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722" r:id="rId4"/>
    <p:sldId id="755" r:id="rId6"/>
    <p:sldId id="678" r:id="rId7"/>
    <p:sldId id="681" r:id="rId8"/>
    <p:sldId id="682" r:id="rId9"/>
    <p:sldId id="697" r:id="rId10"/>
    <p:sldId id="698" r:id="rId11"/>
    <p:sldId id="699" r:id="rId12"/>
    <p:sldId id="689" r:id="rId13"/>
    <p:sldId id="756" r:id="rId14"/>
    <p:sldId id="757" r:id="rId15"/>
    <p:sldId id="758" r:id="rId16"/>
    <p:sldId id="759" r:id="rId17"/>
    <p:sldId id="765" r:id="rId18"/>
    <p:sldId id="760" r:id="rId19"/>
    <p:sldId id="761" r:id="rId20"/>
    <p:sldId id="711" r:id="rId21"/>
    <p:sldId id="688" r:id="rId22"/>
    <p:sldId id="687" r:id="rId23"/>
    <p:sldId id="762" r:id="rId24"/>
    <p:sldId id="763" r:id="rId25"/>
    <p:sldId id="764" r:id="rId26"/>
    <p:sldId id="690" r:id="rId27"/>
    <p:sldId id="691" r:id="rId28"/>
    <p:sldId id="692" r:id="rId29"/>
    <p:sldId id="693" r:id="rId30"/>
    <p:sldId id="784" r:id="rId31"/>
    <p:sldId id="694" r:id="rId32"/>
    <p:sldId id="789" r:id="rId33"/>
    <p:sldId id="695" r:id="rId34"/>
    <p:sldId id="696" r:id="rId35"/>
    <p:sldId id="793" r:id="rId36"/>
    <p:sldId id="66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4DA"/>
    <a:srgbClr val="8B2C4C"/>
    <a:srgbClr val="FEA282"/>
    <a:srgbClr val="E493ED"/>
    <a:srgbClr val="00FC4D"/>
    <a:srgbClr val="00FE12"/>
    <a:srgbClr val="17C913"/>
    <a:srgbClr val="36A44E"/>
    <a:srgbClr val="54D72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2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285" y="756920"/>
            <a:ext cx="11967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Java数组和链表的区别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从数据结构上说，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数组的内存空间是连续的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，我们创建数组的时候系统就会为我们开辟固定数目的内存空间，如果内存不足，就会创建失败，例如创建数组的两种方式：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a=new int[3];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b=new int[]{1,2,3};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到我们创建数组的时候已经指定了数组的大小，且不能动态更改数组的大小，是因为创建时候已经分配了连续的固定内存空间，每个元素占用两个字节，这样我们就可以通过连续的内存，去访问数组的元素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链表的内存分配是动态的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，链表的元素占用的空间包含元素占用的空间，还有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指向上一个或者下一个元素的指针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（双链表，单链表）；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这样我们可以得出各自的优缺点：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数组链表的优缺点：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数组占用空间小，链表元素还要包涵上一元素和下一个元素的的信息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数组的访问速度快，因为内存是连续的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数组内部元素可以随机访问，而链表依赖于上一个元素的信息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链表的插入删除操作，因为内存不连续，只需要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更改元素的前后节点信息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就行了，并不需要更改元素内存地址，而数组的连续内存想要插入和删除的话就要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移动所有的内存地址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效率：数组查询效率高，链表增，删效率高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线性表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而线性结构的特点是:在数据元素的非空有限集合中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存在唯一的一个被称为”第一个”的数据元素;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存在唯一的一个被称为”最后一个”的数据元素;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除第一个之外, 集合中的每个数据元素均只有一个前驱;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除最后一个之外, 集合中的每个数据元素均只有一个后继.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0725" y="3552190"/>
            <a:ext cx="61499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77165" y="3552190"/>
            <a:ext cx="5623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707890" y="156273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76165" y="214630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03260" y="45529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45310" y="25425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72405" y="537781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18995" y="3937635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86530" y="3167380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611630"/>
            <a:ext cx="3302000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95" y="1412240"/>
            <a:ext cx="5238750" cy="132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" y="2800350"/>
            <a:ext cx="497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45" y="4572000"/>
            <a:ext cx="5327650" cy="208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695" y="2800350"/>
            <a:ext cx="5778500" cy="3975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1150" y="70993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1.5 </a:t>
            </a:r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倍扩容</a:t>
            </a:r>
            <a:endParaRPr lang="zh-CN" altLang="en-US" sz="3200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数组的特点</a:t>
            </a:r>
            <a:endParaRPr lang="zh-CN" altLang="en-US" sz="320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拿上面的看电影来说，这几个人在电影院必须坐在一起。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21310" y="809625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链表的特点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77165" y="1383665"/>
            <a:ext cx="117735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在内存中可以存在任何地方，不要求连续。 在电影院几个人可以随便坐。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06045"/>
            <a:ext cx="7307580" cy="5935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306195"/>
            <a:ext cx="611886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120" y="4697095"/>
            <a:ext cx="2628900" cy="1600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765" y="1522095"/>
            <a:ext cx="1173924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|——SortedSet接口——TreeSet实现类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有序，默认自然顺序，可定制排序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Set接口——|——HashSet实现类    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无序，查找快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|——LinkedHashSet实现类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有序，插入顺序，插入快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HashSet有以下特点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不能保证元素的排列顺序，顺序有可能发生变化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不是同步的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集合元素可以是null,但只能放入一个null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TreeSet是SortedSet接口的唯一实现类，TreeSet可以确保集合元素处于排序状态。TreeSet支持两种排序方式，自然排序 和定制排序，其中自然排序为默认的排序方式。向 TreeSet中加入的应该是同一个类的对象。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Set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8750" y="819150"/>
            <a:ext cx="253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集合概念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207645" y="1383665"/>
            <a:ext cx="117824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一、集合的由来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运行时才知道创建了多少个对象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二、集合是什么？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Java集合类存放在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包中，是一个用来存放对象的容器。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1.集合只能存放对象。比如你存入一个int型数据66放入集合中，其实它是自动转换成Integer类后存入的，Java中每一种基本数据类型都有对应的引用类型。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  2.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集合存放的都是对象的引用，而非对象本身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。所以我们称集合中的对象就是集合中对象的引用。对象本身还是放在堆内存中。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3.集合可以存放不同类型，不限数量的数据类型。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6060" y="1043940"/>
            <a:ext cx="11739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Set的底层实现是</a:t>
            </a:r>
            <a:r>
              <a:rPr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 当我们在HashSet中添加一个新元素时， 其实这个值是存储在底层Map的key中，而众所周知，HashMap的key值是不能重复的， 所以这里就可以达到去重的目的了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对于LinkedHashSet而言，它继承与HashSet、又基于</a:t>
            </a:r>
            <a:r>
              <a:rPr 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LinkedHashMap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来实现的。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1930" y="1488440"/>
            <a:ext cx="11790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Set 接口实例存储的是无序的，不重复的数据。List 接口实例存储的是有序的，可以重复的元素。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Set检索效率低下，删除和插入效率高，插入和删除不会引起元素位置改变 &lt;实现类有HashSet,TreeSet&gt;。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List和数组类似，可以动态增长，根据实际存储的数据的长度自动增长List的长度。查找元素效率高，插入删除效率低，因为会引起其他元素位置改变 &lt;实现类有ArrayList,LinkedList,Vector&gt; 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Set </a:t>
            </a:r>
            <a:r>
              <a:rPr lang="zh-CN" altLang="en-US" sz="3200"/>
              <a:t>和 </a:t>
            </a:r>
            <a:r>
              <a:rPr lang="en-US" altLang="zh-CN" sz="3200"/>
              <a:t>List </a:t>
            </a:r>
            <a:r>
              <a:rPr lang="zh-CN" altLang="en-US" sz="3200"/>
              <a:t>区别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7119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对于hashcode，Java中有如下规定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两个对象相等，hashcode一定相等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两个对象不等，hashcode不一定不等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字符串对象的哈希码根据以下公式计算（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字符串类已经重写啦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s[0]*31^(n-1) + s[1]*31^(n-2) + ... + s[n-1]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int 算法，这里 s[i] 是字符串的第 i 个字符，n 是字符串的长度，^ 表示求幂。空字符串的哈希值为 0。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70" y="742950"/>
            <a:ext cx="9090660" cy="5372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3200" y="1450975"/>
            <a:ext cx="11785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迭代器Iterators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在任何集合中，都必须有某种方式可以插入元素并再次获取它们。毕竟，保存事物是集合最基本的工作。对于 List ， add() 是插入元素的一种方式， get() 是获取元素的一种方式。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如果从更高层次的角度考虑，会发现这里有个缺点：要使用集合，必须对集合的确切类型编程。这一开始可能看起来不是很糟糕，但是考虑下面的情况：如果原本是对 List 编码的，但是后来发现如果能够将相同的代码应用于 Set 会更方便，此时应该怎么做？或者假设想从一开始就编写一段通用代码，它不知道或不关心它正在使用什么类型的集合，因此它可以用于不同类型的集合，那么如何才能不重写代码就可以应用于不同类型的集合？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（也是一种设计模式）的概念实现了这种抽象。迭代器是一个对象，它在一个序列中移动并选择该序列中的每个对象，而客户端程序员不知道或不关心该序列的底层结构。另外，迭代器通常被称为轻量级对象（lightweight object）：创建它的代价小。因此，经常可以看到一些对迭代器有些奇怪的约束。例如，Java 的 Iterator 只能单向移动。这个 Iterator 只能用来：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next() 方法获得序列中的下一个元素。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hasNext() 方法检查序列中是否还有元素。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remove() 方法将迭代器最近返回的那个元素删除。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ym typeface="+mn-ea"/>
              </a:rPr>
              <a:t>Iterators </a:t>
            </a:r>
            <a:r>
              <a:rPr lang="zh-CN" altLang="en-US" sz="3200"/>
              <a:t>迭代器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4480" y="1402715"/>
            <a:ext cx="1171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757680"/>
            <a:ext cx="6679565" cy="5065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Map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92175"/>
            <a:ext cx="116395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java为数据结构中的映射定义了一个接口java.util.Map,他实现了四个类，分别是：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HashMap，HashTable，LinkedHashMap，TreeMap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Map不允许键重复，但允许值重复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，HashMap最多只允许一条记录的键为null，允许多条记录的值为null，HashMap不支持线程同步，即任意时刻可以有多个线程同时写HashMap，这样对导致数据不一致，如果需要同步，可以使用synchronziedMap的方法使得HashMap具有同步的能力或者使用concurrentHash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2.HashTable：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3.LinkedHashMap：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55345"/>
            <a:ext cx="115303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4.TreeMap：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在Map中插入，删除，定位元素：HashMap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要按照自定义顺序或自然顺序遍历：TreeMap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要求输入顺序和输出顺序相同：LinkedHashMap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最基本的结构就是两种，一个是数组，另外一个是指针（引用），HashMap 就是通过这两个数据结构进行实现。HashMap实际上是一个“链表散列”的数据结构，即数组和链表的结合体。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1108075" y="13315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075" y="229362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075" y="325564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075" y="421767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8075" y="51796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508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5980" y="145288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46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19365" y="145288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6400" y="145288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81508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8755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35980" y="246316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7546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19365" y="246316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96400" y="246316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1508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755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935980" y="337693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546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19365" y="337693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296400" y="337693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1508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8755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35980" y="438721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7546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619365" y="438721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296400" y="438721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>
            <a:off x="2487295" y="1303020"/>
            <a:ext cx="8731250" cy="892175"/>
          </a:xfrm>
          <a:prstGeom prst="wedgeRectCallout">
            <a:avLst>
              <a:gd name="adj1" fmla="val -58992"/>
              <a:gd name="adj2" fmla="val 4712"/>
            </a:avLst>
          </a:prstGeom>
          <a:noFill/>
          <a:ln w="38100">
            <a:solidFill>
              <a:srgbClr val="00FC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380365" y="629539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变长数组存储</a:t>
            </a:r>
            <a:r>
              <a:rPr lang="en-US" altLang="zh-CN" b="1">
                <a:solidFill>
                  <a:schemeClr val="accent1"/>
                </a:solidFill>
              </a:rPr>
              <a:t>Entry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88595" y="384937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Entry[ ]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32" name="矩形标注 131"/>
          <p:cNvSpPr/>
          <p:nvPr/>
        </p:nvSpPr>
        <p:spPr>
          <a:xfrm>
            <a:off x="7522845" y="1152525"/>
            <a:ext cx="3546475" cy="4027170"/>
          </a:xfrm>
          <a:prstGeom prst="wedgeRectCallout">
            <a:avLst>
              <a:gd name="adj1" fmla="val 20671"/>
              <a:gd name="adj2" fmla="val 64506"/>
            </a:avLst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8206740" y="577342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8B2C4C"/>
                </a:solidFill>
              </a:rPr>
              <a:t>LinkedHashMap </a:t>
            </a:r>
            <a:r>
              <a:rPr lang="zh-CN" altLang="en-US" b="1">
                <a:solidFill>
                  <a:srgbClr val="8B2C4C"/>
                </a:solidFill>
              </a:rPr>
              <a:t>独有，管理顺序</a:t>
            </a:r>
            <a:endParaRPr lang="en-US" altLang="zh-CN" b="1">
              <a:solidFill>
                <a:srgbClr val="8B2C4C"/>
              </a:solidFill>
            </a:endParaRPr>
          </a:p>
        </p:txBody>
      </p:sp>
      <p:sp>
        <p:nvSpPr>
          <p:cNvPr id="134" name="矩形标注 133"/>
          <p:cNvSpPr/>
          <p:nvPr/>
        </p:nvSpPr>
        <p:spPr>
          <a:xfrm>
            <a:off x="6193790" y="1152525"/>
            <a:ext cx="1167765" cy="4027170"/>
          </a:xfrm>
          <a:prstGeom prst="wedgeRectCallout">
            <a:avLst>
              <a:gd name="adj1" fmla="val 20690"/>
              <a:gd name="adj2" fmla="val 72169"/>
            </a:avLst>
          </a:prstGeom>
          <a:noFill/>
          <a:ln w="38100">
            <a:solidFill>
              <a:srgbClr val="CB24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173095" y="6141720"/>
            <a:ext cx="473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CB24DA"/>
                </a:solidFill>
              </a:rPr>
              <a:t>每一个</a:t>
            </a:r>
            <a:r>
              <a:rPr lang="en-US" altLang="zh-CN" b="1">
                <a:solidFill>
                  <a:srgbClr val="CB24DA"/>
                </a:solidFill>
              </a:rPr>
              <a:t>Entry</a:t>
            </a:r>
            <a:r>
              <a:rPr lang="zh-CN" altLang="en-US" b="1">
                <a:solidFill>
                  <a:srgbClr val="CB24DA"/>
                </a:solidFill>
              </a:rPr>
              <a:t>实例通过 </a:t>
            </a:r>
            <a:r>
              <a:rPr lang="en-US" altLang="zh-CN" b="1">
                <a:solidFill>
                  <a:srgbClr val="CB24DA"/>
                </a:solidFill>
              </a:rPr>
              <a:t>next </a:t>
            </a:r>
            <a:r>
              <a:rPr lang="zh-CN" altLang="en-US" b="1">
                <a:solidFill>
                  <a:srgbClr val="CB24DA"/>
                </a:solidFill>
              </a:rPr>
              <a:t>形成了一个链表</a:t>
            </a:r>
            <a:endParaRPr lang="zh-CN" altLang="en-US" b="1">
              <a:solidFill>
                <a:srgbClr val="CB24DA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HashMap</a:t>
            </a:r>
            <a:r>
              <a:rPr lang="zh-CN" altLang="en-US" b="1">
                <a:solidFill>
                  <a:srgbClr val="FF0000"/>
                </a:solidFill>
                <a:effectLst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/>
              </a:rPr>
              <a:t>Linked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HashMap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+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链表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137" name="椭圆形标注 136"/>
          <p:cNvSpPr/>
          <p:nvPr/>
        </p:nvSpPr>
        <p:spPr>
          <a:xfrm>
            <a:off x="2503170" y="4239895"/>
            <a:ext cx="1512570" cy="895985"/>
          </a:xfrm>
          <a:prstGeom prst="wedgeEllipseCallout">
            <a:avLst>
              <a:gd name="adj1" fmla="val -44500"/>
              <a:gd name="adj2" fmla="val 71332"/>
            </a:avLst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127885" y="5405120"/>
            <a:ext cx="473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0070C0"/>
                </a:solidFill>
              </a:rPr>
              <a:t>重写 </a:t>
            </a:r>
            <a:r>
              <a:rPr lang="en-US" altLang="zh-CN" b="1">
                <a:solidFill>
                  <a:srgbClr val="0070C0"/>
                </a:solidFill>
              </a:rPr>
              <a:t>equals</a:t>
            </a:r>
            <a:r>
              <a:rPr lang="zh-CN" altLang="en-US" b="1">
                <a:solidFill>
                  <a:srgbClr val="0070C0"/>
                </a:solidFill>
              </a:rPr>
              <a:t>方法必须重写 </a:t>
            </a:r>
            <a:r>
              <a:rPr lang="en-US" altLang="zh-CN" b="1">
                <a:solidFill>
                  <a:srgbClr val="0070C0"/>
                </a:solidFill>
              </a:rPr>
              <a:t>hashcode </a:t>
            </a:r>
            <a:r>
              <a:rPr lang="zh-CN" altLang="en-US" b="1">
                <a:solidFill>
                  <a:srgbClr val="0070C0"/>
                </a:solidFill>
              </a:rPr>
              <a:t>方法，防止不同对象有相同的 </a:t>
            </a:r>
            <a:r>
              <a:rPr lang="en-US" altLang="zh-CN" b="1">
                <a:solidFill>
                  <a:srgbClr val="0070C0"/>
                </a:solidFill>
              </a:rPr>
              <a:t>hashcode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1520190"/>
            <a:ext cx="118567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Enumeration 接口是Iterator迭代器的“古老版本”，从JDK 1.0开始，Enumeration接口就已经存在了（Iterator从JDK 1.2才出现）。Enumeration接口只有两个方法。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boolean hasMoreElements()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如果此迭代器还有剩下的元素，则返回true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 nextElement()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返回该迭代器的下一个元素，如果还有的话(否则抛出异常)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通过这两个方法不难发现，Enumeration接口中的方法名称难以记忆，而且没有Iterator的remove()方法。如果现在编写Java程序，应该尽量采用Iterator迭代器，而不是用Enumeration迭代器。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之所以保留Enumeration接口的原因，主要为了照顾以前那些“古老”的程序，那些程序里大量使用Enumeration接口，如果新版本的Java里直接删除Enumeration接口，将会导致那些程序全部出错。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计算机行业有一条规则：加入任何规则都必须慎之又慎，因为以后无法删除规则。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上，Vector（包括其子类Stack）、Hashtable两个集合类，以及另一个极少使用的BitSet，都是从JDK1.遗留下来的集合类，而Enumeration接口可用于遍历这些“古老”的集合类。对于ArrayList、HashMap等集合类，不再支持使用Enumeration迭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Enumeration </a:t>
            </a:r>
            <a:r>
              <a:rPr lang="zh-CN" altLang="en-US" sz="3200"/>
              <a:t>迭代器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520" y="991870"/>
            <a:ext cx="1179512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，存储一个元素集合，另一种是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图（Map）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集合框架是一个用来代表和操纵集合的统一架构。所有的集合框架都包含如下内容：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接口：是代表集合的抽象数据类型。例如 Collection、List、Set、Map 等。之所以定义多个接口，是为了以不同的方式操作集合对象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实现（类）：是集合接口的具体实现。从本质上讲，它们是可重复使用的数据结构，例如：ArrayList、LinkedList、HashSet、HashMap。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算法：是实现集合接口的对象里的方法执行的一些有用的计算，例如：搜索和排序。这些算法被称为多态，那是因为相同的方法可以在相似的接口上有着不同的实现。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除了集合，该框架也定义了几个 Map 接口和类。Map 里存储的是键/值对。尽管 Map 不是集合，但是它们完全整合在集合中。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1520190"/>
            <a:ext cx="120853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push( num)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//入栈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pop()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//栈顶元素出栈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empty()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//判定栈是否为空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//获取栈顶元素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search(num)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//判端元素num是否在栈中，如果在返回1，不在返回-1。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Stack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2885" y="1402715"/>
            <a:ext cx="117671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Queue接口是Java Collections Framework的成员。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实现通常不允许插入 null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队列通常（但并非一定）以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FIFO（先进先出）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的方式排序各个元素。不过优先级队列和 LIFO 队列（或堆栈）例外，前者根据提供的比较器或元素的自然顺序对元素进行排序，后者按 LIFO（后进先出）的方式对元素进行排序。无论使用哪种排序方式，队列的头 都是调用 remove() 或 poll() 所移除的元素。在 FIFO 队列中，所有的新元素都插入队列的末尾。其他种类的队列可能使用不同的元素放置规则。每个 Queue 实现必须指定其顺序属性。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在处理元素前用于保存元素的 collection。除了基本的 Collection 操作外，队列还提供其他的插入、提取和检查操作。每个方法都存在两种形式：一种抛出异常（操作失败时），另一种返回一个特殊值（null 或 false，具体取决于操作）。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接口并未定义阻塞队列的方法，而这在并发编程中是很常见的。BlockingQueue 接口定义了那些等待元素出现或等待队列中有可用空间的方法，这些方法扩展了此接口。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抛出异常 　　返回特殊值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插入：add(e) 　　  offer(e)  插入一个元素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移除：remove()      poll()      移除和返回队列的头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检查：element()     peek()    返回但不移除队列的头。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JDK中并发队列提供了两种实现，一种是高性能队列ConcurrentLinkedQueue，一种是阻塞队列BlockingQueue（7种阻塞队列），两种都继承自Queue。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JDK中队列有两大类，一类是双端队列，一类是单端队列。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Java Queue接口扩展了Collection接口。Collection接口 externs Iterable接口。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子接口：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BlockingQueue, Deque, BlobkingDequeue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Queue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715" y="824865"/>
            <a:ext cx="1188847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Queue提供了操作队列的相关方法,其主要方法如下: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boolean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offer(E e):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将元素追加到队列末尾,若添加成功则返回true。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poll():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从队首删除并返回该元素。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peek():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返回队首元素，但是不删除。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1.获取并移除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poll() 　　获取并移除此队列的头，如果此队列为空，则返回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remove()　　获取并移除此队列的头，如果此队列为空，则抛出NoSuchElementException异常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2.获取但不移除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　　获取队列的头但不移除此队列的头。如果此队列为空，则返回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element()　　获取队列的头但不移除此队列的头。如果此队列为空，则将抛出NoSuchElementException异常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添加元素的方法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offer()　　将指定的元素插入此队列（如果立即可行且不会违反容量限制），插入成功返回 true；否则返回 false。当使用有容量限制的队列时，offer方法通常要优于 add方法——add方法可能无法插入元素，而只是抛出一个  IllegalStateException异常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add()　　将指定的元素插入此队列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845185"/>
            <a:ext cx="11767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Deque（双向队列）与Queue（单向队列）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Deque继承Queue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interface Deque&lt;E&gt; extends Queue&lt;E&gt;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是集合框架Collection的子接口，是一种常见的数据结构，遵循先进先出的原则。基于链表来进行实现，的单向队列。LinkedList接口，实现了Queue，所以LinkedList，在插入和删除操作，效率会比较高。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Deque接口，是Queue接口的子接口，是指队列两端的元素，既能入队（offer）也能出队。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如果将Deque限制为只能从一端进行入队，和出队，就是栈的数据结构的实现。对于栈而言，有入栈（push）和出栈（pop），遵循先进后出的规则。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166370"/>
            <a:ext cx="7041515" cy="669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53060" y="819150"/>
            <a:ext cx="11597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集合与数组的区别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969770"/>
            <a:ext cx="8961120" cy="2918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1122045"/>
            <a:ext cx="9044940" cy="5615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695" y="581025"/>
            <a:ext cx="11431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Collection </a:t>
            </a:r>
            <a:r>
              <a:rPr lang="zh-CN" altLang="en-US" sz="3200"/>
              <a:t>集合的</a:t>
            </a:r>
            <a:r>
              <a:rPr lang="zh-CN" altLang="en-US" sz="3200"/>
              <a:t>方法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1463675"/>
            <a:ext cx="1184402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1.LinkedList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LinkedList是非线程安全的，底层是基于双向链表实现的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LinkedList常用方法：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removeLast()  从此列表中删除并返回最后一个元素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removeFirst()  从此列表中删除并返回第一个元素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getFirst()  返回此列表中的第一个元素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getLast()  返回此列表中的最后一个元素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addFirst(E element)  在该列表开头插入指定的元素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addLast(E element) 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10" y="819150"/>
            <a:ext cx="11569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List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113665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2.ArrayList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ArrayList是非线程安全的，底层是基于数组实现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ArrayList常用方法：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83957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3.ArrayList和LinkedList的区别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ArrayList是实现了基于动态数组的数据结构，LinkedList基于链表的数据结构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对于随机访问get和set，ArrayList觉得优于LinkedList，因为LinkedList要移动指针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对于新增和删除操作add和remove，LinedList比较占优势，因为ArrayList要移动数据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ArrayList没有实现Queue队列接口，LinkedList实现了Queue接口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4.Vector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线程安全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的，底层是基于动态数组实现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Vector常用方法：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11351</Words>
  <Application>WPS 演示</Application>
  <PresentationFormat>宽屏</PresentationFormat>
  <Paragraphs>660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736</cp:revision>
  <dcterms:created xsi:type="dcterms:W3CDTF">2019-06-19T02:08:00Z</dcterms:created>
  <dcterms:modified xsi:type="dcterms:W3CDTF">2020-09-12T08:16:21Z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