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8"/>
  </p:notesMasterIdLst>
  <p:sldIdLst>
    <p:sldId id="256" r:id="rId2"/>
    <p:sldId id="258" r:id="rId3"/>
    <p:sldId id="351" r:id="rId4"/>
    <p:sldId id="355" r:id="rId5"/>
    <p:sldId id="352" r:id="rId6"/>
    <p:sldId id="353" r:id="rId7"/>
    <p:sldId id="354" r:id="rId8"/>
    <p:sldId id="356" r:id="rId9"/>
    <p:sldId id="260" r:id="rId10"/>
    <p:sldId id="357" r:id="rId11"/>
    <p:sldId id="358" r:id="rId12"/>
    <p:sldId id="359" r:id="rId13"/>
    <p:sldId id="484" r:id="rId14"/>
    <p:sldId id="360" r:id="rId15"/>
    <p:sldId id="391" r:id="rId16"/>
    <p:sldId id="361" r:id="rId17"/>
    <p:sldId id="362" r:id="rId18"/>
    <p:sldId id="363" r:id="rId19"/>
    <p:sldId id="364" r:id="rId20"/>
    <p:sldId id="365" r:id="rId21"/>
    <p:sldId id="366" r:id="rId22"/>
    <p:sldId id="367" r:id="rId23"/>
    <p:sldId id="368" r:id="rId24"/>
    <p:sldId id="369" r:id="rId25"/>
    <p:sldId id="370" r:id="rId26"/>
    <p:sldId id="372" r:id="rId27"/>
    <p:sldId id="371"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485" r:id="rId43"/>
    <p:sldId id="387" r:id="rId44"/>
    <p:sldId id="388" r:id="rId45"/>
    <p:sldId id="389" r:id="rId46"/>
    <p:sldId id="390" r:id="rId47"/>
    <p:sldId id="392" r:id="rId48"/>
    <p:sldId id="486"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56" r:id="rId77"/>
    <p:sldId id="421" r:id="rId78"/>
    <p:sldId id="458" r:id="rId79"/>
    <p:sldId id="459" r:id="rId80"/>
    <p:sldId id="460" r:id="rId81"/>
    <p:sldId id="461" r:id="rId82"/>
    <p:sldId id="462" r:id="rId83"/>
    <p:sldId id="463" r:id="rId84"/>
    <p:sldId id="464" r:id="rId85"/>
    <p:sldId id="465" r:id="rId86"/>
    <p:sldId id="466" r:id="rId87"/>
    <p:sldId id="467" r:id="rId88"/>
    <p:sldId id="468" r:id="rId89"/>
    <p:sldId id="469" r:id="rId90"/>
    <p:sldId id="470" r:id="rId91"/>
    <p:sldId id="471" r:id="rId92"/>
    <p:sldId id="472" r:id="rId93"/>
    <p:sldId id="473" r:id="rId94"/>
    <p:sldId id="457" r:id="rId95"/>
    <p:sldId id="420" r:id="rId96"/>
    <p:sldId id="487" r:id="rId97"/>
    <p:sldId id="441" r:id="rId98"/>
    <p:sldId id="442" r:id="rId99"/>
    <p:sldId id="444" r:id="rId100"/>
    <p:sldId id="447" r:id="rId101"/>
    <p:sldId id="448" r:id="rId102"/>
    <p:sldId id="449" r:id="rId103"/>
    <p:sldId id="450" r:id="rId104"/>
    <p:sldId id="454" r:id="rId105"/>
    <p:sldId id="455" r:id="rId106"/>
    <p:sldId id="453"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E47"/>
    <a:srgbClr val="FFFF99"/>
    <a:srgbClr val="FFFFCC"/>
    <a:srgbClr val="FFFF00"/>
    <a:srgbClr val="33CC33"/>
    <a:srgbClr val="A94C13"/>
    <a:srgbClr val="EA8648"/>
    <a:srgbClr val="EFA171"/>
    <a:srgbClr val="EE7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98976" autoAdjust="0"/>
  </p:normalViewPr>
  <p:slideViewPr>
    <p:cSldViewPr>
      <p:cViewPr varScale="1">
        <p:scale>
          <a:sx n="114" d="100"/>
          <a:sy n="114" d="100"/>
        </p:scale>
        <p:origin x="301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6C0DB58-2C4C-43F6-AFE3-BDF7CA2CD5DA}" type="datetimeFigureOut">
              <a:rPr lang="es-CO"/>
              <a:pPr>
                <a:defRPr/>
              </a:pPr>
              <a:t>13/11/2020</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46E0E91-16CE-43AA-8871-9B94A5CD772E}" type="slidenum">
              <a:rPr lang="es-CO"/>
              <a:pPr>
                <a:defRPr/>
              </a:pPr>
              <a:t>‹Nº›</a:t>
            </a:fld>
            <a:endParaRPr lang="es-CO" dirty="0"/>
          </a:p>
        </p:txBody>
      </p:sp>
    </p:spTree>
    <p:extLst>
      <p:ext uri="{BB962C8B-B14F-4D97-AF65-F5344CB8AC3E}">
        <p14:creationId xmlns:p14="http://schemas.microsoft.com/office/powerpoint/2010/main" val="4049235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dirty="0"/>
          </a:p>
        </p:txBody>
      </p:sp>
      <p:sp>
        <p:nvSpPr>
          <p:cNvPr id="410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8826D1-D65D-42FD-B356-70DBE09791A6}" type="slidenum">
              <a:rPr lang="es-CO" smtClean="0"/>
              <a:pPr fontAlgn="base">
                <a:spcBef>
                  <a:spcPct val="0"/>
                </a:spcBef>
                <a:spcAft>
                  <a:spcPct val="0"/>
                </a:spcAft>
                <a:defRPr/>
              </a:pPr>
              <a:t>1</a:t>
            </a:fld>
            <a:endParaRPr lang="es-CO" dirty="0"/>
          </a:p>
        </p:txBody>
      </p:sp>
    </p:spTree>
    <p:extLst>
      <p:ext uri="{BB962C8B-B14F-4D97-AF65-F5344CB8AC3E}">
        <p14:creationId xmlns:p14="http://schemas.microsoft.com/office/powerpoint/2010/main" val="105239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pPr>
              <a:defRPr/>
            </a:pPr>
            <a:fld id="{246E0E91-16CE-43AA-8871-9B94A5CD772E}" type="slidenum">
              <a:rPr lang="es-CO" smtClean="0"/>
              <a:pPr>
                <a:defRPr/>
              </a:pPr>
              <a:t>2</a:t>
            </a:fld>
            <a:endParaRPr lang="es-CO" dirty="0"/>
          </a:p>
        </p:txBody>
      </p:sp>
    </p:spTree>
    <p:extLst>
      <p:ext uri="{BB962C8B-B14F-4D97-AF65-F5344CB8AC3E}">
        <p14:creationId xmlns:p14="http://schemas.microsoft.com/office/powerpoint/2010/main" val="2468337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1B21-4308-4DEA-842D-4F0BA4765A5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6D98AD8-9F34-41E2-81F0-819C2F59CE4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16AFE4F-F284-44D5-8E2D-7EC7E61B0A05}"/>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5" name="Footer Placeholder 4">
            <a:extLst>
              <a:ext uri="{FF2B5EF4-FFF2-40B4-BE49-F238E27FC236}">
                <a16:creationId xmlns:a16="http://schemas.microsoft.com/office/drawing/2014/main" id="{72BBD55A-157D-420C-97C0-E076131AD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0E505-16D3-4EEF-81EE-BA3351D81892}"/>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23389116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1E17-9FC0-49BA-BC63-A160A76240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3AC5A-A135-4E06-83D9-782460AD4C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09329-24CC-4E62-9313-839D75706FE7}"/>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5" name="Footer Placeholder 4">
            <a:extLst>
              <a:ext uri="{FF2B5EF4-FFF2-40B4-BE49-F238E27FC236}">
                <a16:creationId xmlns:a16="http://schemas.microsoft.com/office/drawing/2014/main" id="{EF7659EA-F167-4B86-BFD0-081917905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A3453-046C-44E6-9986-2299CF8BE28E}"/>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37670651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12D5D-74F2-41AA-8AC1-32FB3C55EE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33C0A-285E-4259-B632-2A38B239E55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3BA89-2C07-4019-8ED2-E3F23206A53B}"/>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5" name="Footer Placeholder 4">
            <a:extLst>
              <a:ext uri="{FF2B5EF4-FFF2-40B4-BE49-F238E27FC236}">
                <a16:creationId xmlns:a16="http://schemas.microsoft.com/office/drawing/2014/main" id="{0619E023-4A97-49BF-8F61-71F54128A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09D5D-5484-4FDF-804B-E9C905FC8B59}"/>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2123008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46F4-36B4-419C-8599-73799F9A5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1A4CC-9A24-4E5A-AA85-BDABD3F350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F127C-0693-4B3B-AA96-496C8555755E}"/>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5" name="Footer Placeholder 4">
            <a:extLst>
              <a:ext uri="{FF2B5EF4-FFF2-40B4-BE49-F238E27FC236}">
                <a16:creationId xmlns:a16="http://schemas.microsoft.com/office/drawing/2014/main" id="{1C3097A8-DDBC-4338-B395-85E45C456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3E056-90FD-4043-8F10-58AE77F78A64}"/>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365679529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49A8-51EC-44EF-B6C5-41915F45465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AB2282F-CC70-41AA-B394-A885AB4AA39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AC8A3-9924-4B5A-A41C-8AC58A09F9E3}"/>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5" name="Footer Placeholder 4">
            <a:extLst>
              <a:ext uri="{FF2B5EF4-FFF2-40B4-BE49-F238E27FC236}">
                <a16:creationId xmlns:a16="http://schemas.microsoft.com/office/drawing/2014/main" id="{B6D0E3F7-7DBD-4262-B30B-49F3A8644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60E5F-4E7C-4F1A-AE05-E7C08D2F7D25}"/>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24799505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91DA-DE19-416A-9EE8-A4DAD8BB2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429A6-CBA1-4ED1-8557-124DDEB4428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06B41C-5BB6-402A-9FDF-5AD1E810ADB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CB07F-7C45-49D3-8041-DEB291BD633D}"/>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6" name="Footer Placeholder 5">
            <a:extLst>
              <a:ext uri="{FF2B5EF4-FFF2-40B4-BE49-F238E27FC236}">
                <a16:creationId xmlns:a16="http://schemas.microsoft.com/office/drawing/2014/main" id="{7C05F726-68E5-44D3-AE2A-B43771CC5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153D8-D2FE-41F5-AB72-2FFB28A9C28F}"/>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31377797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5B35-0637-4B02-91C1-53BCFCDCEF5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4EFB10-44B7-4613-A450-E08143FC469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78E19-CD8D-48A1-AE8B-385BADE09A3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4B4DD-CE36-433B-BB91-6D3BB89D3D4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B9E96FF-DD48-40CD-B32A-3909E0CEFFE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B90216-D354-4439-BC2D-A62980EBC352}"/>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8" name="Footer Placeholder 7">
            <a:extLst>
              <a:ext uri="{FF2B5EF4-FFF2-40B4-BE49-F238E27FC236}">
                <a16:creationId xmlns:a16="http://schemas.microsoft.com/office/drawing/2014/main" id="{DEB23903-B6C0-46A9-913C-9F6C9FDBD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069A8-95D2-4370-B9D0-ECCABDABE45D}"/>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25757707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8EBC-E70F-4434-B276-461A4BC5EC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90C6E3-FCB2-4A20-B2B1-93E7CA62091F}"/>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4" name="Footer Placeholder 3">
            <a:extLst>
              <a:ext uri="{FF2B5EF4-FFF2-40B4-BE49-F238E27FC236}">
                <a16:creationId xmlns:a16="http://schemas.microsoft.com/office/drawing/2014/main" id="{94D5CA29-1881-4A24-99AB-38A65D5EA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498CCF-5D69-4C50-9C79-4E759759969E}"/>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135222051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91ED3-3ADB-4886-8AE0-801D6FBEB564}"/>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3" name="Footer Placeholder 2">
            <a:extLst>
              <a:ext uri="{FF2B5EF4-FFF2-40B4-BE49-F238E27FC236}">
                <a16:creationId xmlns:a16="http://schemas.microsoft.com/office/drawing/2014/main" id="{71FEDD7A-A4FA-437B-9C6F-9BBF3AEE37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843CC-1B5B-4F72-AE81-59F840153C58}"/>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303654363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5A87-AFD0-4B5F-9732-5FB1DE87FA8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67C4CB1-A6D5-4B75-8655-710A348CBC3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46B57-CE38-4CBD-A612-01E0495AF7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FED7FD6-83CA-4803-B66D-1BF58EE99126}"/>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6" name="Footer Placeholder 5">
            <a:extLst>
              <a:ext uri="{FF2B5EF4-FFF2-40B4-BE49-F238E27FC236}">
                <a16:creationId xmlns:a16="http://schemas.microsoft.com/office/drawing/2014/main" id="{F2D9CF87-AA36-489A-BAF0-E25224674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281F22-D5BA-4C04-AE63-F6D01EE2F19F}"/>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6022693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33E8-BE72-4682-BA76-F93BC505C0F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3217F9E-50ED-4818-BF8F-C1FB4BB614E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64F292D-E394-41F6-8492-9987E5F775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0508C62-281C-4A25-8998-C7AA62F299FA}"/>
              </a:ext>
            </a:extLst>
          </p:cNvPr>
          <p:cNvSpPr>
            <a:spLocks noGrp="1"/>
          </p:cNvSpPr>
          <p:nvPr>
            <p:ph type="dt" sz="half" idx="10"/>
          </p:nvPr>
        </p:nvSpPr>
        <p:spPr/>
        <p:txBody>
          <a:bodyPr/>
          <a:lstStyle/>
          <a:p>
            <a:fld id="{64528434-7D8E-453D-957B-B7A897043AFE}" type="datetimeFigureOut">
              <a:rPr lang="en-US" smtClean="0"/>
              <a:t>11/13/2020</a:t>
            </a:fld>
            <a:endParaRPr lang="en-US"/>
          </a:p>
        </p:txBody>
      </p:sp>
      <p:sp>
        <p:nvSpPr>
          <p:cNvPr id="6" name="Footer Placeholder 5">
            <a:extLst>
              <a:ext uri="{FF2B5EF4-FFF2-40B4-BE49-F238E27FC236}">
                <a16:creationId xmlns:a16="http://schemas.microsoft.com/office/drawing/2014/main" id="{C21A0EFB-24E0-4623-B3DB-550E6A2F7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62AFF-EF28-48D4-A590-247F97D70D08}"/>
              </a:ext>
            </a:extLst>
          </p:cNvPr>
          <p:cNvSpPr>
            <a:spLocks noGrp="1"/>
          </p:cNvSpPr>
          <p:nvPr>
            <p:ph type="sldNum" sz="quarter" idx="12"/>
          </p:nvPr>
        </p:nvSpPr>
        <p:spPr/>
        <p:txBody>
          <a:body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9827181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FF75D-F428-40FF-9372-746979D3384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41CA76-7E8C-4C32-A796-2844A4BD5D9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AFD8E-CD2D-47CE-BD31-5FC3567755A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528434-7D8E-453D-957B-B7A897043AFE}" type="datetimeFigureOut">
              <a:rPr lang="en-US" smtClean="0"/>
              <a:t>11/13/2020</a:t>
            </a:fld>
            <a:endParaRPr lang="en-US"/>
          </a:p>
        </p:txBody>
      </p:sp>
      <p:sp>
        <p:nvSpPr>
          <p:cNvPr id="5" name="Footer Placeholder 4">
            <a:extLst>
              <a:ext uri="{FF2B5EF4-FFF2-40B4-BE49-F238E27FC236}">
                <a16:creationId xmlns:a16="http://schemas.microsoft.com/office/drawing/2014/main" id="{E9C5D425-0DAC-4E31-A32B-C438ABFB0C7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047897-F408-4BE5-8642-535C490196F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7B3B8C0-585B-4D9E-93DA-1FA047D09997}" type="slidenum">
              <a:rPr lang="es-CO" smtClean="0"/>
              <a:pPr>
                <a:defRPr/>
              </a:pPr>
              <a:t>‹Nº›</a:t>
            </a:fld>
            <a:endParaRPr lang="es-CO" dirty="0"/>
          </a:p>
        </p:txBody>
      </p:sp>
    </p:spTree>
    <p:extLst>
      <p:ext uri="{BB962C8B-B14F-4D97-AF65-F5344CB8AC3E}">
        <p14:creationId xmlns:p14="http://schemas.microsoft.com/office/powerpoint/2010/main" val="169813218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upi2.uniandes.edu.co/sitio/index.php/cursos/apo2/nivel-7/traducto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junit.org/index.ht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6343" y="0"/>
            <a:ext cx="560765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1 CuadroTexto"/>
          <p:cNvSpPr txBox="1"/>
          <p:nvPr/>
        </p:nvSpPr>
        <p:spPr>
          <a:xfrm>
            <a:off x="1017689" y="2945524"/>
            <a:ext cx="4842887" cy="22743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kern="1200">
                <a:solidFill>
                  <a:schemeClr val="tx1"/>
                </a:solidFill>
                <a:latin typeface="+mj-lt"/>
                <a:ea typeface="+mj-ea"/>
                <a:cs typeface="+mj-cs"/>
              </a:rPr>
              <a:t>Búsqueda, ordenamiento y  pruebas automáticas</a:t>
            </a:r>
          </a:p>
          <a:p>
            <a:pPr>
              <a:lnSpc>
                <a:spcPct val="90000"/>
              </a:lnSpc>
              <a:spcBef>
                <a:spcPct val="0"/>
              </a:spcBef>
              <a:spcAft>
                <a:spcPts val="600"/>
              </a:spcAft>
            </a:pPr>
            <a:endParaRPr lang="en-US" sz="4400" b="1" kern="120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470" y="561256"/>
            <a:ext cx="846286"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Rectángulo redondeado"/>
          <p:cNvSpPr/>
          <p:nvPr/>
        </p:nvSpPr>
        <p:spPr>
          <a:xfrm>
            <a:off x="6360893" y="1760237"/>
            <a:ext cx="1944216" cy="1092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Identificar atributos y sus  tipos</a:t>
            </a:r>
          </a:p>
        </p:txBody>
      </p:sp>
      <p:sp>
        <p:nvSpPr>
          <p:cNvPr id="21" name="20 Rectángulo redondeado"/>
          <p:cNvSpPr/>
          <p:nvPr/>
        </p:nvSpPr>
        <p:spPr>
          <a:xfrm>
            <a:off x="6504909" y="1760237"/>
            <a:ext cx="1728192" cy="1092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Identificar constantes</a:t>
            </a:r>
          </a:p>
        </p:txBody>
      </p:sp>
      <p:sp>
        <p:nvSpPr>
          <p:cNvPr id="22" name="21 Rectángulo redondeado"/>
          <p:cNvSpPr/>
          <p:nvPr/>
        </p:nvSpPr>
        <p:spPr>
          <a:xfrm>
            <a:off x="6288885" y="1760237"/>
            <a:ext cx="2088232" cy="1092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Buscar  relaciones entre entidades y sus propiedades</a:t>
            </a:r>
          </a:p>
        </p:txBody>
      </p:sp>
      <p:sp>
        <p:nvSpPr>
          <p:cNvPr id="19" name="18 Rectángulo redondeado"/>
          <p:cNvSpPr/>
          <p:nvPr/>
        </p:nvSpPr>
        <p:spPr>
          <a:xfrm>
            <a:off x="6228184" y="1758008"/>
            <a:ext cx="2232248" cy="1094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Identificar entidades del mundo del problema</a:t>
            </a:r>
          </a:p>
        </p:txBody>
      </p:sp>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Análisis del Problema</a:t>
            </a:r>
          </a:p>
        </p:txBody>
      </p:sp>
      <p:grpSp>
        <p:nvGrpSpPr>
          <p:cNvPr id="7" name="6 Grupo"/>
          <p:cNvGrpSpPr/>
          <p:nvPr/>
        </p:nvGrpSpPr>
        <p:grpSpPr>
          <a:xfrm>
            <a:off x="827584" y="2121335"/>
            <a:ext cx="7776864" cy="371561"/>
            <a:chOff x="827584" y="2403265"/>
            <a:chExt cx="7776864" cy="371561"/>
          </a:xfrm>
        </p:grpSpPr>
        <p:sp>
          <p:nvSpPr>
            <p:cNvPr id="8" name="7 CuadroTexto"/>
            <p:cNvSpPr txBox="1"/>
            <p:nvPr/>
          </p:nvSpPr>
          <p:spPr>
            <a:xfrm>
              <a:off x="827584" y="2405494"/>
              <a:ext cx="7776864" cy="369332"/>
            </a:xfrm>
            <a:prstGeom prst="rect">
              <a:avLst/>
            </a:prstGeom>
            <a:noFill/>
          </p:spPr>
          <p:txBody>
            <a:bodyPr wrap="square" rtlCol="0">
              <a:spAutoFit/>
            </a:bodyPr>
            <a:lstStyle/>
            <a:p>
              <a:pPr>
                <a:spcAft>
                  <a:spcPts val="1800"/>
                </a:spcAft>
              </a:pPr>
              <a:r>
                <a:rPr lang="es-CO" b="1" dirty="0">
                  <a:latin typeface="Candara" pitchFamily="34" charset="0"/>
                </a:rPr>
                <a:t>Diagrama UML</a:t>
              </a:r>
            </a:p>
          </p:txBody>
        </p:sp>
        <p:sp>
          <p:nvSpPr>
            <p:cNvPr id="9" name="8 CuadroTexto"/>
            <p:cNvSpPr txBox="1"/>
            <p:nvPr/>
          </p:nvSpPr>
          <p:spPr>
            <a:xfrm>
              <a:off x="2411760" y="2403265"/>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grpSp>
      <p:grpSp>
        <p:nvGrpSpPr>
          <p:cNvPr id="11" name="10 Grupo"/>
          <p:cNvGrpSpPr/>
          <p:nvPr/>
        </p:nvGrpSpPr>
        <p:grpSpPr>
          <a:xfrm>
            <a:off x="1331640" y="3745184"/>
            <a:ext cx="2304256" cy="2155923"/>
            <a:chOff x="1691679" y="3673176"/>
            <a:chExt cx="1847064" cy="2395783"/>
          </a:xfrm>
        </p:grpSpPr>
        <p:sp>
          <p:nvSpPr>
            <p:cNvPr id="12" name="11 Rectángulo"/>
            <p:cNvSpPr/>
            <p:nvPr/>
          </p:nvSpPr>
          <p:spPr>
            <a:xfrm>
              <a:off x="1691680" y="4149081"/>
              <a:ext cx="1847063" cy="14492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684000" bIns="108000" rtlCol="0" anchor="ctr">
              <a:spAutoFit/>
            </a:bodyPr>
            <a:lstStyle/>
            <a:p>
              <a:endParaRPr lang="es-CO" sz="1600" dirty="0">
                <a:solidFill>
                  <a:schemeClr val="tx1"/>
                </a:solidFill>
                <a:latin typeface="Candara" pitchFamily="34" charset="0"/>
              </a:endParaRPr>
            </a:p>
            <a:p>
              <a:endParaRPr lang="es-CO" sz="1600" dirty="0">
                <a:solidFill>
                  <a:schemeClr val="tx1"/>
                </a:solidFill>
                <a:latin typeface="Candara" pitchFamily="34" charset="0"/>
              </a:endParaRPr>
            </a:p>
            <a:p>
              <a:endParaRPr lang="es-CO" sz="1600" dirty="0">
                <a:solidFill>
                  <a:schemeClr val="tx1"/>
                </a:solidFill>
                <a:latin typeface="Candara" pitchFamily="34" charset="0"/>
              </a:endParaRPr>
            </a:p>
            <a:p>
              <a:endParaRPr lang="es-CO" sz="1600" dirty="0">
                <a:solidFill>
                  <a:schemeClr val="tx1"/>
                </a:solidFill>
                <a:latin typeface="Candara" pitchFamily="34" charset="0"/>
              </a:endParaRPr>
            </a:p>
            <a:p>
              <a:endParaRPr lang="es-CO" sz="1600" dirty="0">
                <a:solidFill>
                  <a:schemeClr val="tx1"/>
                </a:solidFill>
                <a:latin typeface="Candara" pitchFamily="34" charset="0"/>
              </a:endParaRPr>
            </a:p>
          </p:txBody>
        </p:sp>
        <p:sp>
          <p:nvSpPr>
            <p:cNvPr id="13" name="12 Rectángulo"/>
            <p:cNvSpPr/>
            <p:nvPr/>
          </p:nvSpPr>
          <p:spPr>
            <a:xfrm>
              <a:off x="1691679" y="3673176"/>
              <a:ext cx="1847063" cy="47971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08000" rIns="684000" bIns="108000" rtlCol="0" anchor="ctr" anchorCtr="1">
              <a:noAutofit/>
            </a:bodyPr>
            <a:lstStyle/>
            <a:p>
              <a:pPr algn="ctr"/>
              <a:r>
                <a:rPr lang="es-CO" sz="1600" dirty="0">
                  <a:solidFill>
                    <a:schemeClr val="tx1"/>
                  </a:solidFill>
                  <a:latin typeface="Candara" pitchFamily="34" charset="0"/>
                </a:rPr>
                <a:t>           Traductor</a:t>
              </a:r>
            </a:p>
          </p:txBody>
        </p:sp>
        <p:sp>
          <p:nvSpPr>
            <p:cNvPr id="14" name="13 Rectángulo"/>
            <p:cNvSpPr/>
            <p:nvPr/>
          </p:nvSpPr>
          <p:spPr>
            <a:xfrm>
              <a:off x="1691680" y="5589240"/>
              <a:ext cx="1847063" cy="47971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08000" rIns="684000" bIns="108000" rtlCol="0" anchor="ctr" anchorCtr="1">
              <a:noAutofit/>
            </a:bodyPr>
            <a:lstStyle/>
            <a:p>
              <a:pPr algn="ctr"/>
              <a:r>
                <a:rPr lang="es-CO" sz="1600" dirty="0">
                  <a:solidFill>
                    <a:schemeClr val="tx1"/>
                  </a:solidFill>
                </a:rPr>
                <a:t>           </a:t>
              </a:r>
            </a:p>
          </p:txBody>
        </p:sp>
      </p:grpSp>
      <p:grpSp>
        <p:nvGrpSpPr>
          <p:cNvPr id="15" name="14 Grupo"/>
          <p:cNvGrpSpPr/>
          <p:nvPr/>
        </p:nvGrpSpPr>
        <p:grpSpPr>
          <a:xfrm>
            <a:off x="6192180" y="3717032"/>
            <a:ext cx="2340260" cy="2159738"/>
            <a:chOff x="1691679" y="3548679"/>
            <a:chExt cx="1847064" cy="2399598"/>
          </a:xfrm>
        </p:grpSpPr>
        <p:sp>
          <p:nvSpPr>
            <p:cNvPr id="16" name="15 Rectángulo"/>
            <p:cNvSpPr/>
            <p:nvPr/>
          </p:nvSpPr>
          <p:spPr>
            <a:xfrm>
              <a:off x="1691680" y="3905289"/>
              <a:ext cx="1847063" cy="169543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684000" bIns="108000" rtlCol="0" anchor="ctr">
              <a:spAutoFit/>
            </a:bodyPr>
            <a:lstStyle/>
            <a:p>
              <a:r>
                <a:rPr lang="es-CO" sz="1600" dirty="0">
                  <a:solidFill>
                    <a:schemeClr val="tx1"/>
                  </a:solidFill>
                  <a:latin typeface="Candara" pitchFamily="34" charset="0"/>
                </a:rPr>
                <a:t>     </a:t>
              </a:r>
            </a:p>
            <a:p>
              <a:endParaRPr lang="es-CO" sz="1600" dirty="0">
                <a:solidFill>
                  <a:schemeClr val="tx1"/>
                </a:solidFill>
                <a:latin typeface="Candara" pitchFamily="34" charset="0"/>
              </a:endParaRPr>
            </a:p>
            <a:p>
              <a:endParaRPr lang="es-CO" sz="1600" dirty="0">
                <a:solidFill>
                  <a:schemeClr val="tx1"/>
                </a:solidFill>
                <a:latin typeface="Candara" pitchFamily="34" charset="0"/>
              </a:endParaRPr>
            </a:p>
            <a:p>
              <a:endParaRPr lang="es-CO" sz="1600" dirty="0">
                <a:solidFill>
                  <a:schemeClr val="tx1"/>
                </a:solidFill>
                <a:latin typeface="Candara" pitchFamily="34" charset="0"/>
              </a:endParaRPr>
            </a:p>
            <a:p>
              <a:endParaRPr lang="es-CO" sz="1600" dirty="0">
                <a:solidFill>
                  <a:schemeClr val="tx1"/>
                </a:solidFill>
                <a:latin typeface="Candara" pitchFamily="34" charset="0"/>
              </a:endParaRPr>
            </a:p>
            <a:p>
              <a:endParaRPr lang="es-CO" sz="1600" dirty="0">
                <a:solidFill>
                  <a:schemeClr val="tx1"/>
                </a:solidFill>
                <a:latin typeface="Candara" pitchFamily="34" charset="0"/>
              </a:endParaRPr>
            </a:p>
          </p:txBody>
        </p:sp>
        <p:sp>
          <p:nvSpPr>
            <p:cNvPr id="17" name="16 Rectángulo"/>
            <p:cNvSpPr/>
            <p:nvPr/>
          </p:nvSpPr>
          <p:spPr>
            <a:xfrm>
              <a:off x="1691679" y="3548679"/>
              <a:ext cx="1847063" cy="47971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08000" rIns="684000" bIns="108000" rtlCol="0" anchor="ctr" anchorCtr="1">
              <a:noAutofit/>
            </a:bodyPr>
            <a:lstStyle/>
            <a:p>
              <a:pPr algn="ctr"/>
              <a:r>
                <a:rPr lang="es-CO" sz="1600" dirty="0">
                  <a:solidFill>
                    <a:schemeClr val="tx1"/>
                  </a:solidFill>
                  <a:latin typeface="Candara" pitchFamily="34" charset="0"/>
                </a:rPr>
                <a:t>           </a:t>
              </a:r>
              <a:r>
                <a:rPr lang="es-CO" sz="1600" dirty="0" err="1">
                  <a:solidFill>
                    <a:schemeClr val="tx1"/>
                  </a:solidFill>
                  <a:latin typeface="Candara" pitchFamily="34" charset="0"/>
                </a:rPr>
                <a:t>Traduccion</a:t>
              </a:r>
              <a:endParaRPr lang="es-CO" sz="1600" dirty="0">
                <a:solidFill>
                  <a:schemeClr val="tx1"/>
                </a:solidFill>
                <a:latin typeface="Candara" pitchFamily="34" charset="0"/>
              </a:endParaRPr>
            </a:p>
          </p:txBody>
        </p:sp>
        <p:sp>
          <p:nvSpPr>
            <p:cNvPr id="18" name="17 Rectángulo"/>
            <p:cNvSpPr/>
            <p:nvPr/>
          </p:nvSpPr>
          <p:spPr>
            <a:xfrm>
              <a:off x="1691680" y="5468558"/>
              <a:ext cx="1847063" cy="47971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08000" rIns="684000" bIns="108000" rtlCol="0" anchor="ctr" anchorCtr="1">
              <a:noAutofit/>
            </a:bodyPr>
            <a:lstStyle/>
            <a:p>
              <a:pPr algn="ctr"/>
              <a:r>
                <a:rPr lang="es-CO" sz="1600" dirty="0">
                  <a:solidFill>
                    <a:schemeClr val="tx1"/>
                  </a:solidFill>
                </a:rPr>
                <a:t>           </a:t>
              </a:r>
            </a:p>
          </p:txBody>
        </p:sp>
      </p:grpSp>
      <p:sp>
        <p:nvSpPr>
          <p:cNvPr id="3" name="2 CuadroTexto"/>
          <p:cNvSpPr txBox="1"/>
          <p:nvPr/>
        </p:nvSpPr>
        <p:spPr>
          <a:xfrm>
            <a:off x="6500147" y="4356393"/>
            <a:ext cx="1672253" cy="584775"/>
          </a:xfrm>
          <a:prstGeom prst="rect">
            <a:avLst/>
          </a:prstGeom>
          <a:noFill/>
        </p:spPr>
        <p:txBody>
          <a:bodyPr wrap="none" rtlCol="0">
            <a:spAutoFit/>
          </a:bodyPr>
          <a:lstStyle/>
          <a:p>
            <a:r>
              <a:rPr lang="es-CO" sz="1600" dirty="0" err="1">
                <a:latin typeface="Candara" pitchFamily="34" charset="0"/>
                <a:cs typeface="+mn-cs"/>
              </a:rPr>
              <a:t>String</a:t>
            </a:r>
            <a:r>
              <a:rPr lang="es-CO" sz="1600" dirty="0">
                <a:latin typeface="Candara" pitchFamily="34" charset="0"/>
                <a:cs typeface="+mn-cs"/>
              </a:rPr>
              <a:t> palabras</a:t>
            </a:r>
          </a:p>
          <a:p>
            <a:r>
              <a:rPr lang="es-CO" sz="1600" dirty="0" err="1">
                <a:latin typeface="Candara" pitchFamily="34" charset="0"/>
                <a:cs typeface="+mn-cs"/>
              </a:rPr>
              <a:t>String</a:t>
            </a:r>
            <a:r>
              <a:rPr lang="es-CO" sz="1600" dirty="0">
                <a:latin typeface="Candara" pitchFamily="34" charset="0"/>
                <a:cs typeface="+mn-cs"/>
              </a:rPr>
              <a:t> </a:t>
            </a:r>
            <a:r>
              <a:rPr lang="es-CO" sz="1600" dirty="0" err="1">
                <a:latin typeface="Candara" pitchFamily="34" charset="0"/>
                <a:cs typeface="+mn-cs"/>
              </a:rPr>
              <a:t>traduccion</a:t>
            </a:r>
            <a:endParaRPr lang="es-CO" sz="1600" dirty="0">
              <a:latin typeface="Candara" pitchFamily="34" charset="0"/>
              <a:cs typeface="+mn-cs"/>
            </a:endParaRPr>
          </a:p>
        </p:txBody>
      </p:sp>
      <p:sp>
        <p:nvSpPr>
          <p:cNvPr id="24" name="23 CuadroTexto"/>
          <p:cNvSpPr txBox="1"/>
          <p:nvPr/>
        </p:nvSpPr>
        <p:spPr>
          <a:xfrm>
            <a:off x="1619672" y="4295998"/>
            <a:ext cx="1605632" cy="1077218"/>
          </a:xfrm>
          <a:prstGeom prst="rect">
            <a:avLst/>
          </a:prstGeom>
          <a:noFill/>
        </p:spPr>
        <p:txBody>
          <a:bodyPr wrap="none" rtlCol="0">
            <a:spAutoFit/>
          </a:bodyPr>
          <a:lstStyle/>
          <a:p>
            <a:r>
              <a:rPr lang="es-CO" sz="1600" dirty="0" err="1">
                <a:latin typeface="Candara" pitchFamily="34" charset="0"/>
                <a:cs typeface="+mn-cs"/>
              </a:rPr>
              <a:t>int</a:t>
            </a:r>
            <a:r>
              <a:rPr lang="es-CO" sz="1600" dirty="0">
                <a:latin typeface="Candara" pitchFamily="34" charset="0"/>
                <a:cs typeface="+mn-cs"/>
              </a:rPr>
              <a:t> INGLES = 0</a:t>
            </a:r>
          </a:p>
          <a:p>
            <a:r>
              <a:rPr lang="es-CO" sz="1600" dirty="0" err="1">
                <a:latin typeface="Candara" pitchFamily="34" charset="0"/>
                <a:cs typeface="+mn-cs"/>
              </a:rPr>
              <a:t>int</a:t>
            </a:r>
            <a:r>
              <a:rPr lang="es-CO" sz="1600" dirty="0">
                <a:latin typeface="Candara" pitchFamily="34" charset="0"/>
                <a:cs typeface="+mn-cs"/>
              </a:rPr>
              <a:t> FRANCES = 1</a:t>
            </a:r>
          </a:p>
          <a:p>
            <a:r>
              <a:rPr lang="es-CO" sz="1600" dirty="0" err="1">
                <a:latin typeface="Candara" pitchFamily="34" charset="0"/>
                <a:cs typeface="+mn-cs"/>
              </a:rPr>
              <a:t>int</a:t>
            </a:r>
            <a:r>
              <a:rPr lang="es-CO" sz="1600" dirty="0">
                <a:latin typeface="Candara" pitchFamily="34" charset="0"/>
                <a:cs typeface="+mn-cs"/>
              </a:rPr>
              <a:t> ITALIANO = 2</a:t>
            </a:r>
          </a:p>
          <a:p>
            <a:r>
              <a:rPr lang="es-CO" sz="1600" dirty="0" err="1">
                <a:latin typeface="Candara" pitchFamily="34" charset="0"/>
                <a:cs typeface="+mn-cs"/>
              </a:rPr>
              <a:t>int</a:t>
            </a:r>
            <a:r>
              <a:rPr lang="es-CO" sz="1600" dirty="0">
                <a:latin typeface="Candara" pitchFamily="34" charset="0"/>
                <a:cs typeface="+mn-cs"/>
              </a:rPr>
              <a:t> ESPANOL = 3</a:t>
            </a:r>
          </a:p>
        </p:txBody>
      </p:sp>
      <p:grpSp>
        <p:nvGrpSpPr>
          <p:cNvPr id="37" name="36 Grupo"/>
          <p:cNvGrpSpPr/>
          <p:nvPr/>
        </p:nvGrpSpPr>
        <p:grpSpPr>
          <a:xfrm>
            <a:off x="3635895" y="3789040"/>
            <a:ext cx="2556286" cy="2016224"/>
            <a:chOff x="3563887" y="3933056"/>
            <a:chExt cx="2556286" cy="2016224"/>
          </a:xfrm>
        </p:grpSpPr>
        <p:cxnSp>
          <p:nvCxnSpPr>
            <p:cNvPr id="25" name="24 Conector recto de flecha"/>
            <p:cNvCxnSpPr/>
            <p:nvPr/>
          </p:nvCxnSpPr>
          <p:spPr>
            <a:xfrm flipV="1">
              <a:off x="3563887" y="4192974"/>
              <a:ext cx="2556285" cy="281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12" idx="3"/>
              <a:endCxn id="16" idx="1"/>
            </p:cNvCxnSpPr>
            <p:nvPr/>
          </p:nvCxnSpPr>
          <p:spPr>
            <a:xfrm flipV="1">
              <a:off x="3563888" y="4872986"/>
              <a:ext cx="2556285" cy="245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3563888" y="5661248"/>
              <a:ext cx="2556285" cy="24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30 CuadroTexto"/>
            <p:cNvSpPr txBox="1"/>
            <p:nvPr/>
          </p:nvSpPr>
          <p:spPr>
            <a:xfrm>
              <a:off x="4716016" y="4149080"/>
              <a:ext cx="1366080" cy="307777"/>
            </a:xfrm>
            <a:prstGeom prst="rect">
              <a:avLst/>
            </a:prstGeom>
            <a:noFill/>
          </p:spPr>
          <p:txBody>
            <a:bodyPr wrap="none" rtlCol="0">
              <a:spAutoFit/>
            </a:bodyPr>
            <a:lstStyle/>
            <a:p>
              <a:r>
                <a:rPr lang="es-CO" sz="1400" dirty="0" err="1">
                  <a:latin typeface="Candara" pitchFamily="34" charset="0"/>
                  <a:cs typeface="+mn-cs"/>
                </a:rPr>
                <a:t>espanolFrances</a:t>
              </a:r>
              <a:endParaRPr lang="es-CO" sz="1600" dirty="0">
                <a:latin typeface="Candara" pitchFamily="34" charset="0"/>
                <a:cs typeface="+mn-cs"/>
              </a:endParaRPr>
            </a:p>
          </p:txBody>
        </p:sp>
        <p:sp>
          <p:nvSpPr>
            <p:cNvPr id="32" name="31 CuadroTexto"/>
            <p:cNvSpPr txBox="1"/>
            <p:nvPr/>
          </p:nvSpPr>
          <p:spPr>
            <a:xfrm>
              <a:off x="4716016" y="4921423"/>
              <a:ext cx="1231427" cy="307777"/>
            </a:xfrm>
            <a:prstGeom prst="rect">
              <a:avLst/>
            </a:prstGeom>
            <a:noFill/>
          </p:spPr>
          <p:txBody>
            <a:bodyPr wrap="none" rtlCol="0">
              <a:spAutoFit/>
            </a:bodyPr>
            <a:lstStyle/>
            <a:p>
              <a:r>
                <a:rPr lang="es-CO" sz="1400" dirty="0" err="1">
                  <a:latin typeface="Candara" pitchFamily="34" charset="0"/>
                  <a:cs typeface="+mn-cs"/>
                </a:rPr>
                <a:t>espanolIngles</a:t>
              </a:r>
              <a:endParaRPr lang="es-CO" sz="1600" dirty="0">
                <a:latin typeface="Candara" pitchFamily="34" charset="0"/>
                <a:cs typeface="+mn-cs"/>
              </a:endParaRPr>
            </a:p>
          </p:txBody>
        </p:sp>
        <p:sp>
          <p:nvSpPr>
            <p:cNvPr id="33" name="32 CuadroTexto"/>
            <p:cNvSpPr txBox="1"/>
            <p:nvPr/>
          </p:nvSpPr>
          <p:spPr>
            <a:xfrm>
              <a:off x="4716016" y="5641503"/>
              <a:ext cx="1348446" cy="307777"/>
            </a:xfrm>
            <a:prstGeom prst="rect">
              <a:avLst/>
            </a:prstGeom>
            <a:noFill/>
          </p:spPr>
          <p:txBody>
            <a:bodyPr wrap="none" rtlCol="0">
              <a:spAutoFit/>
            </a:bodyPr>
            <a:lstStyle/>
            <a:p>
              <a:r>
                <a:rPr lang="es-CO" sz="1400" dirty="0" err="1">
                  <a:latin typeface="Candara" pitchFamily="34" charset="0"/>
                  <a:cs typeface="+mn-cs"/>
                </a:rPr>
                <a:t>espanolItaliano</a:t>
              </a:r>
              <a:endParaRPr lang="es-CO" sz="1600" dirty="0">
                <a:latin typeface="Candara" pitchFamily="34" charset="0"/>
                <a:cs typeface="+mn-cs"/>
              </a:endParaRPr>
            </a:p>
          </p:txBody>
        </p:sp>
        <p:sp>
          <p:nvSpPr>
            <p:cNvPr id="34" name="33 CuadroTexto"/>
            <p:cNvSpPr txBox="1"/>
            <p:nvPr/>
          </p:nvSpPr>
          <p:spPr>
            <a:xfrm>
              <a:off x="5724128" y="3933056"/>
              <a:ext cx="274434" cy="307777"/>
            </a:xfrm>
            <a:prstGeom prst="rect">
              <a:avLst/>
            </a:prstGeom>
            <a:noFill/>
          </p:spPr>
          <p:txBody>
            <a:bodyPr wrap="none" rtlCol="0">
              <a:spAutoFit/>
            </a:bodyPr>
            <a:lstStyle/>
            <a:p>
              <a:r>
                <a:rPr lang="es-CO" sz="1400" dirty="0">
                  <a:latin typeface="Candara" pitchFamily="34" charset="0"/>
                  <a:cs typeface="+mn-cs"/>
                </a:rPr>
                <a:t>*</a:t>
              </a:r>
              <a:endParaRPr lang="es-CO" sz="1600" dirty="0">
                <a:latin typeface="Candara" pitchFamily="34" charset="0"/>
                <a:cs typeface="+mn-cs"/>
              </a:endParaRPr>
            </a:p>
          </p:txBody>
        </p:sp>
        <p:sp>
          <p:nvSpPr>
            <p:cNvPr id="35" name="34 CuadroTexto"/>
            <p:cNvSpPr txBox="1"/>
            <p:nvPr/>
          </p:nvSpPr>
          <p:spPr>
            <a:xfrm>
              <a:off x="5724128" y="4725144"/>
              <a:ext cx="274434" cy="307777"/>
            </a:xfrm>
            <a:prstGeom prst="rect">
              <a:avLst/>
            </a:prstGeom>
            <a:noFill/>
          </p:spPr>
          <p:txBody>
            <a:bodyPr wrap="none" rtlCol="0">
              <a:spAutoFit/>
            </a:bodyPr>
            <a:lstStyle/>
            <a:p>
              <a:r>
                <a:rPr lang="es-CO" sz="1400" dirty="0">
                  <a:latin typeface="Candara" pitchFamily="34" charset="0"/>
                  <a:cs typeface="+mn-cs"/>
                </a:rPr>
                <a:t>*</a:t>
              </a:r>
              <a:endParaRPr lang="es-CO" sz="1600" dirty="0">
                <a:latin typeface="Candara" pitchFamily="34" charset="0"/>
                <a:cs typeface="+mn-cs"/>
              </a:endParaRPr>
            </a:p>
          </p:txBody>
        </p:sp>
        <p:sp>
          <p:nvSpPr>
            <p:cNvPr id="36" name="35 CuadroTexto"/>
            <p:cNvSpPr txBox="1"/>
            <p:nvPr/>
          </p:nvSpPr>
          <p:spPr>
            <a:xfrm>
              <a:off x="5724128" y="5445224"/>
              <a:ext cx="274434" cy="307777"/>
            </a:xfrm>
            <a:prstGeom prst="rect">
              <a:avLst/>
            </a:prstGeom>
            <a:noFill/>
          </p:spPr>
          <p:txBody>
            <a:bodyPr wrap="none" rtlCol="0">
              <a:spAutoFit/>
            </a:bodyPr>
            <a:lstStyle/>
            <a:p>
              <a:r>
                <a:rPr lang="es-CO" sz="1400" dirty="0">
                  <a:latin typeface="Candara" pitchFamily="34" charset="0"/>
                  <a:cs typeface="+mn-cs"/>
                </a:rPr>
                <a:t>*</a:t>
              </a:r>
              <a:endParaRPr lang="es-CO" sz="1600" dirty="0">
                <a:latin typeface="Candara" pitchFamily="34" charset="0"/>
                <a:cs typeface="+mn-cs"/>
              </a:endParaRPr>
            </a:p>
          </p:txBody>
        </p:sp>
      </p:grpSp>
      <p:sp>
        <p:nvSpPr>
          <p:cNvPr id="5" name="Marcador de número de diapositiva 4"/>
          <p:cNvSpPr>
            <a:spLocks noGrp="1"/>
          </p:cNvSpPr>
          <p:nvPr>
            <p:ph type="sldNum" sz="quarter" idx="12"/>
          </p:nvPr>
        </p:nvSpPr>
        <p:spPr/>
        <p:txBody>
          <a:bodyPr/>
          <a:lstStyle/>
          <a:p>
            <a:pPr>
              <a:defRPr/>
            </a:pPr>
            <a:fld id="{794276DD-4636-4657-98AB-295EDCA9DBED}" type="slidenum">
              <a:rPr lang="es-CO" smtClean="0"/>
              <a:pPr>
                <a:defRPr/>
              </a:pPr>
              <a:t>10</a:t>
            </a:fld>
            <a:endParaRPr lang="es-CO" dirty="0"/>
          </a:p>
        </p:txBody>
      </p:sp>
    </p:spTree>
    <p:extLst>
      <p:ext uri="{BB962C8B-B14F-4D97-AF65-F5344CB8AC3E}">
        <p14:creationId xmlns:p14="http://schemas.microsoft.com/office/powerpoint/2010/main" val="121455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19" grpId="1" animBg="1"/>
      <p:bldP spid="19" grpId="2" animBg="1"/>
      <p:bldP spid="3" grpId="0"/>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Métodos </a:t>
            </a:r>
            <a:r>
              <a:rPr lang="es-CO" sz="2400" b="1" dirty="0" err="1">
                <a:latin typeface="Candara" pitchFamily="34" charset="0"/>
              </a:rPr>
              <a:t>compararPorX</a:t>
            </a:r>
            <a:endParaRPr lang="es-CO" sz="2400" b="1" dirty="0">
              <a:latin typeface="Candara" pitchFamily="34" charset="0"/>
            </a:endParaRPr>
          </a:p>
        </p:txBody>
      </p:sp>
      <p:sp>
        <p:nvSpPr>
          <p:cNvPr id="4" name="3 Llamada de nube"/>
          <p:cNvSpPr/>
          <p:nvPr/>
        </p:nvSpPr>
        <p:spPr>
          <a:xfrm>
            <a:off x="2267744" y="2348880"/>
            <a:ext cx="5688632"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¿Cómo comparo un objeto?</a:t>
            </a:r>
          </a:p>
          <a:p>
            <a:pPr algn="ctr"/>
            <a:r>
              <a:rPr lang="es-CO" sz="2400" dirty="0"/>
              <a:t>¿Puedo decir que  un objeto  es mayor que otro?</a:t>
            </a:r>
          </a:p>
        </p:txBody>
      </p:sp>
      <p:grpSp>
        <p:nvGrpSpPr>
          <p:cNvPr id="5" name="4 Grupo"/>
          <p:cNvGrpSpPr/>
          <p:nvPr/>
        </p:nvGrpSpPr>
        <p:grpSpPr>
          <a:xfrm>
            <a:off x="1331640" y="5040558"/>
            <a:ext cx="1982409" cy="1772818"/>
            <a:chOff x="1812609" y="5085184"/>
            <a:chExt cx="1982409" cy="1772818"/>
          </a:xfrm>
        </p:grpSpPr>
        <p:grpSp>
          <p:nvGrpSpPr>
            <p:cNvPr id="6" name="5 Grupo"/>
            <p:cNvGrpSpPr/>
            <p:nvPr/>
          </p:nvGrpSpPr>
          <p:grpSpPr>
            <a:xfrm>
              <a:off x="1877064" y="5085184"/>
              <a:ext cx="1917954" cy="1772818"/>
              <a:chOff x="1877064" y="5085184"/>
              <a:chExt cx="1917954" cy="1772818"/>
            </a:xfrm>
          </p:grpSpPr>
          <p:pic>
            <p:nvPicPr>
              <p:cNvPr id="8"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 name="6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100</a:t>
            </a:fld>
            <a:endParaRPr lang="es-CO" dirty="0"/>
          </a:p>
        </p:txBody>
      </p:sp>
    </p:spTree>
    <p:extLst>
      <p:ext uri="{BB962C8B-B14F-4D97-AF65-F5344CB8AC3E}">
        <p14:creationId xmlns:p14="http://schemas.microsoft.com/office/powerpoint/2010/main" val="16691209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Métodos </a:t>
            </a:r>
            <a:r>
              <a:rPr lang="es-CO" sz="2400" b="1" dirty="0" err="1">
                <a:latin typeface="Candara" pitchFamily="34" charset="0"/>
              </a:rPr>
              <a:t>compararPorX</a:t>
            </a:r>
            <a:endParaRPr lang="es-CO" sz="2400" b="1" dirty="0">
              <a:latin typeface="Candara" pitchFamily="34" charset="0"/>
            </a:endParaRPr>
          </a:p>
        </p:txBody>
      </p:sp>
      <p:sp>
        <p:nvSpPr>
          <p:cNvPr id="48" name="47 Rectángulo"/>
          <p:cNvSpPr/>
          <p:nvPr/>
        </p:nvSpPr>
        <p:spPr>
          <a:xfrm>
            <a:off x="1115616" y="2870934"/>
            <a:ext cx="7488832" cy="2862322"/>
          </a:xfrm>
          <a:prstGeom prst="rect">
            <a:avLst/>
          </a:prstGeom>
        </p:spPr>
        <p:txBody>
          <a:bodyPr wrap="square">
            <a:spAutoFit/>
          </a:bodyPr>
          <a:lstStyle/>
          <a:p>
            <a:pPr marL="342900" indent="-342900">
              <a:buFont typeface="Arial" pitchFamily="34" charset="0"/>
              <a:buChar char="•"/>
            </a:pPr>
            <a:r>
              <a:rPr lang="es-CO" sz="2000" dirty="0">
                <a:latin typeface="+mj-lt"/>
              </a:rPr>
              <a:t>Son métodos que permiten comparar objetos de la clase donde se declara el método con otros objetos del mismo tipo, según criterios (atributos) diferentes.</a:t>
            </a:r>
          </a:p>
          <a:p>
            <a:pPr marL="342900" indent="-342900">
              <a:buFont typeface="Arial" pitchFamily="34" charset="0"/>
              <a:buChar char="•"/>
            </a:pPr>
            <a:endParaRPr lang="es-CO" sz="2000" dirty="0">
              <a:latin typeface="+mj-lt"/>
            </a:endParaRPr>
          </a:p>
          <a:p>
            <a:pPr marL="342900" indent="-342900">
              <a:buFont typeface="Arial" pitchFamily="34" charset="0"/>
              <a:buChar char="•"/>
            </a:pPr>
            <a:r>
              <a:rPr lang="es-CO" sz="2000" dirty="0">
                <a:latin typeface="+mj-lt"/>
              </a:rPr>
              <a:t>Ejemplos en la clase Perro de la exposición canina:</a:t>
            </a:r>
          </a:p>
          <a:p>
            <a:pPr marL="800100" lvl="1" indent="-342900">
              <a:buFont typeface="Wingdings" pitchFamily="2" charset="2"/>
              <a:buChar char="Ø"/>
            </a:pPr>
            <a:r>
              <a:rPr lang="es-CO" sz="2000" dirty="0" err="1">
                <a:latin typeface="+mj-lt"/>
              </a:rPr>
              <a:t>compararPorEdad</a:t>
            </a:r>
            <a:endParaRPr lang="es-CO" sz="2000" dirty="0">
              <a:latin typeface="+mj-lt"/>
            </a:endParaRPr>
          </a:p>
          <a:p>
            <a:pPr marL="800100" lvl="1" indent="-342900">
              <a:buFont typeface="Wingdings" pitchFamily="2" charset="2"/>
              <a:buChar char="Ø"/>
            </a:pPr>
            <a:r>
              <a:rPr lang="es-CO" sz="2000" dirty="0" err="1">
                <a:latin typeface="+mj-lt"/>
              </a:rPr>
              <a:t>compararPorAltura</a:t>
            </a:r>
            <a:endParaRPr lang="es-CO" sz="2000" dirty="0">
              <a:latin typeface="+mj-lt"/>
            </a:endParaRPr>
          </a:p>
          <a:p>
            <a:pPr marL="800100" lvl="1" indent="-342900">
              <a:buFont typeface="Wingdings" pitchFamily="2" charset="2"/>
              <a:buChar char="Ø"/>
            </a:pPr>
            <a:r>
              <a:rPr lang="es-CO" sz="2000" dirty="0" err="1">
                <a:latin typeface="+mj-lt"/>
              </a:rPr>
              <a:t>compararPorRaza</a:t>
            </a:r>
            <a:endParaRPr lang="es-CO" sz="2000" dirty="0">
              <a:latin typeface="+mj-lt"/>
            </a:endParaRPr>
          </a:p>
          <a:p>
            <a:pPr marL="800100" lvl="1" indent="-342900">
              <a:buFont typeface="Wingdings" pitchFamily="2" charset="2"/>
              <a:buChar char="Ø"/>
            </a:pPr>
            <a:r>
              <a:rPr lang="es-CO" sz="2000" dirty="0" err="1">
                <a:latin typeface="+mj-lt"/>
              </a:rPr>
              <a:t>compararPorNombre</a:t>
            </a:r>
            <a:endParaRPr lang="es-CO" sz="2000" dirty="0">
              <a:latin typeface="+mj-lt"/>
            </a:endParaRP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101</a:t>
            </a:fld>
            <a:endParaRPr lang="es-CO" dirty="0"/>
          </a:p>
        </p:txBody>
      </p:sp>
    </p:spTree>
    <p:extLst>
      <p:ext uri="{BB962C8B-B14F-4D97-AF65-F5344CB8AC3E}">
        <p14:creationId xmlns:p14="http://schemas.microsoft.com/office/powerpoint/2010/main" val="2541159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Métodos </a:t>
            </a:r>
            <a:r>
              <a:rPr lang="es-CO" sz="2400" b="1" dirty="0" err="1">
                <a:latin typeface="Candara" pitchFamily="34" charset="0"/>
              </a:rPr>
              <a:t>compararPorX</a:t>
            </a:r>
            <a:endParaRPr lang="es-CO" sz="2400" b="1" dirty="0">
              <a:latin typeface="Candara" pitchFamily="34" charset="0"/>
            </a:endParaRPr>
          </a:p>
        </p:txBody>
      </p:sp>
      <p:sp>
        <p:nvSpPr>
          <p:cNvPr id="4" name="Rectangle 4"/>
          <p:cNvSpPr>
            <a:spLocks noChangeArrowheads="1"/>
          </p:cNvSpPr>
          <p:nvPr/>
        </p:nvSpPr>
        <p:spPr bwMode="auto">
          <a:xfrm>
            <a:off x="971600" y="3039764"/>
            <a:ext cx="933276" cy="60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pPr>
            <a:r>
              <a:rPr lang="es-CO" sz="2000" dirty="0">
                <a:solidFill>
                  <a:srgbClr val="0000CC"/>
                </a:solidFill>
                <a:latin typeface="+mj-lt"/>
              </a:rPr>
              <a:t>0</a:t>
            </a:r>
          </a:p>
          <a:p>
            <a:pPr marL="342900" indent="-342900">
              <a:spcBef>
                <a:spcPct val="20000"/>
              </a:spcBef>
              <a:buFontTx/>
              <a:buChar char="•"/>
            </a:pPr>
            <a:endParaRPr lang="es-ES" sz="2400" dirty="0">
              <a:latin typeface="+mj-lt"/>
            </a:endParaRPr>
          </a:p>
        </p:txBody>
      </p:sp>
      <p:sp>
        <p:nvSpPr>
          <p:cNvPr id="5" name="Rectangle 5"/>
          <p:cNvSpPr>
            <a:spLocks noChangeArrowheads="1"/>
          </p:cNvSpPr>
          <p:nvPr/>
        </p:nvSpPr>
        <p:spPr bwMode="auto">
          <a:xfrm>
            <a:off x="1767880" y="2996952"/>
            <a:ext cx="676456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just">
              <a:spcBef>
                <a:spcPct val="20000"/>
              </a:spcBef>
              <a:buFont typeface="Calibri" pitchFamily="34" charset="0"/>
              <a:buChar char="→"/>
            </a:pPr>
            <a:r>
              <a:rPr lang="es-CO" dirty="0">
                <a:latin typeface="+mj-lt"/>
              </a:rPr>
              <a:t>si los dos objetos (el actual (</a:t>
            </a:r>
            <a:r>
              <a:rPr lang="es-CO" dirty="0" err="1">
                <a:latin typeface="+mj-lt"/>
              </a:rPr>
              <a:t>this</a:t>
            </a:r>
            <a:r>
              <a:rPr lang="es-CO" dirty="0">
                <a:latin typeface="+mj-lt"/>
              </a:rPr>
              <a:t>) y con el que se está comparando) son </a:t>
            </a:r>
            <a:r>
              <a:rPr lang="es-CO" dirty="0">
                <a:solidFill>
                  <a:srgbClr val="0000CC"/>
                </a:solidFill>
                <a:latin typeface="+mj-lt"/>
              </a:rPr>
              <a:t>iguales</a:t>
            </a:r>
            <a:r>
              <a:rPr lang="es-CO" dirty="0">
                <a:latin typeface="+mj-lt"/>
              </a:rPr>
              <a:t> (el atributo que se está comparando tiene el mismo valor en los dos objetos)</a:t>
            </a:r>
          </a:p>
          <a:p>
            <a:pPr marL="342900" indent="-342900" algn="just">
              <a:spcBef>
                <a:spcPct val="20000"/>
              </a:spcBef>
              <a:buFontTx/>
              <a:buChar char="•"/>
            </a:pPr>
            <a:endParaRPr lang="es-CO" dirty="0">
              <a:latin typeface="+mj-lt"/>
            </a:endParaRPr>
          </a:p>
          <a:p>
            <a:pPr marL="342900" indent="-342900" algn="just">
              <a:spcBef>
                <a:spcPct val="20000"/>
              </a:spcBef>
              <a:buFontTx/>
              <a:buChar char="•"/>
            </a:pPr>
            <a:endParaRPr lang="es-ES" dirty="0">
              <a:latin typeface="+mj-lt"/>
            </a:endParaRPr>
          </a:p>
        </p:txBody>
      </p:sp>
      <p:sp>
        <p:nvSpPr>
          <p:cNvPr id="6" name="Rectangle 6"/>
          <p:cNvSpPr>
            <a:spLocks noChangeArrowheads="1"/>
          </p:cNvSpPr>
          <p:nvPr/>
        </p:nvSpPr>
        <p:spPr bwMode="auto">
          <a:xfrm>
            <a:off x="989112" y="4204196"/>
            <a:ext cx="990600" cy="59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pPr>
            <a:r>
              <a:rPr lang="es-CO" sz="2000" dirty="0">
                <a:solidFill>
                  <a:srgbClr val="FF3300"/>
                </a:solidFill>
                <a:latin typeface="+mj-lt"/>
              </a:rPr>
              <a:t>1</a:t>
            </a:r>
          </a:p>
          <a:p>
            <a:pPr marL="342900" indent="-342900">
              <a:spcBef>
                <a:spcPct val="20000"/>
              </a:spcBef>
              <a:buFontTx/>
              <a:buChar char="•"/>
            </a:pPr>
            <a:endParaRPr lang="es-ES" sz="2400" dirty="0">
              <a:latin typeface="+mj-lt"/>
            </a:endParaRPr>
          </a:p>
        </p:txBody>
      </p:sp>
      <p:sp>
        <p:nvSpPr>
          <p:cNvPr id="7" name="Rectangle 7"/>
          <p:cNvSpPr>
            <a:spLocks noChangeArrowheads="1"/>
          </p:cNvSpPr>
          <p:nvPr/>
        </p:nvSpPr>
        <p:spPr bwMode="auto">
          <a:xfrm>
            <a:off x="1691680" y="4149080"/>
            <a:ext cx="684076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just">
              <a:spcBef>
                <a:spcPct val="20000"/>
              </a:spcBef>
              <a:buFont typeface="Calibri" pitchFamily="34" charset="0"/>
              <a:buChar char="→"/>
            </a:pPr>
            <a:r>
              <a:rPr lang="es-CO" dirty="0">
                <a:latin typeface="+mj-lt"/>
              </a:rPr>
              <a:t>si el objeto actual (</a:t>
            </a:r>
            <a:r>
              <a:rPr lang="es-CO" dirty="0" err="1">
                <a:latin typeface="+mj-lt"/>
              </a:rPr>
              <a:t>this</a:t>
            </a:r>
            <a:r>
              <a:rPr lang="es-CO" dirty="0">
                <a:latin typeface="+mj-lt"/>
              </a:rPr>
              <a:t>) es </a:t>
            </a:r>
            <a:r>
              <a:rPr lang="es-CO" dirty="0">
                <a:solidFill>
                  <a:srgbClr val="FF3300"/>
                </a:solidFill>
                <a:latin typeface="+mj-lt"/>
              </a:rPr>
              <a:t>mayor</a:t>
            </a:r>
            <a:r>
              <a:rPr lang="es-CO" dirty="0">
                <a:latin typeface="+mj-lt"/>
              </a:rPr>
              <a:t> que el objeto con el cual se está comparando (el atributo que se está comparando tiene un valor mas alto en el objeto actual que en el otro)</a:t>
            </a:r>
          </a:p>
          <a:p>
            <a:pPr marL="342900" indent="-342900" algn="just">
              <a:spcBef>
                <a:spcPct val="20000"/>
              </a:spcBef>
              <a:buFontTx/>
              <a:buChar char="•"/>
            </a:pPr>
            <a:endParaRPr lang="es-CO" dirty="0">
              <a:latin typeface="+mj-lt"/>
            </a:endParaRPr>
          </a:p>
          <a:p>
            <a:pPr marL="342900" indent="-342900" algn="just">
              <a:spcBef>
                <a:spcPct val="20000"/>
              </a:spcBef>
              <a:buFontTx/>
              <a:buChar char="•"/>
            </a:pPr>
            <a:endParaRPr lang="es-ES" dirty="0">
              <a:latin typeface="+mj-lt"/>
            </a:endParaRPr>
          </a:p>
        </p:txBody>
      </p:sp>
      <p:sp>
        <p:nvSpPr>
          <p:cNvPr id="8" name="Rectangle 9"/>
          <p:cNvSpPr>
            <a:spLocks noChangeArrowheads="1"/>
          </p:cNvSpPr>
          <p:nvPr/>
        </p:nvSpPr>
        <p:spPr bwMode="auto">
          <a:xfrm>
            <a:off x="1691680" y="5301209"/>
            <a:ext cx="684076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just">
              <a:spcBef>
                <a:spcPct val="20000"/>
              </a:spcBef>
              <a:buFont typeface="Calibri" pitchFamily="34" charset="0"/>
              <a:buChar char="→"/>
            </a:pPr>
            <a:r>
              <a:rPr lang="es-CO" dirty="0">
                <a:latin typeface="+mj-lt"/>
              </a:rPr>
              <a:t>si el objeto actual (</a:t>
            </a:r>
            <a:r>
              <a:rPr lang="es-CO" dirty="0" err="1">
                <a:latin typeface="+mj-lt"/>
              </a:rPr>
              <a:t>this</a:t>
            </a:r>
            <a:r>
              <a:rPr lang="es-CO" dirty="0">
                <a:latin typeface="+mj-lt"/>
              </a:rPr>
              <a:t>) es </a:t>
            </a:r>
            <a:r>
              <a:rPr lang="es-CO" dirty="0">
                <a:solidFill>
                  <a:schemeClr val="folHlink"/>
                </a:solidFill>
                <a:latin typeface="+mj-lt"/>
              </a:rPr>
              <a:t>menor</a:t>
            </a:r>
            <a:r>
              <a:rPr lang="es-CO" dirty="0">
                <a:latin typeface="+mj-lt"/>
              </a:rPr>
              <a:t> que el objeto con el cual se está comparando (el atributo que se está comparando tiene un valor mas bajo en el objeto actual que en el otro)</a:t>
            </a:r>
          </a:p>
          <a:p>
            <a:pPr marL="342900" indent="-342900" algn="just">
              <a:spcBef>
                <a:spcPct val="20000"/>
              </a:spcBef>
              <a:buFontTx/>
              <a:buChar char="•"/>
            </a:pPr>
            <a:endParaRPr lang="es-CO" dirty="0">
              <a:latin typeface="+mj-lt"/>
            </a:endParaRPr>
          </a:p>
          <a:p>
            <a:pPr marL="342900" indent="-342900" algn="just">
              <a:spcBef>
                <a:spcPct val="20000"/>
              </a:spcBef>
              <a:buFontTx/>
              <a:buChar char="•"/>
            </a:pPr>
            <a:endParaRPr lang="es-ES" dirty="0">
              <a:latin typeface="+mj-lt"/>
            </a:endParaRPr>
          </a:p>
        </p:txBody>
      </p:sp>
      <p:sp>
        <p:nvSpPr>
          <p:cNvPr id="9" name="Rectangle 6"/>
          <p:cNvSpPr>
            <a:spLocks noChangeArrowheads="1"/>
          </p:cNvSpPr>
          <p:nvPr/>
        </p:nvSpPr>
        <p:spPr bwMode="auto">
          <a:xfrm>
            <a:off x="899592" y="5356324"/>
            <a:ext cx="990600" cy="59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pPr>
            <a:r>
              <a:rPr lang="es-CO" sz="2000" dirty="0">
                <a:solidFill>
                  <a:schemeClr val="folHlink"/>
                </a:solidFill>
                <a:latin typeface="+mj-lt"/>
              </a:rPr>
              <a:t>-1</a:t>
            </a:r>
          </a:p>
          <a:p>
            <a:pPr marL="342900" indent="-342900">
              <a:spcBef>
                <a:spcPct val="20000"/>
              </a:spcBef>
              <a:buFontTx/>
              <a:buChar char="•"/>
            </a:pPr>
            <a:endParaRPr lang="es-ES" sz="2400" dirty="0">
              <a:solidFill>
                <a:srgbClr val="7030A0"/>
              </a:solidFill>
              <a:latin typeface="+mj-lt"/>
            </a:endParaRPr>
          </a:p>
        </p:txBody>
      </p:sp>
      <p:sp>
        <p:nvSpPr>
          <p:cNvPr id="2" name="1 CuadroTexto"/>
          <p:cNvSpPr txBox="1"/>
          <p:nvPr/>
        </p:nvSpPr>
        <p:spPr>
          <a:xfrm>
            <a:off x="1115616" y="2483604"/>
            <a:ext cx="1133644" cy="369332"/>
          </a:xfrm>
          <a:prstGeom prst="rect">
            <a:avLst/>
          </a:prstGeom>
          <a:noFill/>
        </p:spPr>
        <p:txBody>
          <a:bodyPr wrap="none" rtlCol="0">
            <a:spAutoFit/>
          </a:bodyPr>
          <a:lstStyle/>
          <a:p>
            <a:r>
              <a:rPr lang="es-CO" b="1" dirty="0"/>
              <a:t>Retorna:</a:t>
            </a:r>
          </a:p>
        </p:txBody>
      </p:sp>
      <p:sp>
        <p:nvSpPr>
          <p:cNvPr id="10" name="Marcador de número de diapositiva 9"/>
          <p:cNvSpPr>
            <a:spLocks noGrp="1"/>
          </p:cNvSpPr>
          <p:nvPr>
            <p:ph type="sldNum" sz="quarter" idx="12"/>
          </p:nvPr>
        </p:nvSpPr>
        <p:spPr/>
        <p:txBody>
          <a:bodyPr/>
          <a:lstStyle/>
          <a:p>
            <a:pPr>
              <a:defRPr/>
            </a:pPr>
            <a:fld id="{794276DD-4636-4657-98AB-295EDCA9DBED}" type="slidenum">
              <a:rPr lang="es-CO" smtClean="0"/>
              <a:pPr>
                <a:defRPr/>
              </a:pPr>
              <a:t>102</a:t>
            </a:fld>
            <a:endParaRPr lang="es-CO" dirty="0"/>
          </a:p>
        </p:txBody>
      </p:sp>
    </p:spTree>
    <p:extLst>
      <p:ext uri="{BB962C8B-B14F-4D97-AF65-F5344CB8AC3E}">
        <p14:creationId xmlns:p14="http://schemas.microsoft.com/office/powerpoint/2010/main" val="30406609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Métodos </a:t>
            </a:r>
            <a:r>
              <a:rPr lang="es-CO" sz="2400" b="1" dirty="0" err="1">
                <a:latin typeface="Candara" pitchFamily="34" charset="0"/>
              </a:rPr>
              <a:t>compararPorX</a:t>
            </a:r>
            <a:endParaRPr lang="es-CO" sz="2400" b="1" dirty="0">
              <a:latin typeface="Candara" pitchFamily="34" charset="0"/>
            </a:endParaRPr>
          </a:p>
        </p:txBody>
      </p:sp>
      <p:sp>
        <p:nvSpPr>
          <p:cNvPr id="10" name="Rectangle 3"/>
          <p:cNvSpPr txBox="1">
            <a:spLocks noChangeArrowheads="1"/>
          </p:cNvSpPr>
          <p:nvPr/>
        </p:nvSpPr>
        <p:spPr bwMode="auto">
          <a:xfrm>
            <a:off x="2339752" y="2507688"/>
            <a:ext cx="5184576" cy="340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pt-BR" dirty="0">
                <a:latin typeface="+mj-lt"/>
              </a:rPr>
              <a:t> </a:t>
            </a:r>
            <a:endParaRPr lang="es-ES" dirty="0">
              <a:latin typeface="+mj-lt"/>
            </a:endParaRPr>
          </a:p>
        </p:txBody>
      </p:sp>
      <p:grpSp>
        <p:nvGrpSpPr>
          <p:cNvPr id="11" name="10 Grupo"/>
          <p:cNvGrpSpPr/>
          <p:nvPr/>
        </p:nvGrpSpPr>
        <p:grpSpPr>
          <a:xfrm>
            <a:off x="2195735" y="2708920"/>
            <a:ext cx="5616625" cy="3312367"/>
            <a:chOff x="589117" y="2971141"/>
            <a:chExt cx="6004841" cy="5769965"/>
          </a:xfrm>
        </p:grpSpPr>
        <p:sp>
          <p:nvSpPr>
            <p:cNvPr id="12" name="11 Esquina doblada"/>
            <p:cNvSpPr/>
            <p:nvPr/>
          </p:nvSpPr>
          <p:spPr>
            <a:xfrm>
              <a:off x="589117" y="2971141"/>
              <a:ext cx="6004841" cy="5769965"/>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Rectángulo"/>
            <p:cNvSpPr/>
            <p:nvPr/>
          </p:nvSpPr>
          <p:spPr>
            <a:xfrm>
              <a:off x="597135" y="3161687"/>
              <a:ext cx="5884582" cy="4503493"/>
            </a:xfrm>
            <a:prstGeom prst="rect">
              <a:avLst/>
            </a:prstGeom>
          </p:spPr>
          <p:txBody>
            <a:bodyPr wrap="square">
              <a:spAutoFit/>
            </a:bodyPr>
            <a:lstStyle/>
            <a:p>
              <a:pPr marL="531813" defTabSz="355600">
                <a:lnSpc>
                  <a:spcPct val="90000"/>
                </a:lnSpc>
                <a:buFontTx/>
                <a:buNone/>
              </a:pPr>
              <a:endParaRPr lang="es-CO" dirty="0">
                <a:solidFill>
                  <a:srgbClr val="0033CC"/>
                </a:solidFill>
                <a:latin typeface="Candara" pitchFamily="34" charset="0"/>
              </a:endParaRPr>
            </a:p>
            <a:p>
              <a:pPr marL="531813" defTabSz="449263">
                <a:lnSpc>
                  <a:spcPct val="90000"/>
                </a:lnSpc>
                <a:buFontTx/>
                <a:buNone/>
              </a:pPr>
              <a:r>
                <a:rPr lang="pt-BR" dirty="0" err="1">
                  <a:latin typeface="Candara" pitchFamily="34" charset="0"/>
                </a:rPr>
                <a:t>public</a:t>
              </a:r>
              <a:r>
                <a:rPr lang="pt-BR" dirty="0">
                  <a:latin typeface="Candara" pitchFamily="34" charset="0"/>
                </a:rPr>
                <a:t> </a:t>
              </a:r>
              <a:r>
                <a:rPr lang="pt-BR" dirty="0" err="1">
                  <a:latin typeface="Candara" pitchFamily="34" charset="0"/>
                </a:rPr>
                <a:t>int</a:t>
              </a:r>
              <a:r>
                <a:rPr lang="pt-BR" dirty="0">
                  <a:latin typeface="Candara" pitchFamily="34" charset="0"/>
                </a:rPr>
                <a:t> </a:t>
              </a:r>
              <a:r>
                <a:rPr lang="pt-BR" dirty="0" err="1">
                  <a:latin typeface="Candara" pitchFamily="34" charset="0"/>
                </a:rPr>
                <a:t>compararPor</a:t>
              </a:r>
              <a:r>
                <a:rPr lang="pt-BR" dirty="0" err="1">
                  <a:solidFill>
                    <a:srgbClr val="FF3300"/>
                  </a:solidFill>
                  <a:latin typeface="Candara" pitchFamily="34" charset="0"/>
                </a:rPr>
                <a:t>Altura</a:t>
              </a:r>
              <a:r>
                <a:rPr lang="pt-BR" dirty="0">
                  <a:latin typeface="Candara" pitchFamily="34" charset="0"/>
                </a:rPr>
                <a:t>( Perro p )</a:t>
              </a:r>
            </a:p>
            <a:p>
              <a:pPr marL="531813" defTabSz="449263">
                <a:lnSpc>
                  <a:spcPct val="90000"/>
                </a:lnSpc>
                <a:buFontTx/>
                <a:buNone/>
              </a:pPr>
              <a:r>
                <a:rPr lang="pt-BR" dirty="0">
                  <a:latin typeface="Candara" pitchFamily="34" charset="0"/>
                </a:rPr>
                <a:t>{</a:t>
              </a:r>
            </a:p>
            <a:p>
              <a:pPr marL="531813" defTabSz="449263">
                <a:lnSpc>
                  <a:spcPct val="90000"/>
                </a:lnSpc>
                <a:buFontTx/>
                <a:buNone/>
              </a:pPr>
              <a:r>
                <a:rPr lang="pt-BR" dirty="0">
                  <a:latin typeface="Candara" pitchFamily="34" charset="0"/>
                </a:rPr>
                <a:t> 	</a:t>
              </a:r>
              <a:r>
                <a:rPr lang="pt-BR" dirty="0" err="1">
                  <a:latin typeface="Candara" pitchFamily="34" charset="0"/>
                </a:rPr>
                <a:t>if</a:t>
              </a:r>
              <a:r>
                <a:rPr lang="pt-BR" dirty="0">
                  <a:latin typeface="Candara" pitchFamily="34" charset="0"/>
                </a:rPr>
                <a:t> ( </a:t>
              </a:r>
              <a:r>
                <a:rPr lang="pt-BR" dirty="0" err="1">
                  <a:solidFill>
                    <a:srgbClr val="FF3300"/>
                  </a:solidFill>
                  <a:latin typeface="Candara" pitchFamily="34" charset="0"/>
                </a:rPr>
                <a:t>p.darAltura</a:t>
              </a:r>
              <a:r>
                <a:rPr lang="pt-BR" dirty="0">
                  <a:solidFill>
                    <a:srgbClr val="FF3300"/>
                  </a:solidFill>
                  <a:latin typeface="Candara" pitchFamily="34" charset="0"/>
                </a:rPr>
                <a:t>( )</a:t>
              </a:r>
              <a:r>
                <a:rPr lang="pt-BR" dirty="0">
                  <a:latin typeface="Candara" pitchFamily="34" charset="0"/>
                </a:rPr>
                <a:t> == </a:t>
              </a:r>
              <a:r>
                <a:rPr lang="pt-BR" dirty="0">
                  <a:solidFill>
                    <a:srgbClr val="FF3300"/>
                  </a:solidFill>
                  <a:latin typeface="Candara" pitchFamily="34" charset="0"/>
                </a:rPr>
                <a:t>altura</a:t>
              </a:r>
              <a:r>
                <a:rPr lang="pt-BR" dirty="0">
                  <a:latin typeface="Candara" pitchFamily="34" charset="0"/>
                </a:rPr>
                <a:t> )</a:t>
              </a:r>
            </a:p>
            <a:p>
              <a:pPr marL="531813" defTabSz="449263">
                <a:lnSpc>
                  <a:spcPct val="90000"/>
                </a:lnSpc>
                <a:buFontTx/>
                <a:buNone/>
              </a:pPr>
              <a:r>
                <a:rPr lang="pt-BR" dirty="0">
                  <a:latin typeface="Candara" pitchFamily="34" charset="0"/>
                </a:rPr>
                <a:t>      		</a:t>
              </a:r>
              <a:r>
                <a:rPr lang="pt-BR" dirty="0" err="1">
                  <a:latin typeface="Candara" pitchFamily="34" charset="0"/>
                </a:rPr>
                <a:t>return</a:t>
              </a:r>
              <a:r>
                <a:rPr lang="pt-BR" dirty="0">
                  <a:latin typeface="Candara" pitchFamily="34" charset="0"/>
                </a:rPr>
                <a:t> 0;</a:t>
              </a:r>
            </a:p>
            <a:p>
              <a:pPr marL="531813" defTabSz="449263">
                <a:lnSpc>
                  <a:spcPct val="90000"/>
                </a:lnSpc>
                <a:buFontTx/>
                <a:buNone/>
              </a:pPr>
              <a:r>
                <a:rPr lang="pt-BR" dirty="0">
                  <a:latin typeface="Candara" pitchFamily="34" charset="0"/>
                </a:rPr>
                <a:t> 	</a:t>
              </a:r>
              <a:r>
                <a:rPr lang="pt-BR" dirty="0" err="1">
                  <a:latin typeface="Candara" pitchFamily="34" charset="0"/>
                </a:rPr>
                <a:t>else</a:t>
              </a:r>
              <a:r>
                <a:rPr lang="pt-BR" dirty="0">
                  <a:latin typeface="Candara" pitchFamily="34" charset="0"/>
                </a:rPr>
                <a:t> </a:t>
              </a:r>
              <a:r>
                <a:rPr lang="pt-BR" dirty="0" err="1">
                  <a:latin typeface="Candara" pitchFamily="34" charset="0"/>
                </a:rPr>
                <a:t>if</a:t>
              </a:r>
              <a:r>
                <a:rPr lang="pt-BR" dirty="0">
                  <a:latin typeface="Candara" pitchFamily="34" charset="0"/>
                </a:rPr>
                <a:t> ( </a:t>
              </a:r>
              <a:r>
                <a:rPr lang="pt-BR" dirty="0" err="1">
                  <a:solidFill>
                    <a:srgbClr val="FF3300"/>
                  </a:solidFill>
                  <a:latin typeface="Candara" pitchFamily="34" charset="0"/>
                </a:rPr>
                <a:t>p.darAltura</a:t>
              </a:r>
              <a:r>
                <a:rPr lang="pt-BR" dirty="0">
                  <a:solidFill>
                    <a:srgbClr val="FF3300"/>
                  </a:solidFill>
                  <a:latin typeface="Candara" pitchFamily="34" charset="0"/>
                </a:rPr>
                <a:t>( )</a:t>
              </a:r>
              <a:r>
                <a:rPr lang="pt-BR" dirty="0">
                  <a:latin typeface="Candara" pitchFamily="34" charset="0"/>
                </a:rPr>
                <a:t> &lt; </a:t>
              </a:r>
              <a:r>
                <a:rPr lang="pt-BR" dirty="0">
                  <a:solidFill>
                    <a:srgbClr val="FF3300"/>
                  </a:solidFill>
                  <a:latin typeface="Candara" pitchFamily="34" charset="0"/>
                </a:rPr>
                <a:t>altura</a:t>
              </a:r>
              <a:r>
                <a:rPr lang="pt-BR" dirty="0">
                  <a:latin typeface="Candara" pitchFamily="34" charset="0"/>
                </a:rPr>
                <a:t> )</a:t>
              </a:r>
            </a:p>
            <a:p>
              <a:pPr marL="531813" defTabSz="449263">
                <a:lnSpc>
                  <a:spcPct val="90000"/>
                </a:lnSpc>
                <a:buFontTx/>
                <a:buNone/>
              </a:pPr>
              <a:r>
                <a:rPr lang="pt-BR" dirty="0">
                  <a:latin typeface="Candara" pitchFamily="34" charset="0"/>
                </a:rPr>
                <a:t>		</a:t>
              </a:r>
              <a:r>
                <a:rPr lang="pt-BR" dirty="0" err="1">
                  <a:latin typeface="Candara" pitchFamily="34" charset="0"/>
                </a:rPr>
                <a:t>return</a:t>
              </a:r>
              <a:r>
                <a:rPr lang="pt-BR" dirty="0">
                  <a:latin typeface="Candara" pitchFamily="34" charset="0"/>
                </a:rPr>
                <a:t> 1;</a:t>
              </a:r>
            </a:p>
            <a:p>
              <a:pPr marL="531813" defTabSz="449263">
                <a:lnSpc>
                  <a:spcPct val="90000"/>
                </a:lnSpc>
                <a:buFontTx/>
                <a:buNone/>
              </a:pPr>
              <a:r>
                <a:rPr lang="pt-BR" dirty="0">
                  <a:latin typeface="Candara" pitchFamily="34" charset="0"/>
                </a:rPr>
                <a:t>        </a:t>
              </a:r>
              <a:r>
                <a:rPr lang="pt-BR" dirty="0" err="1">
                  <a:latin typeface="Candara" pitchFamily="34" charset="0"/>
                </a:rPr>
                <a:t>else</a:t>
              </a:r>
              <a:endParaRPr lang="pt-BR" dirty="0">
                <a:latin typeface="Candara" pitchFamily="34" charset="0"/>
              </a:endParaRPr>
            </a:p>
            <a:p>
              <a:pPr marL="531813" defTabSz="449263">
                <a:lnSpc>
                  <a:spcPct val="90000"/>
                </a:lnSpc>
                <a:buFontTx/>
                <a:buNone/>
              </a:pPr>
              <a:r>
                <a:rPr lang="pt-BR" dirty="0">
                  <a:latin typeface="Candara" pitchFamily="34" charset="0"/>
                </a:rPr>
                <a:t>		</a:t>
              </a:r>
              <a:r>
                <a:rPr lang="pt-BR" dirty="0" err="1">
                  <a:latin typeface="Candara" pitchFamily="34" charset="0"/>
                </a:rPr>
                <a:t>return</a:t>
              </a:r>
              <a:r>
                <a:rPr lang="pt-BR" dirty="0">
                  <a:latin typeface="Candara" pitchFamily="34" charset="0"/>
                </a:rPr>
                <a:t> -1;</a:t>
              </a:r>
            </a:p>
            <a:p>
              <a:pPr marL="531813" defTabSz="449263">
                <a:lnSpc>
                  <a:spcPct val="90000"/>
                </a:lnSpc>
                <a:buFontTx/>
                <a:buNone/>
              </a:pPr>
              <a:r>
                <a:rPr lang="pt-BR" dirty="0">
                  <a:latin typeface="Candara" pitchFamily="34" charset="0"/>
                </a:rPr>
                <a:t>}</a:t>
              </a:r>
              <a:r>
                <a:rPr lang="es-CO" dirty="0">
                  <a:latin typeface="Candara" pitchFamily="34" charset="0"/>
                </a:rPr>
                <a:t> </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103</a:t>
            </a:fld>
            <a:endParaRPr lang="es-CO" dirty="0"/>
          </a:p>
        </p:txBody>
      </p:sp>
    </p:spTree>
    <p:extLst>
      <p:ext uri="{BB962C8B-B14F-4D97-AF65-F5344CB8AC3E}">
        <p14:creationId xmlns:p14="http://schemas.microsoft.com/office/powerpoint/2010/main" val="8640955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Métodos </a:t>
            </a:r>
            <a:r>
              <a:rPr lang="es-CO" sz="2400" b="1" dirty="0" err="1">
                <a:latin typeface="Candara" pitchFamily="34" charset="0"/>
              </a:rPr>
              <a:t>compararPorX</a:t>
            </a:r>
            <a:endParaRPr lang="es-CO" sz="2400" b="1" dirty="0">
              <a:latin typeface="Candara" pitchFamily="34" charset="0"/>
            </a:endParaRPr>
          </a:p>
        </p:txBody>
      </p:sp>
      <p:grpSp>
        <p:nvGrpSpPr>
          <p:cNvPr id="11" name="10 Grupo"/>
          <p:cNvGrpSpPr/>
          <p:nvPr/>
        </p:nvGrpSpPr>
        <p:grpSpPr>
          <a:xfrm>
            <a:off x="1907704" y="2636912"/>
            <a:ext cx="5780666" cy="1584176"/>
            <a:chOff x="589117" y="2971143"/>
            <a:chExt cx="6004841" cy="2506629"/>
          </a:xfrm>
        </p:grpSpPr>
        <p:sp>
          <p:nvSpPr>
            <p:cNvPr id="12" name="11 Esquina doblada"/>
            <p:cNvSpPr/>
            <p:nvPr/>
          </p:nvSpPr>
          <p:spPr>
            <a:xfrm>
              <a:off x="589117" y="2971143"/>
              <a:ext cx="6004841" cy="2506629"/>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600"/>
            </a:p>
          </p:txBody>
        </p:sp>
        <p:sp>
          <p:nvSpPr>
            <p:cNvPr id="13" name="12 Rectángulo"/>
            <p:cNvSpPr/>
            <p:nvPr/>
          </p:nvSpPr>
          <p:spPr>
            <a:xfrm>
              <a:off x="597135" y="3161687"/>
              <a:ext cx="5884582" cy="2055108"/>
            </a:xfrm>
            <a:prstGeom prst="rect">
              <a:avLst/>
            </a:prstGeom>
          </p:spPr>
          <p:txBody>
            <a:bodyPr wrap="square">
              <a:spAutoFit/>
            </a:bodyPr>
            <a:lstStyle/>
            <a:p>
              <a:pPr marL="355600" defTabSz="368300">
                <a:lnSpc>
                  <a:spcPct val="90000"/>
                </a:lnSpc>
                <a:buFontTx/>
                <a:buNone/>
              </a:pPr>
              <a:endParaRPr lang="es-CO" sz="1600" dirty="0">
                <a:solidFill>
                  <a:srgbClr val="0033CC"/>
                </a:solidFill>
                <a:latin typeface="Candara" pitchFamily="34" charset="0"/>
              </a:endParaRPr>
            </a:p>
            <a:p>
              <a:pPr marL="355600" defTabSz="368300">
                <a:buFontTx/>
                <a:buNone/>
              </a:pPr>
              <a:r>
                <a:rPr lang="pt-BR" sz="1600" dirty="0" err="1">
                  <a:latin typeface="Candara" pitchFamily="34" charset="0"/>
                </a:rPr>
                <a:t>public</a:t>
              </a:r>
              <a:r>
                <a:rPr lang="pt-BR" sz="1600" dirty="0">
                  <a:latin typeface="Candara" pitchFamily="34" charset="0"/>
                </a:rPr>
                <a:t> </a:t>
              </a:r>
              <a:r>
                <a:rPr lang="pt-BR" sz="1600" dirty="0" err="1">
                  <a:latin typeface="Candara" pitchFamily="34" charset="0"/>
                </a:rPr>
                <a:t>int</a:t>
              </a:r>
              <a:r>
                <a:rPr lang="pt-BR" sz="1600" dirty="0">
                  <a:latin typeface="Candara" pitchFamily="34" charset="0"/>
                </a:rPr>
                <a:t> </a:t>
              </a:r>
              <a:r>
                <a:rPr lang="pt-BR" sz="1600" dirty="0" err="1">
                  <a:latin typeface="Candara" pitchFamily="34" charset="0"/>
                </a:rPr>
                <a:t>compararPor</a:t>
              </a:r>
              <a:r>
                <a:rPr lang="pt-BR" sz="1600" dirty="0" err="1">
                  <a:solidFill>
                    <a:srgbClr val="FF3300"/>
                  </a:solidFill>
                  <a:latin typeface="Candara" pitchFamily="34" charset="0"/>
                </a:rPr>
                <a:t>Raza</a:t>
              </a:r>
              <a:r>
                <a:rPr lang="pt-BR" sz="1600" dirty="0">
                  <a:latin typeface="Candara" pitchFamily="34" charset="0"/>
                </a:rPr>
                <a:t>( Perro p )</a:t>
              </a:r>
            </a:p>
            <a:p>
              <a:pPr marL="355600" defTabSz="368300">
                <a:buFontTx/>
                <a:buNone/>
              </a:pPr>
              <a:r>
                <a:rPr lang="pt-BR" sz="1600" dirty="0">
                  <a:latin typeface="Candara" pitchFamily="34" charset="0"/>
                </a:rPr>
                <a:t>{</a:t>
              </a:r>
            </a:p>
            <a:p>
              <a:pPr marL="355600" defTabSz="368300">
                <a:buFontTx/>
                <a:buNone/>
              </a:pPr>
              <a:r>
                <a:rPr lang="pt-BR" sz="1600" dirty="0">
                  <a:latin typeface="Candara" pitchFamily="34" charset="0"/>
                </a:rPr>
                <a:t>		</a:t>
              </a:r>
              <a:r>
                <a:rPr lang="pt-BR" sz="1600" dirty="0" err="1">
                  <a:latin typeface="Candara" pitchFamily="34" charset="0"/>
                </a:rPr>
                <a:t>return</a:t>
              </a:r>
              <a:r>
                <a:rPr lang="pt-BR" sz="1600" dirty="0">
                  <a:latin typeface="Candara" pitchFamily="34" charset="0"/>
                </a:rPr>
                <a:t> </a:t>
              </a:r>
              <a:r>
                <a:rPr lang="pt-BR" sz="1600" dirty="0" err="1">
                  <a:latin typeface="Candara" pitchFamily="34" charset="0"/>
                </a:rPr>
                <a:t>raza</a:t>
              </a:r>
              <a:r>
                <a:rPr lang="pt-BR" sz="1600" dirty="0">
                  <a:latin typeface="Candara" pitchFamily="34" charset="0"/>
                </a:rPr>
                <a:t>. </a:t>
              </a:r>
              <a:r>
                <a:rPr lang="pt-BR" sz="1600" dirty="0" err="1">
                  <a:solidFill>
                    <a:srgbClr val="0000FF"/>
                  </a:solidFill>
                  <a:latin typeface="Candara" pitchFamily="34" charset="0"/>
                </a:rPr>
                <a:t>compareTo</a:t>
              </a:r>
              <a:r>
                <a:rPr lang="pt-BR" sz="1600" dirty="0">
                  <a:latin typeface="Candara" pitchFamily="34" charset="0"/>
                </a:rPr>
                <a:t>( </a:t>
              </a:r>
              <a:r>
                <a:rPr lang="pt-BR" sz="1600" dirty="0" err="1">
                  <a:latin typeface="Candara" pitchFamily="34" charset="0"/>
                </a:rPr>
                <a:t>p.darRaza</a:t>
              </a:r>
              <a:r>
                <a:rPr lang="pt-BR" sz="1600" dirty="0">
                  <a:latin typeface="Candara" pitchFamily="34" charset="0"/>
                </a:rPr>
                <a:t>( ) );</a:t>
              </a:r>
            </a:p>
            <a:p>
              <a:pPr marL="355600" defTabSz="368300">
                <a:buFontTx/>
                <a:buNone/>
              </a:pPr>
              <a:r>
                <a:rPr lang="pt-BR" sz="1600" dirty="0">
                  <a:latin typeface="Candara" pitchFamily="34" charset="0"/>
                </a:rPr>
                <a:t>}</a:t>
              </a:r>
            </a:p>
          </p:txBody>
        </p:sp>
      </p:grpSp>
      <p:sp>
        <p:nvSpPr>
          <p:cNvPr id="7" name="Rectangle 5"/>
          <p:cNvSpPr>
            <a:spLocks noChangeArrowheads="1"/>
          </p:cNvSpPr>
          <p:nvPr/>
        </p:nvSpPr>
        <p:spPr bwMode="auto">
          <a:xfrm>
            <a:off x="1835696" y="4892967"/>
            <a:ext cx="585267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dirty="0">
                <a:solidFill>
                  <a:srgbClr val="0000CC"/>
                </a:solidFill>
                <a:latin typeface="+mj-lt"/>
              </a:rPr>
              <a:t>Método </a:t>
            </a:r>
            <a:r>
              <a:rPr lang="es-ES" dirty="0" err="1">
                <a:solidFill>
                  <a:srgbClr val="0000CC"/>
                </a:solidFill>
                <a:latin typeface="+mj-lt"/>
              </a:rPr>
              <a:t>compareTo</a:t>
            </a:r>
            <a:r>
              <a:rPr lang="es-ES" dirty="0">
                <a:solidFill>
                  <a:srgbClr val="0000CC"/>
                </a:solidFill>
                <a:latin typeface="+mj-lt"/>
              </a:rPr>
              <a:t> de la clase </a:t>
            </a:r>
            <a:r>
              <a:rPr lang="es-ES" dirty="0" err="1">
                <a:solidFill>
                  <a:srgbClr val="0000CC"/>
                </a:solidFill>
                <a:latin typeface="+mj-lt"/>
              </a:rPr>
              <a:t>String</a:t>
            </a:r>
            <a:r>
              <a:rPr lang="es-ES" dirty="0">
                <a:solidFill>
                  <a:srgbClr val="0000CC"/>
                </a:solidFill>
                <a:latin typeface="+mj-lt"/>
              </a:rPr>
              <a:t>. Retorna:</a:t>
            </a:r>
          </a:p>
          <a:p>
            <a:pPr marL="355600" indent="-355600">
              <a:buFontTx/>
              <a:buChar char="•"/>
            </a:pPr>
            <a:r>
              <a:rPr lang="es-CO" dirty="0">
                <a:solidFill>
                  <a:srgbClr val="0000CC"/>
                </a:solidFill>
                <a:latin typeface="+mj-lt"/>
              </a:rPr>
              <a:t>0 si los dos </a:t>
            </a:r>
            <a:r>
              <a:rPr lang="es-CO" dirty="0" err="1">
                <a:solidFill>
                  <a:srgbClr val="0000CC"/>
                </a:solidFill>
                <a:latin typeface="+mj-lt"/>
              </a:rPr>
              <a:t>strings</a:t>
            </a:r>
            <a:r>
              <a:rPr lang="es-CO" dirty="0">
                <a:solidFill>
                  <a:srgbClr val="0000CC"/>
                </a:solidFill>
                <a:latin typeface="+mj-lt"/>
              </a:rPr>
              <a:t> son iguales</a:t>
            </a:r>
          </a:p>
          <a:p>
            <a:pPr marL="355600" indent="-355600">
              <a:buFontTx/>
              <a:buChar char="•"/>
            </a:pPr>
            <a:r>
              <a:rPr lang="es-CO" dirty="0">
                <a:solidFill>
                  <a:srgbClr val="0000CC"/>
                </a:solidFill>
                <a:latin typeface="+mj-lt"/>
              </a:rPr>
              <a:t>Un valor mayor a 0 si la raza del objeto actual es “mayor” que la raza de p</a:t>
            </a:r>
          </a:p>
          <a:p>
            <a:pPr marL="355600" indent="-355600">
              <a:buFontTx/>
              <a:buChar char="•"/>
            </a:pPr>
            <a:r>
              <a:rPr lang="es-CO" dirty="0">
                <a:solidFill>
                  <a:srgbClr val="0000CC"/>
                </a:solidFill>
                <a:latin typeface="+mj-lt"/>
              </a:rPr>
              <a:t>Un valor menor a 0 si la raza del objeto actual es “menor” que la raza de p</a:t>
            </a:r>
            <a:endParaRPr lang="es-ES" dirty="0">
              <a:solidFill>
                <a:srgbClr val="0000CC"/>
              </a:solidFill>
              <a:latin typeface="+mj-lt"/>
            </a:endParaRPr>
          </a:p>
        </p:txBody>
      </p:sp>
      <p:cxnSp>
        <p:nvCxnSpPr>
          <p:cNvPr id="3" name="2 Conector recto de flecha"/>
          <p:cNvCxnSpPr/>
          <p:nvPr/>
        </p:nvCxnSpPr>
        <p:spPr>
          <a:xfrm>
            <a:off x="4355976" y="3909248"/>
            <a:ext cx="0" cy="95991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104</a:t>
            </a:fld>
            <a:endParaRPr lang="es-CO" dirty="0"/>
          </a:p>
        </p:txBody>
      </p:sp>
    </p:spTree>
    <p:extLst>
      <p:ext uri="{BB962C8B-B14F-4D97-AF65-F5344CB8AC3E}">
        <p14:creationId xmlns:p14="http://schemas.microsoft.com/office/powerpoint/2010/main" val="70662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Métodos </a:t>
            </a:r>
            <a:r>
              <a:rPr lang="es-CO" sz="2400" b="1" dirty="0" err="1">
                <a:latin typeface="Candara" pitchFamily="34" charset="0"/>
              </a:rPr>
              <a:t>compararPorX</a:t>
            </a:r>
            <a:endParaRPr lang="es-CO" sz="2400" b="1" dirty="0">
              <a:latin typeface="Candara" pitchFamily="34" charset="0"/>
            </a:endParaRPr>
          </a:p>
        </p:txBody>
      </p:sp>
      <p:grpSp>
        <p:nvGrpSpPr>
          <p:cNvPr id="11" name="10 Grupo"/>
          <p:cNvGrpSpPr/>
          <p:nvPr/>
        </p:nvGrpSpPr>
        <p:grpSpPr>
          <a:xfrm>
            <a:off x="1187624" y="2636912"/>
            <a:ext cx="7272808" cy="1584176"/>
            <a:chOff x="589117" y="2971143"/>
            <a:chExt cx="6004841" cy="2506629"/>
          </a:xfrm>
        </p:grpSpPr>
        <p:sp>
          <p:nvSpPr>
            <p:cNvPr id="12" name="11 Esquina doblada"/>
            <p:cNvSpPr/>
            <p:nvPr/>
          </p:nvSpPr>
          <p:spPr>
            <a:xfrm>
              <a:off x="589117" y="2971143"/>
              <a:ext cx="6004841" cy="2506629"/>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600"/>
            </a:p>
          </p:txBody>
        </p:sp>
        <p:sp>
          <p:nvSpPr>
            <p:cNvPr id="13" name="12 Rectángulo"/>
            <p:cNvSpPr/>
            <p:nvPr/>
          </p:nvSpPr>
          <p:spPr>
            <a:xfrm>
              <a:off x="597135" y="3161687"/>
              <a:ext cx="5884582" cy="2055108"/>
            </a:xfrm>
            <a:prstGeom prst="rect">
              <a:avLst/>
            </a:prstGeom>
          </p:spPr>
          <p:txBody>
            <a:bodyPr wrap="square">
              <a:spAutoFit/>
            </a:bodyPr>
            <a:lstStyle/>
            <a:p>
              <a:pPr marL="355600" defTabSz="368300">
                <a:lnSpc>
                  <a:spcPct val="90000"/>
                </a:lnSpc>
                <a:buFontTx/>
                <a:buNone/>
              </a:pPr>
              <a:endParaRPr lang="es-CO" sz="1600" dirty="0">
                <a:solidFill>
                  <a:srgbClr val="0033CC"/>
                </a:solidFill>
                <a:latin typeface="Candara" pitchFamily="34" charset="0"/>
              </a:endParaRPr>
            </a:p>
            <a:p>
              <a:pPr marL="355600" defTabSz="368300">
                <a:buFontTx/>
                <a:buNone/>
              </a:pPr>
              <a:r>
                <a:rPr lang="pt-BR" sz="1600" dirty="0" err="1">
                  <a:latin typeface="Candara" pitchFamily="34" charset="0"/>
                </a:rPr>
                <a:t>public</a:t>
              </a:r>
              <a:r>
                <a:rPr lang="pt-BR" sz="1600" dirty="0">
                  <a:latin typeface="Candara" pitchFamily="34" charset="0"/>
                </a:rPr>
                <a:t> </a:t>
              </a:r>
              <a:r>
                <a:rPr lang="pt-BR" sz="1600" dirty="0" err="1">
                  <a:latin typeface="Candara" pitchFamily="34" charset="0"/>
                </a:rPr>
                <a:t>int</a:t>
              </a:r>
              <a:r>
                <a:rPr lang="pt-BR" sz="1600" dirty="0">
                  <a:latin typeface="Candara" pitchFamily="34" charset="0"/>
                </a:rPr>
                <a:t> </a:t>
              </a:r>
              <a:r>
                <a:rPr lang="pt-BR" sz="1600" dirty="0" err="1">
                  <a:latin typeface="Candara" pitchFamily="34" charset="0"/>
                </a:rPr>
                <a:t>compararPor</a:t>
              </a:r>
              <a:r>
                <a:rPr lang="pt-BR" sz="1600" dirty="0" err="1">
                  <a:solidFill>
                    <a:srgbClr val="FF3300"/>
                  </a:solidFill>
                  <a:latin typeface="Candara" pitchFamily="34" charset="0"/>
                </a:rPr>
                <a:t>Raza</a:t>
              </a:r>
              <a:r>
                <a:rPr lang="pt-BR" sz="1600" dirty="0">
                  <a:latin typeface="Candara" pitchFamily="34" charset="0"/>
                </a:rPr>
                <a:t>( Perro p )</a:t>
              </a:r>
            </a:p>
            <a:p>
              <a:pPr marL="355600" defTabSz="368300">
                <a:buFontTx/>
                <a:buNone/>
              </a:pPr>
              <a:r>
                <a:rPr lang="pt-BR" sz="1600" dirty="0">
                  <a:latin typeface="Candara" pitchFamily="34" charset="0"/>
                </a:rPr>
                <a:t>{</a:t>
              </a:r>
            </a:p>
            <a:p>
              <a:pPr marL="355600" defTabSz="368300">
                <a:buFontTx/>
                <a:buNone/>
              </a:pPr>
              <a:r>
                <a:rPr lang="pt-BR" sz="1600" dirty="0">
                  <a:latin typeface="Candara" pitchFamily="34" charset="0"/>
                </a:rPr>
                <a:t>		</a:t>
              </a:r>
              <a:r>
                <a:rPr lang="pt-BR" sz="1600" dirty="0" err="1">
                  <a:latin typeface="Candara" pitchFamily="34" charset="0"/>
                </a:rPr>
                <a:t>return</a:t>
              </a:r>
              <a:r>
                <a:rPr lang="pt-BR" sz="1600" dirty="0">
                  <a:latin typeface="Candara" pitchFamily="34" charset="0"/>
                </a:rPr>
                <a:t> </a:t>
              </a:r>
              <a:r>
                <a:rPr lang="pt-BR" sz="1600" dirty="0" err="1">
                  <a:latin typeface="Candara" pitchFamily="34" charset="0"/>
                </a:rPr>
                <a:t>raza</a:t>
              </a:r>
              <a:r>
                <a:rPr lang="pt-BR" sz="1600" dirty="0">
                  <a:latin typeface="Candara" pitchFamily="34" charset="0"/>
                </a:rPr>
                <a:t>. </a:t>
              </a:r>
              <a:r>
                <a:rPr lang="pt-BR" sz="1600" dirty="0" err="1">
                  <a:solidFill>
                    <a:srgbClr val="0000FF"/>
                  </a:solidFill>
                  <a:latin typeface="Candara" pitchFamily="34" charset="0"/>
                </a:rPr>
                <a:t>toLowerCase</a:t>
              </a:r>
              <a:r>
                <a:rPr lang="pt-BR" sz="1600" dirty="0">
                  <a:solidFill>
                    <a:srgbClr val="0000FF"/>
                  </a:solidFill>
                  <a:latin typeface="Candara" pitchFamily="34" charset="0"/>
                </a:rPr>
                <a:t>( )</a:t>
              </a:r>
              <a:r>
                <a:rPr lang="pt-BR" sz="1600" dirty="0">
                  <a:latin typeface="Candara" pitchFamily="34" charset="0"/>
                </a:rPr>
                <a:t>.</a:t>
              </a:r>
              <a:r>
                <a:rPr lang="pt-BR" sz="1600" dirty="0" err="1">
                  <a:latin typeface="Candara" pitchFamily="34" charset="0"/>
                </a:rPr>
                <a:t>compareTo</a:t>
              </a:r>
              <a:r>
                <a:rPr lang="pt-BR" sz="1600" dirty="0">
                  <a:latin typeface="Candara" pitchFamily="34" charset="0"/>
                </a:rPr>
                <a:t>( </a:t>
              </a:r>
              <a:r>
                <a:rPr lang="pt-BR" sz="1600" dirty="0" err="1">
                  <a:latin typeface="Candara" pitchFamily="34" charset="0"/>
                </a:rPr>
                <a:t>p.darRaza</a:t>
              </a:r>
              <a:r>
                <a:rPr lang="pt-BR" sz="1600" dirty="0">
                  <a:latin typeface="Candara" pitchFamily="34" charset="0"/>
                </a:rPr>
                <a:t>( ).</a:t>
              </a:r>
              <a:r>
                <a:rPr lang="pt-BR" sz="1600" dirty="0" err="1">
                  <a:solidFill>
                    <a:srgbClr val="0000FF"/>
                  </a:solidFill>
                  <a:latin typeface="Candara" pitchFamily="34" charset="0"/>
                </a:rPr>
                <a:t>toLowerCase</a:t>
              </a:r>
              <a:r>
                <a:rPr lang="pt-BR" sz="1600" dirty="0">
                  <a:solidFill>
                    <a:srgbClr val="0000FF"/>
                  </a:solidFill>
                  <a:latin typeface="Candara" pitchFamily="34" charset="0"/>
                </a:rPr>
                <a:t>( )</a:t>
              </a:r>
              <a:r>
                <a:rPr lang="pt-BR" sz="1600" dirty="0">
                  <a:latin typeface="Candara" pitchFamily="34" charset="0"/>
                </a:rPr>
                <a:t> );</a:t>
              </a:r>
            </a:p>
            <a:p>
              <a:pPr marL="355600" defTabSz="368300">
                <a:buFontTx/>
                <a:buNone/>
              </a:pPr>
              <a:r>
                <a:rPr lang="pt-BR" sz="1600" dirty="0">
                  <a:latin typeface="Candara" pitchFamily="34" charset="0"/>
                </a:rPr>
                <a:t>}</a:t>
              </a:r>
            </a:p>
          </p:txBody>
        </p:sp>
      </p:grpSp>
      <p:sp>
        <p:nvSpPr>
          <p:cNvPr id="7" name="Rectangle 5"/>
          <p:cNvSpPr>
            <a:spLocks noChangeArrowheads="1"/>
          </p:cNvSpPr>
          <p:nvPr/>
        </p:nvSpPr>
        <p:spPr bwMode="auto">
          <a:xfrm>
            <a:off x="1835696" y="4892967"/>
            <a:ext cx="59766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dirty="0">
                <a:solidFill>
                  <a:srgbClr val="0000CC"/>
                </a:solidFill>
                <a:latin typeface="+mj-lt"/>
              </a:rPr>
              <a:t>Método </a:t>
            </a:r>
            <a:r>
              <a:rPr lang="es-ES" dirty="0" err="1">
                <a:solidFill>
                  <a:srgbClr val="0000CC"/>
                </a:solidFill>
                <a:latin typeface="+mj-lt"/>
              </a:rPr>
              <a:t>toLowerCase</a:t>
            </a:r>
            <a:r>
              <a:rPr lang="es-ES" dirty="0">
                <a:solidFill>
                  <a:srgbClr val="0000CC"/>
                </a:solidFill>
                <a:latin typeface="+mj-lt"/>
              </a:rPr>
              <a:t> de la clase </a:t>
            </a:r>
            <a:r>
              <a:rPr lang="es-ES" dirty="0" err="1">
                <a:solidFill>
                  <a:srgbClr val="0000CC"/>
                </a:solidFill>
                <a:latin typeface="+mj-lt"/>
              </a:rPr>
              <a:t>String</a:t>
            </a:r>
            <a:r>
              <a:rPr lang="es-ES" dirty="0">
                <a:solidFill>
                  <a:srgbClr val="0000CC"/>
                </a:solidFill>
                <a:latin typeface="+mj-lt"/>
              </a:rPr>
              <a:t>. </a:t>
            </a:r>
          </a:p>
          <a:p>
            <a:pPr algn="just"/>
            <a:r>
              <a:rPr lang="es-ES" dirty="0">
                <a:solidFill>
                  <a:srgbClr val="0000CC"/>
                </a:solidFill>
                <a:latin typeface="+mj-lt"/>
              </a:rPr>
              <a:t>Se utiliza para pasar antes las dos cadenas a minúsculas para evitar problemas de comparación entre mayúsculas y minúsculas</a:t>
            </a:r>
          </a:p>
        </p:txBody>
      </p:sp>
      <p:cxnSp>
        <p:nvCxnSpPr>
          <p:cNvPr id="3" name="2 Conector recto de flecha"/>
          <p:cNvCxnSpPr/>
          <p:nvPr/>
        </p:nvCxnSpPr>
        <p:spPr>
          <a:xfrm>
            <a:off x="3707904" y="3909249"/>
            <a:ext cx="576064" cy="95991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H="1">
            <a:off x="6012160" y="3909249"/>
            <a:ext cx="720080" cy="95991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105</a:t>
            </a:fld>
            <a:endParaRPr lang="es-CO" dirty="0"/>
          </a:p>
        </p:txBody>
      </p:sp>
    </p:spTree>
    <p:extLst>
      <p:ext uri="{BB962C8B-B14F-4D97-AF65-F5344CB8AC3E}">
        <p14:creationId xmlns:p14="http://schemas.microsoft.com/office/powerpoint/2010/main" val="362435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Métodos </a:t>
            </a:r>
            <a:r>
              <a:rPr lang="es-CO" sz="2400" b="1" dirty="0" err="1">
                <a:latin typeface="Candara" pitchFamily="34" charset="0"/>
              </a:rPr>
              <a:t>compararPorX</a:t>
            </a:r>
            <a:endParaRPr lang="es-CO" sz="2400" b="1" dirty="0">
              <a:latin typeface="Candara" pitchFamily="34" charset="0"/>
            </a:endParaRPr>
          </a:p>
        </p:txBody>
      </p:sp>
      <p:grpSp>
        <p:nvGrpSpPr>
          <p:cNvPr id="11" name="10 Grupo"/>
          <p:cNvGrpSpPr/>
          <p:nvPr/>
        </p:nvGrpSpPr>
        <p:grpSpPr>
          <a:xfrm>
            <a:off x="1680740" y="2708921"/>
            <a:ext cx="6491660" cy="1438982"/>
            <a:chOff x="597135" y="2971143"/>
            <a:chExt cx="6047643" cy="2506629"/>
          </a:xfrm>
        </p:grpSpPr>
        <p:sp>
          <p:nvSpPr>
            <p:cNvPr id="12" name="11 Esquina doblada"/>
            <p:cNvSpPr/>
            <p:nvPr/>
          </p:nvSpPr>
          <p:spPr>
            <a:xfrm>
              <a:off x="639937" y="2971143"/>
              <a:ext cx="6004841" cy="2506629"/>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600"/>
            </a:p>
          </p:txBody>
        </p:sp>
        <p:sp>
          <p:nvSpPr>
            <p:cNvPr id="13" name="12 Rectángulo"/>
            <p:cNvSpPr/>
            <p:nvPr/>
          </p:nvSpPr>
          <p:spPr>
            <a:xfrm>
              <a:off x="597135" y="3161688"/>
              <a:ext cx="5884582" cy="2262470"/>
            </a:xfrm>
            <a:prstGeom prst="rect">
              <a:avLst/>
            </a:prstGeom>
          </p:spPr>
          <p:txBody>
            <a:bodyPr wrap="square">
              <a:spAutoFit/>
            </a:bodyPr>
            <a:lstStyle/>
            <a:p>
              <a:pPr marL="531813" defTabSz="355600">
                <a:lnSpc>
                  <a:spcPct val="90000"/>
                </a:lnSpc>
                <a:buFontTx/>
                <a:buNone/>
              </a:pPr>
              <a:endParaRPr lang="es-CO" sz="1600" dirty="0">
                <a:solidFill>
                  <a:srgbClr val="0033CC"/>
                </a:solidFill>
                <a:latin typeface="Candara" pitchFamily="34" charset="0"/>
              </a:endParaRPr>
            </a:p>
            <a:p>
              <a:pPr marL="355600">
                <a:buFontTx/>
                <a:buNone/>
              </a:pPr>
              <a:r>
                <a:rPr lang="pt-BR" sz="1600" dirty="0" err="1">
                  <a:latin typeface="Candara" pitchFamily="34" charset="0"/>
                </a:rPr>
                <a:t>public</a:t>
              </a:r>
              <a:r>
                <a:rPr lang="pt-BR" sz="1600" dirty="0">
                  <a:latin typeface="Candara" pitchFamily="34" charset="0"/>
                </a:rPr>
                <a:t> </a:t>
              </a:r>
              <a:r>
                <a:rPr lang="pt-BR" sz="1600" dirty="0" err="1">
                  <a:latin typeface="Candara" pitchFamily="34" charset="0"/>
                </a:rPr>
                <a:t>int</a:t>
              </a:r>
              <a:r>
                <a:rPr lang="pt-BR" sz="1600" dirty="0">
                  <a:latin typeface="Candara" pitchFamily="34" charset="0"/>
                </a:rPr>
                <a:t> </a:t>
              </a:r>
              <a:r>
                <a:rPr lang="pt-BR" sz="1600" dirty="0" err="1">
                  <a:latin typeface="Candara" pitchFamily="34" charset="0"/>
                </a:rPr>
                <a:t>compararPor</a:t>
              </a:r>
              <a:r>
                <a:rPr lang="pt-BR" sz="1600" dirty="0" err="1">
                  <a:solidFill>
                    <a:srgbClr val="FF3300"/>
                  </a:solidFill>
                  <a:latin typeface="Candara" pitchFamily="34" charset="0"/>
                </a:rPr>
                <a:t>Raza</a:t>
              </a:r>
              <a:r>
                <a:rPr lang="pt-BR" sz="1600" dirty="0">
                  <a:latin typeface="Candara" pitchFamily="34" charset="0"/>
                </a:rPr>
                <a:t>( Perro p )</a:t>
              </a:r>
            </a:p>
            <a:p>
              <a:pPr marL="355600">
                <a:buFontTx/>
                <a:buNone/>
              </a:pPr>
              <a:r>
                <a:rPr lang="pt-BR" sz="1600" dirty="0">
                  <a:latin typeface="Candara" pitchFamily="34" charset="0"/>
                </a:rPr>
                <a:t>    {</a:t>
              </a:r>
            </a:p>
            <a:p>
              <a:pPr marL="355600">
                <a:buFontTx/>
                <a:buNone/>
              </a:pPr>
              <a:r>
                <a:rPr lang="pt-BR" sz="1600" dirty="0">
                  <a:latin typeface="Candara" pitchFamily="34" charset="0"/>
                </a:rPr>
                <a:t>        </a:t>
              </a:r>
              <a:r>
                <a:rPr lang="pt-BR" sz="1600" dirty="0" err="1">
                  <a:latin typeface="Candara" pitchFamily="34" charset="0"/>
                </a:rPr>
                <a:t>return</a:t>
              </a:r>
              <a:r>
                <a:rPr lang="pt-BR" sz="1600" dirty="0">
                  <a:latin typeface="Candara" pitchFamily="34" charset="0"/>
                </a:rPr>
                <a:t> </a:t>
              </a:r>
              <a:r>
                <a:rPr lang="pt-BR" sz="1600" dirty="0" err="1">
                  <a:latin typeface="Candara" pitchFamily="34" charset="0"/>
                </a:rPr>
                <a:t>raza.</a:t>
              </a:r>
              <a:r>
                <a:rPr lang="pt-BR" sz="1600" dirty="0" err="1">
                  <a:solidFill>
                    <a:srgbClr val="0000FF"/>
                  </a:solidFill>
                  <a:latin typeface="Candara" pitchFamily="34" charset="0"/>
                </a:rPr>
                <a:t>compareToIgnoreCase</a:t>
              </a:r>
              <a:r>
                <a:rPr lang="pt-BR" sz="1600" dirty="0">
                  <a:solidFill>
                    <a:srgbClr val="0000FF"/>
                  </a:solidFill>
                  <a:latin typeface="Candara" pitchFamily="34" charset="0"/>
                </a:rPr>
                <a:t>(</a:t>
              </a:r>
              <a:r>
                <a:rPr lang="pt-BR" sz="1600" dirty="0">
                  <a:latin typeface="Candara" pitchFamily="34" charset="0"/>
                </a:rPr>
                <a:t> </a:t>
              </a:r>
              <a:r>
                <a:rPr lang="pt-BR" sz="1600" dirty="0" err="1">
                  <a:latin typeface="Candara" pitchFamily="34" charset="0"/>
                </a:rPr>
                <a:t>p.darRaza</a:t>
              </a:r>
              <a:r>
                <a:rPr lang="pt-BR" sz="1600" dirty="0">
                  <a:latin typeface="Candara" pitchFamily="34" charset="0"/>
                </a:rPr>
                <a:t>( ) </a:t>
              </a:r>
              <a:r>
                <a:rPr lang="pt-BR" sz="1600" dirty="0">
                  <a:solidFill>
                    <a:srgbClr val="0000FF"/>
                  </a:solidFill>
                  <a:latin typeface="Candara" pitchFamily="34" charset="0"/>
                </a:rPr>
                <a:t>)</a:t>
              </a:r>
              <a:r>
                <a:rPr lang="pt-BR" sz="1600" dirty="0">
                  <a:latin typeface="Candara" pitchFamily="34" charset="0"/>
                </a:rPr>
                <a:t>;</a:t>
              </a:r>
            </a:p>
            <a:p>
              <a:pPr marL="355600">
                <a:buFontTx/>
                <a:buNone/>
              </a:pPr>
              <a:r>
                <a:rPr lang="pt-BR" sz="1600" dirty="0">
                  <a:latin typeface="Candara" pitchFamily="34" charset="0"/>
                </a:rPr>
                <a:t>    }</a:t>
              </a:r>
            </a:p>
          </p:txBody>
        </p:sp>
      </p:grpSp>
      <p:sp>
        <p:nvSpPr>
          <p:cNvPr id="8" name="Rectangle 5"/>
          <p:cNvSpPr>
            <a:spLocks noChangeArrowheads="1"/>
          </p:cNvSpPr>
          <p:nvPr/>
        </p:nvSpPr>
        <p:spPr bwMode="auto">
          <a:xfrm>
            <a:off x="1835696" y="4892967"/>
            <a:ext cx="59766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dirty="0">
                <a:solidFill>
                  <a:srgbClr val="0000CC"/>
                </a:solidFill>
                <a:latin typeface="+mj-lt"/>
              </a:rPr>
              <a:t>Método </a:t>
            </a:r>
            <a:r>
              <a:rPr lang="es-ES" dirty="0" err="1">
                <a:solidFill>
                  <a:srgbClr val="0000CC"/>
                </a:solidFill>
                <a:latin typeface="+mj-lt"/>
              </a:rPr>
              <a:t>compareToIgnoreCase</a:t>
            </a:r>
            <a:r>
              <a:rPr lang="es-ES" dirty="0">
                <a:solidFill>
                  <a:srgbClr val="0000CC"/>
                </a:solidFill>
                <a:latin typeface="+mj-lt"/>
              </a:rPr>
              <a:t> de la clase </a:t>
            </a:r>
            <a:r>
              <a:rPr lang="es-ES" dirty="0" err="1">
                <a:solidFill>
                  <a:srgbClr val="0000CC"/>
                </a:solidFill>
                <a:latin typeface="+mj-lt"/>
              </a:rPr>
              <a:t>String</a:t>
            </a:r>
            <a:r>
              <a:rPr lang="es-ES" dirty="0">
                <a:solidFill>
                  <a:srgbClr val="0000CC"/>
                </a:solidFill>
                <a:latin typeface="+mj-lt"/>
              </a:rPr>
              <a:t>. </a:t>
            </a:r>
          </a:p>
          <a:p>
            <a:pPr algn="just"/>
            <a:r>
              <a:rPr lang="es-ES" dirty="0">
                <a:solidFill>
                  <a:srgbClr val="0000CC"/>
                </a:solidFill>
                <a:latin typeface="+mj-lt"/>
              </a:rPr>
              <a:t>Funciona igual que el </a:t>
            </a:r>
            <a:r>
              <a:rPr lang="es-ES" dirty="0" err="1">
                <a:solidFill>
                  <a:srgbClr val="0000CC"/>
                </a:solidFill>
                <a:latin typeface="+mj-lt"/>
              </a:rPr>
              <a:t>compareTo</a:t>
            </a:r>
            <a:r>
              <a:rPr lang="es-ES" dirty="0">
                <a:solidFill>
                  <a:srgbClr val="0000CC"/>
                </a:solidFill>
                <a:latin typeface="+mj-lt"/>
              </a:rPr>
              <a:t>, pero ignora si está en mayúscula o minúscula</a:t>
            </a:r>
          </a:p>
        </p:txBody>
      </p:sp>
      <p:cxnSp>
        <p:nvCxnSpPr>
          <p:cNvPr id="9" name="8 Conector recto de flecha"/>
          <p:cNvCxnSpPr/>
          <p:nvPr/>
        </p:nvCxnSpPr>
        <p:spPr>
          <a:xfrm>
            <a:off x="4355976" y="3909248"/>
            <a:ext cx="0" cy="95991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106</a:t>
            </a:fld>
            <a:endParaRPr lang="es-CO" dirty="0"/>
          </a:p>
        </p:txBody>
      </p:sp>
    </p:spTree>
    <p:extLst>
      <p:ext uri="{BB962C8B-B14F-4D97-AF65-F5344CB8AC3E}">
        <p14:creationId xmlns:p14="http://schemas.microsoft.com/office/powerpoint/2010/main" val="301620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4527401" y="2879641"/>
            <a:ext cx="4491170" cy="1748319"/>
            <a:chOff x="4499655" y="1911895"/>
            <a:chExt cx="4491170" cy="1748319"/>
          </a:xfrm>
        </p:grpSpPr>
        <p:sp>
          <p:nvSpPr>
            <p:cNvPr id="26" name="25 Llamada de nube"/>
            <p:cNvSpPr/>
            <p:nvPr/>
          </p:nvSpPr>
          <p:spPr>
            <a:xfrm rot="211407">
              <a:off x="4499655" y="1911895"/>
              <a:ext cx="4491170" cy="1748319"/>
            </a:xfrm>
            <a:prstGeom prst="cloudCallout">
              <a:avLst>
                <a:gd name="adj1" fmla="val -54795"/>
                <a:gd name="adj2" fmla="val 59309"/>
              </a:avLst>
            </a:prstGeom>
            <a:blipFill dpi="0" rotWithShape="1">
              <a:blip r:embed="rId2">
                <a:alphaModFix amt="29000"/>
              </a:blip>
              <a:srcRect/>
              <a:tile tx="0" ty="0" sx="100000" sy="100000" flip="x" algn="t"/>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26 CuadroTexto"/>
            <p:cNvSpPr txBox="1"/>
            <p:nvPr/>
          </p:nvSpPr>
          <p:spPr>
            <a:xfrm>
              <a:off x="4928199" y="2404754"/>
              <a:ext cx="1794082" cy="615553"/>
            </a:xfrm>
            <a:prstGeom prst="rect">
              <a:avLst/>
            </a:prstGeom>
            <a:noFill/>
          </p:spPr>
          <p:txBody>
            <a:bodyPr wrap="none" rtlCol="0">
              <a:spAutoFit/>
            </a:bodyPr>
            <a:lstStyle/>
            <a:p>
              <a:pPr algn="ctr"/>
              <a:r>
                <a:rPr lang="es-CO" sz="1700" dirty="0" err="1">
                  <a:latin typeface="Candara" pitchFamily="34" charset="0"/>
                </a:rPr>
                <a:t>homme</a:t>
              </a:r>
              <a:r>
                <a:rPr lang="es-CO" sz="1700" dirty="0">
                  <a:latin typeface="Candara" pitchFamily="34" charset="0"/>
                </a:rPr>
                <a:t>-hombre</a:t>
              </a:r>
            </a:p>
            <a:p>
              <a:pPr algn="ctr"/>
              <a:r>
                <a:rPr lang="es-CO" sz="1700" dirty="0">
                  <a:latin typeface="Candara" pitchFamily="34" charset="0"/>
                </a:rPr>
                <a:t>(francés-español)</a:t>
              </a:r>
            </a:p>
          </p:txBody>
        </p:sp>
        <p:sp>
          <p:nvSpPr>
            <p:cNvPr id="28" name="27 CuadroTexto"/>
            <p:cNvSpPr txBox="1"/>
            <p:nvPr/>
          </p:nvSpPr>
          <p:spPr>
            <a:xfrm>
              <a:off x="7160580" y="2404754"/>
              <a:ext cx="1653017" cy="615553"/>
            </a:xfrm>
            <a:prstGeom prst="rect">
              <a:avLst/>
            </a:prstGeom>
            <a:noFill/>
          </p:spPr>
          <p:txBody>
            <a:bodyPr wrap="none" rtlCol="0">
              <a:spAutoFit/>
            </a:bodyPr>
            <a:lstStyle/>
            <a:p>
              <a:pPr algn="ctr"/>
              <a:r>
                <a:rPr lang="es-CO" sz="1700" dirty="0">
                  <a:latin typeface="Candara" pitchFamily="34" charset="0"/>
                </a:rPr>
                <a:t>hombre-</a:t>
              </a:r>
              <a:r>
                <a:rPr lang="es-CO" sz="1700" dirty="0" err="1">
                  <a:latin typeface="Candara" pitchFamily="34" charset="0"/>
                </a:rPr>
                <a:t>man</a:t>
              </a:r>
              <a:endParaRPr lang="es-CO" sz="1700" dirty="0">
                <a:latin typeface="Candara" pitchFamily="34" charset="0"/>
              </a:endParaRPr>
            </a:p>
            <a:p>
              <a:pPr algn="ctr"/>
              <a:r>
                <a:rPr lang="es-CO" sz="1700" dirty="0">
                  <a:latin typeface="Candara" pitchFamily="34" charset="0"/>
                </a:rPr>
                <a:t>(español-inglés)</a:t>
              </a:r>
            </a:p>
          </p:txBody>
        </p:sp>
        <p:sp>
          <p:nvSpPr>
            <p:cNvPr id="29" name="28 Flecha derecha"/>
            <p:cNvSpPr/>
            <p:nvPr/>
          </p:nvSpPr>
          <p:spPr>
            <a:xfrm>
              <a:off x="6724695" y="2543253"/>
              <a:ext cx="4969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5" name="5 CuadroTexto"/>
          <p:cNvSpPr txBox="1"/>
          <p:nvPr/>
        </p:nvSpPr>
        <p:spPr>
          <a:xfrm>
            <a:off x="827583" y="1700808"/>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grpSp>
        <p:nvGrpSpPr>
          <p:cNvPr id="13" name="12 Grupo"/>
          <p:cNvGrpSpPr/>
          <p:nvPr/>
        </p:nvGrpSpPr>
        <p:grpSpPr>
          <a:xfrm>
            <a:off x="1907704" y="2404754"/>
            <a:ext cx="2451520" cy="1260750"/>
            <a:chOff x="1533497" y="2564904"/>
            <a:chExt cx="2462439" cy="1440160"/>
          </a:xfrm>
        </p:grpSpPr>
        <p:sp>
          <p:nvSpPr>
            <p:cNvPr id="11" name="10 Cubo"/>
            <p:cNvSpPr/>
            <p:nvPr/>
          </p:nvSpPr>
          <p:spPr>
            <a:xfrm>
              <a:off x="1533497" y="2564904"/>
              <a:ext cx="2462439" cy="1440160"/>
            </a:xfrm>
            <a:prstGeom prst="cube">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casa – </a:t>
              </a:r>
              <a:r>
                <a:rPr lang="es-CO" sz="1600" dirty="0" err="1">
                  <a:solidFill>
                    <a:schemeClr val="tx1"/>
                  </a:solidFill>
                  <a:latin typeface="Candara" pitchFamily="34" charset="0"/>
                </a:rPr>
                <a:t>house</a:t>
              </a:r>
              <a:endParaRPr lang="es-CO" sz="1600" dirty="0">
                <a:solidFill>
                  <a:schemeClr val="tx1"/>
                </a:solidFill>
                <a:latin typeface="Candara" pitchFamily="34" charset="0"/>
              </a:endParaRPr>
            </a:p>
            <a:p>
              <a:pPr algn="ctr"/>
              <a:r>
                <a:rPr lang="es-CO" sz="1600" dirty="0">
                  <a:solidFill>
                    <a:schemeClr val="tx1"/>
                  </a:solidFill>
                  <a:latin typeface="Candara" pitchFamily="34" charset="0"/>
                </a:rPr>
                <a:t>carro – car</a:t>
              </a:r>
            </a:p>
            <a:p>
              <a:pPr algn="ctr"/>
              <a:r>
                <a:rPr lang="es-CO" sz="1600" dirty="0">
                  <a:solidFill>
                    <a:schemeClr val="tx1"/>
                  </a:solidFill>
                  <a:latin typeface="Candara" pitchFamily="34" charset="0"/>
                </a:rPr>
                <a:t>hombre - </a:t>
              </a:r>
              <a:r>
                <a:rPr lang="es-CO" sz="1600" dirty="0" err="1">
                  <a:solidFill>
                    <a:schemeClr val="tx1"/>
                  </a:solidFill>
                  <a:latin typeface="Candara" pitchFamily="34" charset="0"/>
                </a:rPr>
                <a:t>man</a:t>
              </a:r>
              <a:endParaRPr lang="es-CO" sz="1600" dirty="0">
                <a:solidFill>
                  <a:schemeClr val="tx1"/>
                </a:solidFill>
                <a:latin typeface="Candara" pitchFamily="34" charset="0"/>
              </a:endParaRPr>
            </a:p>
          </p:txBody>
        </p:sp>
        <p:sp>
          <p:nvSpPr>
            <p:cNvPr id="12" name="11 CuadroTexto"/>
            <p:cNvSpPr txBox="1"/>
            <p:nvPr/>
          </p:nvSpPr>
          <p:spPr>
            <a:xfrm>
              <a:off x="1979712" y="2564904"/>
              <a:ext cx="1447832" cy="338554"/>
            </a:xfrm>
            <a:prstGeom prst="rect">
              <a:avLst/>
            </a:prstGeom>
            <a:noFill/>
          </p:spPr>
          <p:txBody>
            <a:bodyPr wrap="none" rtlCol="0">
              <a:spAutoFit/>
            </a:bodyPr>
            <a:lstStyle/>
            <a:p>
              <a:r>
                <a:rPr lang="es-CO" sz="1600" b="1" dirty="0">
                  <a:latin typeface="Candara" pitchFamily="34" charset="0"/>
                </a:rPr>
                <a:t>español-inglés</a:t>
              </a:r>
            </a:p>
          </p:txBody>
        </p:sp>
      </p:grpSp>
      <p:grpSp>
        <p:nvGrpSpPr>
          <p:cNvPr id="14" name="13 Grupo"/>
          <p:cNvGrpSpPr/>
          <p:nvPr/>
        </p:nvGrpSpPr>
        <p:grpSpPr>
          <a:xfrm>
            <a:off x="1262880" y="4961648"/>
            <a:ext cx="2462439" cy="1270883"/>
            <a:chOff x="1245465" y="2564904"/>
            <a:chExt cx="2462439" cy="1440160"/>
          </a:xfrm>
        </p:grpSpPr>
        <p:sp>
          <p:nvSpPr>
            <p:cNvPr id="15" name="14 Cubo"/>
            <p:cNvSpPr/>
            <p:nvPr/>
          </p:nvSpPr>
          <p:spPr>
            <a:xfrm>
              <a:off x="1245465" y="2564904"/>
              <a:ext cx="2462439" cy="1440160"/>
            </a:xfrm>
            <a:prstGeom prst="cube">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casa – </a:t>
              </a:r>
              <a:r>
                <a:rPr lang="es-CO" sz="1600" dirty="0" err="1">
                  <a:solidFill>
                    <a:schemeClr val="tx1"/>
                  </a:solidFill>
                  <a:latin typeface="Candara" pitchFamily="34" charset="0"/>
                </a:rPr>
                <a:t>maison</a:t>
              </a:r>
              <a:endParaRPr lang="es-CO" sz="1600" dirty="0">
                <a:solidFill>
                  <a:schemeClr val="tx1"/>
                </a:solidFill>
                <a:latin typeface="Candara" pitchFamily="34" charset="0"/>
              </a:endParaRPr>
            </a:p>
            <a:p>
              <a:pPr algn="ctr"/>
              <a:r>
                <a:rPr lang="es-CO" sz="1600" dirty="0">
                  <a:solidFill>
                    <a:schemeClr val="tx1"/>
                  </a:solidFill>
                  <a:latin typeface="Candara" pitchFamily="34" charset="0"/>
                </a:rPr>
                <a:t>perro – </a:t>
              </a:r>
              <a:r>
                <a:rPr lang="es-CO" sz="1600" dirty="0" err="1">
                  <a:solidFill>
                    <a:schemeClr val="tx1"/>
                  </a:solidFill>
                  <a:latin typeface="Candara" pitchFamily="34" charset="0"/>
                </a:rPr>
                <a:t>chien</a:t>
              </a:r>
              <a:endParaRPr lang="es-CO" sz="1600" dirty="0">
                <a:solidFill>
                  <a:schemeClr val="tx1"/>
                </a:solidFill>
                <a:latin typeface="Candara" pitchFamily="34" charset="0"/>
              </a:endParaRPr>
            </a:p>
            <a:p>
              <a:pPr algn="ctr"/>
              <a:r>
                <a:rPr lang="es-CO" sz="1600" dirty="0">
                  <a:solidFill>
                    <a:schemeClr val="tx1"/>
                  </a:solidFill>
                  <a:latin typeface="Candara" pitchFamily="34" charset="0"/>
                </a:rPr>
                <a:t>hombre - </a:t>
              </a:r>
              <a:r>
                <a:rPr lang="es-CO" sz="1600" dirty="0" err="1">
                  <a:solidFill>
                    <a:schemeClr val="tx1"/>
                  </a:solidFill>
                  <a:latin typeface="Candara" pitchFamily="34" charset="0"/>
                </a:rPr>
                <a:t>homme</a:t>
              </a:r>
              <a:endParaRPr lang="es-CO" sz="1600" dirty="0">
                <a:solidFill>
                  <a:schemeClr val="tx1"/>
                </a:solidFill>
                <a:latin typeface="Candara" pitchFamily="34" charset="0"/>
              </a:endParaRPr>
            </a:p>
          </p:txBody>
        </p:sp>
        <p:sp>
          <p:nvSpPr>
            <p:cNvPr id="16" name="15 CuadroTexto"/>
            <p:cNvSpPr txBox="1"/>
            <p:nvPr/>
          </p:nvSpPr>
          <p:spPr>
            <a:xfrm>
              <a:off x="1749521" y="2564904"/>
              <a:ext cx="1574470" cy="338554"/>
            </a:xfrm>
            <a:prstGeom prst="rect">
              <a:avLst/>
            </a:prstGeom>
            <a:noFill/>
          </p:spPr>
          <p:txBody>
            <a:bodyPr wrap="none" rtlCol="0">
              <a:spAutoFit/>
            </a:bodyPr>
            <a:lstStyle/>
            <a:p>
              <a:r>
                <a:rPr lang="es-CO" sz="1600" b="1" dirty="0">
                  <a:latin typeface="Candara" pitchFamily="34" charset="0"/>
                </a:rPr>
                <a:t>español-francés</a:t>
              </a:r>
            </a:p>
          </p:txBody>
        </p:sp>
      </p:grpSp>
      <p:grpSp>
        <p:nvGrpSpPr>
          <p:cNvPr id="17" name="16 Grupo"/>
          <p:cNvGrpSpPr/>
          <p:nvPr/>
        </p:nvGrpSpPr>
        <p:grpSpPr>
          <a:xfrm>
            <a:off x="1584308" y="3665504"/>
            <a:ext cx="2462439" cy="1296144"/>
            <a:chOff x="1533497" y="2564904"/>
            <a:chExt cx="2462439" cy="1440160"/>
          </a:xfrm>
        </p:grpSpPr>
        <p:sp>
          <p:nvSpPr>
            <p:cNvPr id="18" name="17 Cubo"/>
            <p:cNvSpPr/>
            <p:nvPr/>
          </p:nvSpPr>
          <p:spPr>
            <a:xfrm>
              <a:off x="1533497" y="2564904"/>
              <a:ext cx="2462439" cy="1440160"/>
            </a:xfrm>
            <a:prstGeom prst="cube">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árbol – albero</a:t>
              </a:r>
            </a:p>
            <a:p>
              <a:pPr algn="ctr"/>
              <a:r>
                <a:rPr lang="es-CO" sz="1600" dirty="0">
                  <a:solidFill>
                    <a:schemeClr val="tx1"/>
                  </a:solidFill>
                  <a:latin typeface="Candara" pitchFamily="34" charset="0"/>
                </a:rPr>
                <a:t>carro – </a:t>
              </a:r>
              <a:r>
                <a:rPr lang="es-CO" sz="1600" dirty="0" err="1">
                  <a:solidFill>
                    <a:schemeClr val="tx1"/>
                  </a:solidFill>
                  <a:latin typeface="Candara" pitchFamily="34" charset="0"/>
                </a:rPr>
                <a:t>macchina</a:t>
              </a:r>
              <a:endParaRPr lang="es-CO" sz="1600" dirty="0">
                <a:solidFill>
                  <a:schemeClr val="tx1"/>
                </a:solidFill>
                <a:latin typeface="Candara" pitchFamily="34" charset="0"/>
              </a:endParaRPr>
            </a:p>
            <a:p>
              <a:pPr algn="ctr"/>
              <a:r>
                <a:rPr lang="es-CO" sz="1600" dirty="0">
                  <a:solidFill>
                    <a:schemeClr val="tx1"/>
                  </a:solidFill>
                  <a:latin typeface="Candara" pitchFamily="34" charset="0"/>
                </a:rPr>
                <a:t>mujer – </a:t>
              </a:r>
              <a:r>
                <a:rPr lang="es-CO" sz="1600" dirty="0" err="1">
                  <a:solidFill>
                    <a:schemeClr val="tx1"/>
                  </a:solidFill>
                  <a:latin typeface="Candara" pitchFamily="34" charset="0"/>
                </a:rPr>
                <a:t>donna</a:t>
              </a:r>
              <a:endParaRPr lang="es-CO" sz="1600" dirty="0">
                <a:solidFill>
                  <a:schemeClr val="tx1"/>
                </a:solidFill>
                <a:latin typeface="Candara" pitchFamily="34" charset="0"/>
              </a:endParaRPr>
            </a:p>
          </p:txBody>
        </p:sp>
        <p:sp>
          <p:nvSpPr>
            <p:cNvPr id="19" name="18 CuadroTexto"/>
            <p:cNvSpPr txBox="1"/>
            <p:nvPr/>
          </p:nvSpPr>
          <p:spPr>
            <a:xfrm>
              <a:off x="1979712" y="2564904"/>
              <a:ext cx="1584088" cy="338554"/>
            </a:xfrm>
            <a:prstGeom prst="rect">
              <a:avLst/>
            </a:prstGeom>
            <a:noFill/>
          </p:spPr>
          <p:txBody>
            <a:bodyPr wrap="none" rtlCol="0">
              <a:spAutoFit/>
            </a:bodyPr>
            <a:lstStyle/>
            <a:p>
              <a:r>
                <a:rPr lang="es-CO" sz="1600" b="1" dirty="0">
                  <a:latin typeface="Candara" pitchFamily="34" charset="0"/>
                </a:rPr>
                <a:t>español-italiano</a:t>
              </a:r>
            </a:p>
          </p:txBody>
        </p:sp>
      </p:grpSp>
      <p:grpSp>
        <p:nvGrpSpPr>
          <p:cNvPr id="24" name="23 Grupo"/>
          <p:cNvGrpSpPr/>
          <p:nvPr/>
        </p:nvGrpSpPr>
        <p:grpSpPr>
          <a:xfrm>
            <a:off x="4860032" y="2904817"/>
            <a:ext cx="3816424" cy="1748319"/>
            <a:chOff x="4792956" y="1909182"/>
            <a:chExt cx="3816424" cy="1748319"/>
          </a:xfrm>
        </p:grpSpPr>
        <p:sp>
          <p:nvSpPr>
            <p:cNvPr id="20" name="19 Llamada de nube"/>
            <p:cNvSpPr/>
            <p:nvPr/>
          </p:nvSpPr>
          <p:spPr>
            <a:xfrm rot="211407">
              <a:off x="4792956" y="1909182"/>
              <a:ext cx="3816424" cy="1748319"/>
            </a:xfrm>
            <a:prstGeom prst="cloudCallout">
              <a:avLst>
                <a:gd name="adj1" fmla="val -54795"/>
                <a:gd name="adj2" fmla="val 59309"/>
              </a:avLst>
            </a:prstGeom>
            <a:blipFill dpi="0" rotWithShape="1">
              <a:blip r:embed="rId2">
                <a:alphaModFix amt="29000"/>
              </a:blip>
              <a:srcRect/>
              <a:tile tx="0" ty="0" sx="100000" sy="100000" flip="x" algn="t"/>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20 CuadroTexto"/>
            <p:cNvSpPr txBox="1"/>
            <p:nvPr/>
          </p:nvSpPr>
          <p:spPr>
            <a:xfrm>
              <a:off x="5292080" y="2404754"/>
              <a:ext cx="1066318" cy="646331"/>
            </a:xfrm>
            <a:prstGeom prst="rect">
              <a:avLst/>
            </a:prstGeom>
            <a:noFill/>
          </p:spPr>
          <p:txBody>
            <a:bodyPr wrap="none" rtlCol="0">
              <a:spAutoFit/>
            </a:bodyPr>
            <a:lstStyle/>
            <a:p>
              <a:pPr algn="ctr"/>
              <a:r>
                <a:rPr lang="es-CO" dirty="0" err="1">
                  <a:latin typeface="Candara" pitchFamily="34" charset="0"/>
                </a:rPr>
                <a:t>homme</a:t>
              </a:r>
              <a:endParaRPr lang="es-CO" dirty="0">
                <a:latin typeface="Candara" pitchFamily="34" charset="0"/>
              </a:endParaRPr>
            </a:p>
            <a:p>
              <a:pPr algn="ctr"/>
              <a:r>
                <a:rPr lang="es-CO" dirty="0">
                  <a:latin typeface="Candara" pitchFamily="34" charset="0"/>
                </a:rPr>
                <a:t>(francés)</a:t>
              </a:r>
            </a:p>
          </p:txBody>
        </p:sp>
        <p:sp>
          <p:nvSpPr>
            <p:cNvPr id="22" name="21 CuadroTexto"/>
            <p:cNvSpPr txBox="1"/>
            <p:nvPr/>
          </p:nvSpPr>
          <p:spPr>
            <a:xfrm>
              <a:off x="6876256" y="2404754"/>
              <a:ext cx="915635" cy="646331"/>
            </a:xfrm>
            <a:prstGeom prst="rect">
              <a:avLst/>
            </a:prstGeom>
            <a:noFill/>
          </p:spPr>
          <p:txBody>
            <a:bodyPr wrap="none" rtlCol="0">
              <a:spAutoFit/>
            </a:bodyPr>
            <a:lstStyle/>
            <a:p>
              <a:pPr algn="ctr"/>
              <a:r>
                <a:rPr lang="es-CO" dirty="0" err="1">
                  <a:latin typeface="Candara" pitchFamily="34" charset="0"/>
                </a:rPr>
                <a:t>man</a:t>
              </a:r>
              <a:endParaRPr lang="es-CO" dirty="0">
                <a:latin typeface="Candara" pitchFamily="34" charset="0"/>
              </a:endParaRPr>
            </a:p>
            <a:p>
              <a:pPr algn="ctr"/>
              <a:r>
                <a:rPr lang="es-CO" dirty="0">
                  <a:latin typeface="Candara" pitchFamily="34" charset="0"/>
                </a:rPr>
                <a:t>(inglés)</a:t>
              </a:r>
            </a:p>
          </p:txBody>
        </p:sp>
        <p:sp>
          <p:nvSpPr>
            <p:cNvPr id="23" name="22 Flecha derecha"/>
            <p:cNvSpPr/>
            <p:nvPr/>
          </p:nvSpPr>
          <p:spPr>
            <a:xfrm>
              <a:off x="6368633" y="2552943"/>
              <a:ext cx="57963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11</a:t>
            </a:fld>
            <a:endParaRPr lang="es-CO" dirty="0"/>
          </a:p>
        </p:txBody>
      </p:sp>
    </p:spTree>
    <p:extLst>
      <p:ext uri="{BB962C8B-B14F-4D97-AF65-F5344CB8AC3E}">
        <p14:creationId xmlns:p14="http://schemas.microsoft.com/office/powerpoint/2010/main" val="379278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bo"/>
          <p:cNvSpPr/>
          <p:nvPr/>
        </p:nvSpPr>
        <p:spPr>
          <a:xfrm>
            <a:off x="6732240" y="5253993"/>
            <a:ext cx="216024" cy="983319"/>
          </a:xfrm>
          <a:prstGeom prst="cub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5 CuadroTexto"/>
          <p:cNvSpPr txBox="1"/>
          <p:nvPr/>
        </p:nvSpPr>
        <p:spPr>
          <a:xfrm>
            <a:off x="827583" y="1700808"/>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grpSp>
        <p:nvGrpSpPr>
          <p:cNvPr id="13" name="12 Grupo"/>
          <p:cNvGrpSpPr/>
          <p:nvPr/>
        </p:nvGrpSpPr>
        <p:grpSpPr>
          <a:xfrm>
            <a:off x="1907704" y="2404754"/>
            <a:ext cx="2451520" cy="1260750"/>
            <a:chOff x="1533497" y="2564904"/>
            <a:chExt cx="2462439" cy="1440160"/>
          </a:xfrm>
        </p:grpSpPr>
        <p:sp>
          <p:nvSpPr>
            <p:cNvPr id="11" name="10 Cubo"/>
            <p:cNvSpPr/>
            <p:nvPr/>
          </p:nvSpPr>
          <p:spPr>
            <a:xfrm>
              <a:off x="1533497" y="2564904"/>
              <a:ext cx="2462439" cy="1440160"/>
            </a:xfrm>
            <a:prstGeom prst="cube">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casa – </a:t>
              </a:r>
              <a:r>
                <a:rPr lang="es-CO" sz="1600" dirty="0" err="1">
                  <a:solidFill>
                    <a:schemeClr val="tx1"/>
                  </a:solidFill>
                  <a:latin typeface="Candara" pitchFamily="34" charset="0"/>
                </a:rPr>
                <a:t>house</a:t>
              </a:r>
              <a:endParaRPr lang="es-CO" sz="1600" dirty="0">
                <a:solidFill>
                  <a:schemeClr val="tx1"/>
                </a:solidFill>
                <a:latin typeface="Candara" pitchFamily="34" charset="0"/>
              </a:endParaRPr>
            </a:p>
            <a:p>
              <a:pPr algn="ctr"/>
              <a:r>
                <a:rPr lang="es-CO" sz="1600" dirty="0">
                  <a:solidFill>
                    <a:schemeClr val="tx1"/>
                  </a:solidFill>
                  <a:latin typeface="Candara" pitchFamily="34" charset="0"/>
                </a:rPr>
                <a:t>carro – car</a:t>
              </a:r>
            </a:p>
            <a:p>
              <a:pPr algn="ctr"/>
              <a:r>
                <a:rPr lang="es-CO" sz="1600" dirty="0">
                  <a:solidFill>
                    <a:schemeClr val="tx1"/>
                  </a:solidFill>
                  <a:latin typeface="Candara" pitchFamily="34" charset="0"/>
                </a:rPr>
                <a:t>hombre - </a:t>
              </a:r>
              <a:r>
                <a:rPr lang="es-CO" sz="1600" dirty="0" err="1">
                  <a:solidFill>
                    <a:schemeClr val="tx1"/>
                  </a:solidFill>
                  <a:latin typeface="Candara" pitchFamily="34" charset="0"/>
                </a:rPr>
                <a:t>man</a:t>
              </a:r>
              <a:endParaRPr lang="es-CO" sz="1600" dirty="0">
                <a:solidFill>
                  <a:schemeClr val="tx1"/>
                </a:solidFill>
                <a:latin typeface="Candara" pitchFamily="34" charset="0"/>
              </a:endParaRPr>
            </a:p>
          </p:txBody>
        </p:sp>
        <p:sp>
          <p:nvSpPr>
            <p:cNvPr id="12" name="11 CuadroTexto"/>
            <p:cNvSpPr txBox="1"/>
            <p:nvPr/>
          </p:nvSpPr>
          <p:spPr>
            <a:xfrm>
              <a:off x="1979712" y="2564904"/>
              <a:ext cx="1447832" cy="338554"/>
            </a:xfrm>
            <a:prstGeom prst="rect">
              <a:avLst/>
            </a:prstGeom>
            <a:noFill/>
          </p:spPr>
          <p:txBody>
            <a:bodyPr wrap="none" rtlCol="0">
              <a:spAutoFit/>
            </a:bodyPr>
            <a:lstStyle/>
            <a:p>
              <a:r>
                <a:rPr lang="es-CO" sz="1600" b="1" dirty="0">
                  <a:latin typeface="Candara" pitchFamily="34" charset="0"/>
                </a:rPr>
                <a:t>español-inglés</a:t>
              </a:r>
            </a:p>
          </p:txBody>
        </p:sp>
      </p:grpSp>
      <p:grpSp>
        <p:nvGrpSpPr>
          <p:cNvPr id="14" name="13 Grupo"/>
          <p:cNvGrpSpPr/>
          <p:nvPr/>
        </p:nvGrpSpPr>
        <p:grpSpPr>
          <a:xfrm>
            <a:off x="1262880" y="4961648"/>
            <a:ext cx="2462439" cy="1270883"/>
            <a:chOff x="1245465" y="2564904"/>
            <a:chExt cx="2462439" cy="1440160"/>
          </a:xfrm>
        </p:grpSpPr>
        <p:sp>
          <p:nvSpPr>
            <p:cNvPr id="15" name="14 Cubo"/>
            <p:cNvSpPr/>
            <p:nvPr/>
          </p:nvSpPr>
          <p:spPr>
            <a:xfrm>
              <a:off x="1245465" y="2564904"/>
              <a:ext cx="2462439" cy="1440160"/>
            </a:xfrm>
            <a:prstGeom prst="cube">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casa – </a:t>
              </a:r>
              <a:r>
                <a:rPr lang="es-CO" sz="1600" dirty="0" err="1">
                  <a:solidFill>
                    <a:schemeClr val="tx1"/>
                  </a:solidFill>
                  <a:latin typeface="Candara" pitchFamily="34" charset="0"/>
                </a:rPr>
                <a:t>maison</a:t>
              </a:r>
              <a:endParaRPr lang="es-CO" sz="1600" dirty="0">
                <a:solidFill>
                  <a:schemeClr val="tx1"/>
                </a:solidFill>
                <a:latin typeface="Candara" pitchFamily="34" charset="0"/>
              </a:endParaRPr>
            </a:p>
            <a:p>
              <a:pPr algn="ctr"/>
              <a:r>
                <a:rPr lang="es-CO" sz="1600" dirty="0">
                  <a:solidFill>
                    <a:schemeClr val="tx1"/>
                  </a:solidFill>
                  <a:latin typeface="Candara" pitchFamily="34" charset="0"/>
                </a:rPr>
                <a:t>perro – </a:t>
              </a:r>
              <a:r>
                <a:rPr lang="es-CO" sz="1600" dirty="0" err="1">
                  <a:solidFill>
                    <a:schemeClr val="tx1"/>
                  </a:solidFill>
                  <a:latin typeface="Candara" pitchFamily="34" charset="0"/>
                </a:rPr>
                <a:t>chien</a:t>
              </a:r>
              <a:endParaRPr lang="es-CO" sz="1600" dirty="0">
                <a:solidFill>
                  <a:schemeClr val="tx1"/>
                </a:solidFill>
                <a:latin typeface="Candara" pitchFamily="34" charset="0"/>
              </a:endParaRPr>
            </a:p>
            <a:p>
              <a:pPr algn="ctr"/>
              <a:r>
                <a:rPr lang="es-CO" sz="1600" dirty="0">
                  <a:solidFill>
                    <a:schemeClr val="tx1"/>
                  </a:solidFill>
                  <a:latin typeface="Candara" pitchFamily="34" charset="0"/>
                </a:rPr>
                <a:t>hombre - </a:t>
              </a:r>
              <a:r>
                <a:rPr lang="es-CO" sz="1600" dirty="0" err="1">
                  <a:solidFill>
                    <a:schemeClr val="tx1"/>
                  </a:solidFill>
                  <a:latin typeface="Candara" pitchFamily="34" charset="0"/>
                </a:rPr>
                <a:t>homme</a:t>
              </a:r>
              <a:endParaRPr lang="es-CO" sz="1600" dirty="0">
                <a:solidFill>
                  <a:schemeClr val="tx1"/>
                </a:solidFill>
                <a:latin typeface="Candara" pitchFamily="34" charset="0"/>
              </a:endParaRPr>
            </a:p>
          </p:txBody>
        </p:sp>
        <p:sp>
          <p:nvSpPr>
            <p:cNvPr id="16" name="15 CuadroTexto"/>
            <p:cNvSpPr txBox="1"/>
            <p:nvPr/>
          </p:nvSpPr>
          <p:spPr>
            <a:xfrm>
              <a:off x="1749521" y="2564904"/>
              <a:ext cx="1574470" cy="338554"/>
            </a:xfrm>
            <a:prstGeom prst="rect">
              <a:avLst/>
            </a:prstGeom>
            <a:noFill/>
          </p:spPr>
          <p:txBody>
            <a:bodyPr wrap="none" rtlCol="0">
              <a:spAutoFit/>
            </a:bodyPr>
            <a:lstStyle/>
            <a:p>
              <a:r>
                <a:rPr lang="es-CO" sz="1600" b="1" dirty="0">
                  <a:latin typeface="Candara" pitchFamily="34" charset="0"/>
                </a:rPr>
                <a:t>español-francés</a:t>
              </a:r>
            </a:p>
          </p:txBody>
        </p:sp>
      </p:grpSp>
      <p:grpSp>
        <p:nvGrpSpPr>
          <p:cNvPr id="17" name="16 Grupo"/>
          <p:cNvGrpSpPr/>
          <p:nvPr/>
        </p:nvGrpSpPr>
        <p:grpSpPr>
          <a:xfrm>
            <a:off x="1584308" y="3665504"/>
            <a:ext cx="2462439" cy="1296144"/>
            <a:chOff x="1533497" y="2564904"/>
            <a:chExt cx="2462439" cy="1440160"/>
          </a:xfrm>
        </p:grpSpPr>
        <p:sp>
          <p:nvSpPr>
            <p:cNvPr id="18" name="17 Cubo"/>
            <p:cNvSpPr/>
            <p:nvPr/>
          </p:nvSpPr>
          <p:spPr>
            <a:xfrm>
              <a:off x="1533497" y="2564904"/>
              <a:ext cx="2462439" cy="1440160"/>
            </a:xfrm>
            <a:prstGeom prst="cube">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árbol – albero</a:t>
              </a:r>
            </a:p>
            <a:p>
              <a:pPr algn="ctr"/>
              <a:r>
                <a:rPr lang="es-CO" sz="1600" dirty="0">
                  <a:solidFill>
                    <a:schemeClr val="tx1"/>
                  </a:solidFill>
                  <a:latin typeface="Candara" pitchFamily="34" charset="0"/>
                </a:rPr>
                <a:t>carro – </a:t>
              </a:r>
              <a:r>
                <a:rPr lang="es-CO" sz="1600" dirty="0" err="1">
                  <a:solidFill>
                    <a:schemeClr val="tx1"/>
                  </a:solidFill>
                  <a:latin typeface="Candara" pitchFamily="34" charset="0"/>
                </a:rPr>
                <a:t>macchina</a:t>
              </a:r>
              <a:endParaRPr lang="es-CO" sz="1600" dirty="0">
                <a:solidFill>
                  <a:schemeClr val="tx1"/>
                </a:solidFill>
                <a:latin typeface="Candara" pitchFamily="34" charset="0"/>
              </a:endParaRPr>
            </a:p>
            <a:p>
              <a:pPr algn="ctr"/>
              <a:r>
                <a:rPr lang="es-CO" sz="1600" dirty="0">
                  <a:solidFill>
                    <a:schemeClr val="tx1"/>
                  </a:solidFill>
                  <a:latin typeface="Candara" pitchFamily="34" charset="0"/>
                </a:rPr>
                <a:t>mujer – </a:t>
              </a:r>
              <a:r>
                <a:rPr lang="es-CO" sz="1600" dirty="0" err="1">
                  <a:solidFill>
                    <a:schemeClr val="tx1"/>
                  </a:solidFill>
                  <a:latin typeface="Candara" pitchFamily="34" charset="0"/>
                </a:rPr>
                <a:t>donna</a:t>
              </a:r>
              <a:endParaRPr lang="es-CO" sz="1600" dirty="0">
                <a:solidFill>
                  <a:schemeClr val="tx1"/>
                </a:solidFill>
                <a:latin typeface="Candara" pitchFamily="34" charset="0"/>
              </a:endParaRPr>
            </a:p>
          </p:txBody>
        </p:sp>
        <p:sp>
          <p:nvSpPr>
            <p:cNvPr id="19" name="18 CuadroTexto"/>
            <p:cNvSpPr txBox="1"/>
            <p:nvPr/>
          </p:nvSpPr>
          <p:spPr>
            <a:xfrm>
              <a:off x="1979712" y="2564904"/>
              <a:ext cx="1584088" cy="338554"/>
            </a:xfrm>
            <a:prstGeom prst="rect">
              <a:avLst/>
            </a:prstGeom>
            <a:noFill/>
          </p:spPr>
          <p:txBody>
            <a:bodyPr wrap="none" rtlCol="0">
              <a:spAutoFit/>
            </a:bodyPr>
            <a:lstStyle/>
            <a:p>
              <a:r>
                <a:rPr lang="es-CO" sz="1600" b="1" dirty="0">
                  <a:latin typeface="Candara" pitchFamily="34" charset="0"/>
                </a:rPr>
                <a:t>español-italiano</a:t>
              </a:r>
            </a:p>
          </p:txBody>
        </p:sp>
      </p:grpSp>
      <p:sp>
        <p:nvSpPr>
          <p:cNvPr id="3" name="2 Rectángulo redondeado"/>
          <p:cNvSpPr/>
          <p:nvPr/>
        </p:nvSpPr>
        <p:spPr>
          <a:xfrm>
            <a:off x="4716016" y="2708920"/>
            <a:ext cx="4032448" cy="2545074"/>
          </a:xfrm>
          <a:prstGeom prst="roundRect">
            <a:avLst/>
          </a:prstGeom>
          <a:solidFill>
            <a:srgbClr val="FFFF00"/>
          </a:solidFill>
          <a:ln w="1143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andara" pitchFamily="34" charset="0"/>
            </a:endParaRPr>
          </a:p>
          <a:p>
            <a:pPr algn="ctr"/>
            <a:r>
              <a:rPr lang="es-CO" b="1" dirty="0">
                <a:solidFill>
                  <a:schemeClr val="tx1"/>
                </a:solidFill>
                <a:latin typeface="Candara" pitchFamily="34" charset="0"/>
              </a:rPr>
              <a:t>Restricciones</a:t>
            </a:r>
          </a:p>
          <a:p>
            <a:pPr algn="ctr"/>
            <a:endParaRPr lang="es-CO" b="1" dirty="0">
              <a:solidFill>
                <a:schemeClr val="tx1"/>
              </a:solidFill>
            </a:endParaRPr>
          </a:p>
          <a:p>
            <a:pPr algn="ctr"/>
            <a:endParaRPr lang="es-CO" b="1" dirty="0">
              <a:solidFill>
                <a:schemeClr val="tx1"/>
              </a:solidFill>
            </a:endParaRPr>
          </a:p>
          <a:p>
            <a:pPr algn="ctr"/>
            <a:endParaRPr lang="es-CO" b="1" dirty="0">
              <a:solidFill>
                <a:schemeClr val="tx1"/>
              </a:solidFill>
            </a:endParaRPr>
          </a:p>
          <a:p>
            <a:pPr algn="ctr"/>
            <a:endParaRPr lang="es-CO" dirty="0"/>
          </a:p>
          <a:p>
            <a:pPr algn="ctr"/>
            <a:endParaRPr lang="es-CO" dirty="0"/>
          </a:p>
          <a:p>
            <a:pPr algn="ctr"/>
            <a:endParaRPr lang="es-CO" dirty="0"/>
          </a:p>
          <a:p>
            <a:pPr algn="ctr"/>
            <a:endParaRPr lang="es-CO" dirty="0"/>
          </a:p>
          <a:p>
            <a:pPr algn="ctr"/>
            <a:endParaRPr lang="es-CO" dirty="0"/>
          </a:p>
        </p:txBody>
      </p:sp>
      <p:sp>
        <p:nvSpPr>
          <p:cNvPr id="4" name="3 CuadroTexto"/>
          <p:cNvSpPr txBox="1"/>
          <p:nvPr/>
        </p:nvSpPr>
        <p:spPr>
          <a:xfrm>
            <a:off x="4932040" y="3208574"/>
            <a:ext cx="3816424" cy="1231106"/>
          </a:xfrm>
          <a:prstGeom prst="rect">
            <a:avLst/>
          </a:prstGeom>
          <a:noFill/>
        </p:spPr>
        <p:txBody>
          <a:bodyPr wrap="square" rtlCol="0">
            <a:spAutoFit/>
          </a:bodyPr>
          <a:lstStyle/>
          <a:p>
            <a:pPr marL="342900" indent="-342900">
              <a:buFontTx/>
              <a:buAutoNum type="arabicPeriod"/>
            </a:pPr>
            <a:r>
              <a:rPr lang="es-CO" dirty="0">
                <a:latin typeface="Candara" pitchFamily="34" charset="0"/>
              </a:rPr>
              <a:t>No hay dos palabras en español repetidas en ningún diccionario. Cada palabra tiene sólo una traducción en el otro idioma.</a:t>
            </a:r>
            <a:endParaRPr lang="es-CO" sz="2000" dirty="0"/>
          </a:p>
        </p:txBody>
      </p:sp>
      <p:sp>
        <p:nvSpPr>
          <p:cNvPr id="31" name="30 CuadroTexto"/>
          <p:cNvSpPr txBox="1"/>
          <p:nvPr/>
        </p:nvSpPr>
        <p:spPr>
          <a:xfrm>
            <a:off x="4932040" y="4617685"/>
            <a:ext cx="3816424" cy="677108"/>
          </a:xfrm>
          <a:prstGeom prst="rect">
            <a:avLst/>
          </a:prstGeom>
          <a:noFill/>
        </p:spPr>
        <p:txBody>
          <a:bodyPr wrap="square" rtlCol="0">
            <a:spAutoFit/>
          </a:bodyPr>
          <a:lstStyle/>
          <a:p>
            <a:pPr marL="342900" indent="-342900">
              <a:buFont typeface="+mj-lt"/>
              <a:buAutoNum type="arabicPeriod" startAt="2"/>
            </a:pPr>
            <a:r>
              <a:rPr lang="es-CO" dirty="0">
                <a:latin typeface="Candara" pitchFamily="34" charset="0"/>
              </a:rPr>
              <a:t>Las traducciones son únicas.</a:t>
            </a:r>
          </a:p>
          <a:p>
            <a:endParaRPr lang="es-CO" sz="2000" dirty="0"/>
          </a:p>
        </p:txBody>
      </p:sp>
      <p:sp>
        <p:nvSpPr>
          <p:cNvPr id="7" name="Marcador de número de diapositiva 6"/>
          <p:cNvSpPr>
            <a:spLocks noGrp="1"/>
          </p:cNvSpPr>
          <p:nvPr>
            <p:ph type="sldNum" sz="quarter" idx="12"/>
          </p:nvPr>
        </p:nvSpPr>
        <p:spPr/>
        <p:txBody>
          <a:bodyPr/>
          <a:lstStyle/>
          <a:p>
            <a:pPr>
              <a:defRPr/>
            </a:pPr>
            <a:fld id="{794276DD-4636-4657-98AB-295EDCA9DBED}" type="slidenum">
              <a:rPr lang="es-CO" smtClean="0"/>
              <a:pPr>
                <a:defRPr/>
              </a:pPr>
              <a:t>12</a:t>
            </a:fld>
            <a:endParaRPr lang="es-CO" dirty="0"/>
          </a:p>
        </p:txBody>
      </p:sp>
    </p:spTree>
    <p:extLst>
      <p:ext uri="{BB962C8B-B14F-4D97-AF65-F5344CB8AC3E}">
        <p14:creationId xmlns:p14="http://schemas.microsoft.com/office/powerpoint/2010/main" val="300073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to: hsbnoticias.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237953"/>
            <a:ext cx="6565655" cy="414337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13</a:t>
            </a:fld>
            <a:endParaRPr lang="es-CO" dirty="0"/>
          </a:p>
        </p:txBody>
      </p:sp>
      <p:sp>
        <p:nvSpPr>
          <p:cNvPr id="5"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Verificación y Pruebas de programa</a:t>
            </a:r>
          </a:p>
        </p:txBody>
      </p:sp>
    </p:spTree>
    <p:extLst>
      <p:ext uri="{BB962C8B-B14F-4D97-AF65-F5344CB8AC3E}">
        <p14:creationId xmlns:p14="http://schemas.microsoft.com/office/powerpoint/2010/main" val="174759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Verificación y Pruebas de programa</a:t>
            </a:r>
          </a:p>
        </p:txBody>
      </p:sp>
      <p:sp>
        <p:nvSpPr>
          <p:cNvPr id="4" name="3 Rectángulo redondeado"/>
          <p:cNvSpPr/>
          <p:nvPr/>
        </p:nvSpPr>
        <p:spPr>
          <a:xfrm>
            <a:off x="2627784" y="2708920"/>
            <a:ext cx="460851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latin typeface="Candara" pitchFamily="34" charset="0"/>
              </a:rPr>
              <a:t>Disminuir al máximo los errores dentro del programa</a:t>
            </a:r>
          </a:p>
        </p:txBody>
      </p:sp>
      <p:sp>
        <p:nvSpPr>
          <p:cNvPr id="5" name="4 Flecha doblada"/>
          <p:cNvSpPr/>
          <p:nvPr/>
        </p:nvSpPr>
        <p:spPr>
          <a:xfrm rot="10800000">
            <a:off x="3779912" y="3717032"/>
            <a:ext cx="1224136" cy="720080"/>
          </a:xfrm>
          <a:prstGeom prst="bentArrow">
            <a:avLst>
              <a:gd name="adj1" fmla="val 25000"/>
              <a:gd name="adj2" fmla="val 25948"/>
              <a:gd name="adj3" fmla="val 25000"/>
              <a:gd name="adj4" fmla="val 4375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6" name="15 Flecha doblada"/>
          <p:cNvSpPr/>
          <p:nvPr/>
        </p:nvSpPr>
        <p:spPr>
          <a:xfrm rot="10800000" flipH="1">
            <a:off x="4652392" y="3717032"/>
            <a:ext cx="1215753" cy="720080"/>
          </a:xfrm>
          <a:prstGeom prst="bentArrow">
            <a:avLst>
              <a:gd name="adj1" fmla="val 25000"/>
              <a:gd name="adj2" fmla="val 25948"/>
              <a:gd name="adj3" fmla="val 25000"/>
              <a:gd name="adj4" fmla="val 4375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nvGrpSpPr>
          <p:cNvPr id="19" name="18 Grupo"/>
          <p:cNvGrpSpPr/>
          <p:nvPr/>
        </p:nvGrpSpPr>
        <p:grpSpPr>
          <a:xfrm>
            <a:off x="899592" y="4641062"/>
            <a:ext cx="2701729" cy="1201754"/>
            <a:chOff x="1690248" y="4747526"/>
            <a:chExt cx="2701729" cy="1201754"/>
          </a:xfrm>
        </p:grpSpPr>
        <p:sp>
          <p:nvSpPr>
            <p:cNvPr id="8" name="7 Redondear rectángulo de esquina del mismo lado"/>
            <p:cNvSpPr/>
            <p:nvPr/>
          </p:nvSpPr>
          <p:spPr>
            <a:xfrm rot="10800000">
              <a:off x="1690248" y="4747526"/>
              <a:ext cx="2701729" cy="1201754"/>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endParaRPr lang="es-CO" dirty="0"/>
            </a:p>
          </p:txBody>
        </p:sp>
        <p:sp>
          <p:nvSpPr>
            <p:cNvPr id="9" name="8 CuadroTexto"/>
            <p:cNvSpPr txBox="1"/>
            <p:nvPr/>
          </p:nvSpPr>
          <p:spPr>
            <a:xfrm>
              <a:off x="1835697" y="4941168"/>
              <a:ext cx="2448271" cy="830997"/>
            </a:xfrm>
            <a:prstGeom prst="rect">
              <a:avLst/>
            </a:prstGeom>
            <a:noFill/>
          </p:spPr>
          <p:txBody>
            <a:bodyPr wrap="square" rtlCol="0">
              <a:spAutoFit/>
            </a:bodyPr>
            <a:lstStyle/>
            <a:p>
              <a:pPr marL="177800" indent="-177800">
                <a:buFont typeface="Arial" pitchFamily="34" charset="0"/>
                <a:buChar char="•"/>
              </a:pPr>
              <a:r>
                <a:rPr lang="es-CO" sz="1600" dirty="0">
                  <a:latin typeface="Candara" pitchFamily="34" charset="0"/>
                </a:rPr>
                <a:t>Manejo de excepciones</a:t>
              </a:r>
            </a:p>
            <a:p>
              <a:pPr marL="177800" indent="-177800" algn="just">
                <a:buFont typeface="Arial" pitchFamily="34" charset="0"/>
                <a:buChar char="•"/>
                <a:tabLst>
                  <a:tab pos="95250" algn="l"/>
                </a:tabLst>
              </a:pPr>
              <a:r>
                <a:rPr lang="es-CO" sz="1600" dirty="0">
                  <a:latin typeface="Candara" pitchFamily="34" charset="0"/>
                </a:rPr>
                <a:t>Definición de invariante de clase </a:t>
              </a:r>
            </a:p>
          </p:txBody>
        </p:sp>
      </p:grpSp>
      <p:grpSp>
        <p:nvGrpSpPr>
          <p:cNvPr id="20" name="19 Grupo"/>
          <p:cNvGrpSpPr/>
          <p:nvPr/>
        </p:nvGrpSpPr>
        <p:grpSpPr>
          <a:xfrm>
            <a:off x="6046735" y="4605711"/>
            <a:ext cx="2701729" cy="1201754"/>
            <a:chOff x="1690248" y="4747526"/>
            <a:chExt cx="2701729" cy="1201754"/>
          </a:xfrm>
        </p:grpSpPr>
        <p:sp>
          <p:nvSpPr>
            <p:cNvPr id="21" name="20 Redondear rectángulo de esquina del mismo lado"/>
            <p:cNvSpPr/>
            <p:nvPr/>
          </p:nvSpPr>
          <p:spPr>
            <a:xfrm rot="10800000">
              <a:off x="1690248" y="4747526"/>
              <a:ext cx="2701729" cy="1201754"/>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endParaRPr lang="es-CO" dirty="0"/>
            </a:p>
          </p:txBody>
        </p:sp>
        <p:sp>
          <p:nvSpPr>
            <p:cNvPr id="22" name="21 CuadroTexto"/>
            <p:cNvSpPr txBox="1"/>
            <p:nvPr/>
          </p:nvSpPr>
          <p:spPr>
            <a:xfrm>
              <a:off x="1835697" y="4941168"/>
              <a:ext cx="2448271" cy="584775"/>
            </a:xfrm>
            <a:prstGeom prst="rect">
              <a:avLst/>
            </a:prstGeom>
            <a:noFill/>
          </p:spPr>
          <p:txBody>
            <a:bodyPr wrap="square" rtlCol="0">
              <a:spAutoFit/>
            </a:bodyPr>
            <a:lstStyle/>
            <a:p>
              <a:pPr marL="177800" indent="-177800">
                <a:buFont typeface="Arial" pitchFamily="34" charset="0"/>
                <a:buChar char="•"/>
              </a:pPr>
              <a:r>
                <a:rPr lang="es-CO" sz="1600" dirty="0">
                  <a:latin typeface="Candara" pitchFamily="34" charset="0"/>
                </a:rPr>
                <a:t>Pruebas automáticas (</a:t>
              </a:r>
              <a:r>
                <a:rPr lang="es-CO" sz="1600" dirty="0" err="1">
                  <a:latin typeface="Candara" pitchFamily="34" charset="0"/>
                </a:rPr>
                <a:t>jUnit</a:t>
              </a:r>
              <a:r>
                <a:rPr lang="es-CO" sz="1600" dirty="0">
                  <a:latin typeface="Candara" pitchFamily="34" charset="0"/>
                </a:rPr>
                <a:t>)</a:t>
              </a:r>
            </a:p>
          </p:txBody>
        </p:sp>
      </p:grpSp>
      <p:sp>
        <p:nvSpPr>
          <p:cNvPr id="23" name="22 Redondear rectángulo de esquina del mismo lado"/>
          <p:cNvSpPr/>
          <p:nvPr/>
        </p:nvSpPr>
        <p:spPr>
          <a:xfrm>
            <a:off x="899591" y="4114624"/>
            <a:ext cx="2701732" cy="526438"/>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Durante la ejecución</a:t>
            </a:r>
          </a:p>
        </p:txBody>
      </p:sp>
      <p:sp>
        <p:nvSpPr>
          <p:cNvPr id="25" name="24 Redondear rectángulo de esquina del mismo lado"/>
          <p:cNvSpPr/>
          <p:nvPr/>
        </p:nvSpPr>
        <p:spPr>
          <a:xfrm>
            <a:off x="6046732" y="4077072"/>
            <a:ext cx="2701732" cy="526438"/>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Mediante la  construcción</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14</a:t>
            </a:fld>
            <a:endParaRPr lang="es-CO" dirty="0"/>
          </a:p>
        </p:txBody>
      </p:sp>
    </p:spTree>
    <p:extLst>
      <p:ext uri="{BB962C8B-B14F-4D97-AF65-F5344CB8AC3E}">
        <p14:creationId xmlns:p14="http://schemas.microsoft.com/office/powerpoint/2010/main" val="261968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23"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Verificación y Pruebas de programa</a:t>
            </a:r>
          </a:p>
        </p:txBody>
      </p:sp>
      <p:sp>
        <p:nvSpPr>
          <p:cNvPr id="4" name="3 Rectángulo redondeado"/>
          <p:cNvSpPr/>
          <p:nvPr/>
        </p:nvSpPr>
        <p:spPr>
          <a:xfrm>
            <a:off x="2627784" y="2708920"/>
            <a:ext cx="460851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latin typeface="Candara" pitchFamily="34" charset="0"/>
              </a:rPr>
              <a:t>Disminuir al máximo los errores dentro del programa</a:t>
            </a:r>
          </a:p>
        </p:txBody>
      </p:sp>
      <p:sp>
        <p:nvSpPr>
          <p:cNvPr id="5" name="4 Flecha doblada"/>
          <p:cNvSpPr/>
          <p:nvPr/>
        </p:nvSpPr>
        <p:spPr>
          <a:xfrm rot="10800000">
            <a:off x="3779912" y="3717032"/>
            <a:ext cx="1224136" cy="720080"/>
          </a:xfrm>
          <a:prstGeom prst="bentArrow">
            <a:avLst>
              <a:gd name="adj1" fmla="val 25000"/>
              <a:gd name="adj2" fmla="val 25948"/>
              <a:gd name="adj3" fmla="val 25000"/>
              <a:gd name="adj4" fmla="val 4375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6" name="15 Flecha doblada"/>
          <p:cNvSpPr/>
          <p:nvPr/>
        </p:nvSpPr>
        <p:spPr>
          <a:xfrm rot="10800000" flipH="1">
            <a:off x="4652392" y="3717032"/>
            <a:ext cx="1215753" cy="720080"/>
          </a:xfrm>
          <a:prstGeom prst="bentArrow">
            <a:avLst>
              <a:gd name="adj1" fmla="val 25000"/>
              <a:gd name="adj2" fmla="val 25948"/>
              <a:gd name="adj3" fmla="val 25000"/>
              <a:gd name="adj4" fmla="val 4375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nvGrpSpPr>
          <p:cNvPr id="19" name="18 Grupo"/>
          <p:cNvGrpSpPr/>
          <p:nvPr/>
        </p:nvGrpSpPr>
        <p:grpSpPr>
          <a:xfrm>
            <a:off x="899592" y="4641062"/>
            <a:ext cx="2701729" cy="1201754"/>
            <a:chOff x="1690248" y="4747526"/>
            <a:chExt cx="2701729" cy="1201754"/>
          </a:xfrm>
        </p:grpSpPr>
        <p:sp>
          <p:nvSpPr>
            <p:cNvPr id="8" name="7 Redondear rectángulo de esquina del mismo lado"/>
            <p:cNvSpPr/>
            <p:nvPr/>
          </p:nvSpPr>
          <p:spPr>
            <a:xfrm rot="10800000">
              <a:off x="1690248" y="4747526"/>
              <a:ext cx="2701729" cy="1201754"/>
            </a:xfrm>
            <a:prstGeom prst="round2Same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endParaRPr lang="es-CO" dirty="0"/>
            </a:p>
          </p:txBody>
        </p:sp>
        <p:sp>
          <p:nvSpPr>
            <p:cNvPr id="9" name="8 CuadroTexto"/>
            <p:cNvSpPr txBox="1"/>
            <p:nvPr/>
          </p:nvSpPr>
          <p:spPr>
            <a:xfrm>
              <a:off x="1835697" y="4941168"/>
              <a:ext cx="2448271" cy="830997"/>
            </a:xfrm>
            <a:prstGeom prst="rect">
              <a:avLst/>
            </a:prstGeom>
            <a:noFill/>
          </p:spPr>
          <p:txBody>
            <a:bodyPr wrap="square" rtlCol="0">
              <a:spAutoFit/>
            </a:bodyPr>
            <a:lstStyle/>
            <a:p>
              <a:pPr marL="177800" indent="-177800">
                <a:buFont typeface="Arial" pitchFamily="34" charset="0"/>
                <a:buChar char="•"/>
              </a:pPr>
              <a:r>
                <a:rPr lang="es-CO" sz="1600" dirty="0">
                  <a:latin typeface="Candara" pitchFamily="34" charset="0"/>
                </a:rPr>
                <a:t>Manejo de excepciones</a:t>
              </a:r>
            </a:p>
            <a:p>
              <a:pPr marL="177800" indent="-177800" algn="just">
                <a:buFont typeface="Arial" pitchFamily="34" charset="0"/>
                <a:buChar char="•"/>
                <a:tabLst>
                  <a:tab pos="95250" algn="l"/>
                </a:tabLst>
              </a:pPr>
              <a:r>
                <a:rPr lang="es-CO" sz="1600" b="1" dirty="0">
                  <a:solidFill>
                    <a:srgbClr val="FF0000"/>
                  </a:solidFill>
                  <a:latin typeface="Candara" pitchFamily="34" charset="0"/>
                </a:rPr>
                <a:t>Definición de invariante de clase </a:t>
              </a:r>
            </a:p>
          </p:txBody>
        </p:sp>
      </p:grpSp>
      <p:grpSp>
        <p:nvGrpSpPr>
          <p:cNvPr id="20" name="19 Grupo"/>
          <p:cNvGrpSpPr/>
          <p:nvPr/>
        </p:nvGrpSpPr>
        <p:grpSpPr>
          <a:xfrm>
            <a:off x="6046735" y="4605711"/>
            <a:ext cx="2701729" cy="1201754"/>
            <a:chOff x="1690248" y="4747526"/>
            <a:chExt cx="2701729" cy="1201754"/>
          </a:xfrm>
        </p:grpSpPr>
        <p:sp>
          <p:nvSpPr>
            <p:cNvPr id="21" name="20 Redondear rectángulo de esquina del mismo lado"/>
            <p:cNvSpPr/>
            <p:nvPr/>
          </p:nvSpPr>
          <p:spPr>
            <a:xfrm rot="10800000">
              <a:off x="1690248" y="4747526"/>
              <a:ext cx="2701729" cy="1201754"/>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endParaRPr lang="es-CO" dirty="0"/>
            </a:p>
          </p:txBody>
        </p:sp>
        <p:sp>
          <p:nvSpPr>
            <p:cNvPr id="22" name="21 CuadroTexto"/>
            <p:cNvSpPr txBox="1"/>
            <p:nvPr/>
          </p:nvSpPr>
          <p:spPr>
            <a:xfrm>
              <a:off x="1835697" y="4941168"/>
              <a:ext cx="2448271" cy="584775"/>
            </a:xfrm>
            <a:prstGeom prst="rect">
              <a:avLst/>
            </a:prstGeom>
            <a:noFill/>
          </p:spPr>
          <p:txBody>
            <a:bodyPr wrap="square" rtlCol="0">
              <a:spAutoFit/>
            </a:bodyPr>
            <a:lstStyle/>
            <a:p>
              <a:pPr marL="177800" indent="-177800">
                <a:buFont typeface="Arial" pitchFamily="34" charset="0"/>
                <a:buChar char="•"/>
              </a:pPr>
              <a:r>
                <a:rPr lang="es-CO" sz="1600" dirty="0">
                  <a:latin typeface="Candara" pitchFamily="34" charset="0"/>
                </a:rPr>
                <a:t>Pruebas automáticas (</a:t>
              </a:r>
              <a:r>
                <a:rPr lang="es-CO" sz="1600" dirty="0" err="1">
                  <a:latin typeface="Candara" pitchFamily="34" charset="0"/>
                </a:rPr>
                <a:t>jUnit</a:t>
              </a:r>
              <a:r>
                <a:rPr lang="es-CO" sz="1600" dirty="0">
                  <a:latin typeface="Candara" pitchFamily="34" charset="0"/>
                </a:rPr>
                <a:t>)</a:t>
              </a:r>
            </a:p>
          </p:txBody>
        </p:sp>
      </p:grpSp>
      <p:sp>
        <p:nvSpPr>
          <p:cNvPr id="23" name="22 Redondear rectángulo de esquina del mismo lado"/>
          <p:cNvSpPr/>
          <p:nvPr/>
        </p:nvSpPr>
        <p:spPr>
          <a:xfrm>
            <a:off x="899591" y="4114624"/>
            <a:ext cx="2701732" cy="526438"/>
          </a:xfrm>
          <a:prstGeom prst="round2Same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Durante la ejecución</a:t>
            </a:r>
          </a:p>
        </p:txBody>
      </p:sp>
      <p:sp>
        <p:nvSpPr>
          <p:cNvPr id="25" name="24 Redondear rectángulo de esquina del mismo lado"/>
          <p:cNvSpPr/>
          <p:nvPr/>
        </p:nvSpPr>
        <p:spPr>
          <a:xfrm>
            <a:off x="6046732" y="4077072"/>
            <a:ext cx="2701732" cy="526438"/>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Mediante la  construcción</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15</a:t>
            </a:fld>
            <a:endParaRPr lang="es-CO" dirty="0"/>
          </a:p>
        </p:txBody>
      </p:sp>
    </p:spTree>
    <p:extLst>
      <p:ext uri="{BB962C8B-B14F-4D97-AF65-F5344CB8AC3E}">
        <p14:creationId xmlns:p14="http://schemas.microsoft.com/office/powerpoint/2010/main" val="196861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14" name="13 Llamada de nube"/>
          <p:cNvSpPr/>
          <p:nvPr/>
        </p:nvSpPr>
        <p:spPr>
          <a:xfrm>
            <a:off x="2267744" y="2162473"/>
            <a:ext cx="5688632"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¿Qué información no quedó plasmada ni los requerimientos funcionales ni en el modelo del mundo?</a:t>
            </a:r>
          </a:p>
        </p:txBody>
      </p:sp>
      <p:grpSp>
        <p:nvGrpSpPr>
          <p:cNvPr id="15" name="14 Grupo"/>
          <p:cNvGrpSpPr/>
          <p:nvPr/>
        </p:nvGrpSpPr>
        <p:grpSpPr>
          <a:xfrm>
            <a:off x="1331640" y="5040558"/>
            <a:ext cx="1982409" cy="1772818"/>
            <a:chOff x="1812609" y="5085184"/>
            <a:chExt cx="1982409" cy="1772818"/>
          </a:xfrm>
        </p:grpSpPr>
        <p:grpSp>
          <p:nvGrpSpPr>
            <p:cNvPr id="18" name="17 Grupo"/>
            <p:cNvGrpSpPr/>
            <p:nvPr/>
          </p:nvGrpSpPr>
          <p:grpSpPr>
            <a:xfrm>
              <a:off x="1877064" y="5085184"/>
              <a:ext cx="1917954" cy="1772818"/>
              <a:chOff x="1877064" y="5085184"/>
              <a:chExt cx="1917954" cy="1772818"/>
            </a:xfrm>
          </p:grpSpPr>
          <p:pic>
            <p:nvPicPr>
              <p:cNvPr id="26"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27" name="26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28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4" name="23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0" name="29 Rectángulo redondeado"/>
          <p:cNvSpPr/>
          <p:nvPr/>
        </p:nvSpPr>
        <p:spPr>
          <a:xfrm>
            <a:off x="4355976" y="5157192"/>
            <a:ext cx="4032448" cy="981794"/>
          </a:xfrm>
          <a:prstGeom prst="roundRect">
            <a:avLst/>
          </a:pr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s-CO" dirty="0">
                <a:solidFill>
                  <a:schemeClr val="tx1"/>
                </a:solidFill>
                <a:latin typeface="Candara" pitchFamily="34" charset="0"/>
              </a:rPr>
              <a:t>No puede haber palabras repetidas</a:t>
            </a:r>
          </a:p>
          <a:p>
            <a:pPr marL="285750" indent="-285750" algn="ctr">
              <a:buFont typeface="Arial" pitchFamily="34" charset="0"/>
              <a:buChar char="•"/>
            </a:pPr>
            <a:r>
              <a:rPr lang="es-CO" dirty="0">
                <a:solidFill>
                  <a:schemeClr val="tx1"/>
                </a:solidFill>
                <a:latin typeface="Candara" pitchFamily="34" charset="0"/>
              </a:rPr>
              <a:t>Las traducciones son únicas</a:t>
            </a:r>
            <a:endParaRPr lang="es-CO" dirty="0"/>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16</a:t>
            </a:fld>
            <a:endParaRPr lang="es-CO" dirty="0"/>
          </a:p>
        </p:txBody>
      </p:sp>
    </p:spTree>
    <p:extLst>
      <p:ext uri="{BB962C8B-B14F-4D97-AF65-F5344CB8AC3E}">
        <p14:creationId xmlns:p14="http://schemas.microsoft.com/office/powerpoint/2010/main" val="185292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12" name="11 CuadroTexto"/>
          <p:cNvSpPr txBox="1"/>
          <p:nvPr/>
        </p:nvSpPr>
        <p:spPr>
          <a:xfrm>
            <a:off x="1187624" y="2655490"/>
            <a:ext cx="7776864" cy="3077766"/>
          </a:xfrm>
          <a:prstGeom prst="rect">
            <a:avLst/>
          </a:prstGeom>
          <a:noFill/>
        </p:spPr>
        <p:txBody>
          <a:bodyPr wrap="square" rtlCol="0">
            <a:spAutoFit/>
          </a:bodyPr>
          <a:lstStyle/>
          <a:p>
            <a:pPr>
              <a:spcAft>
                <a:spcPts val="1800"/>
              </a:spcAft>
            </a:pPr>
            <a:r>
              <a:rPr lang="es-CO" b="1" dirty="0">
                <a:latin typeface="+mj-lt"/>
              </a:rPr>
              <a:t>Problemas a resolver</a:t>
            </a:r>
          </a:p>
          <a:p>
            <a:pPr>
              <a:spcAft>
                <a:spcPts val="1800"/>
              </a:spcAft>
            </a:pPr>
            <a:endParaRPr lang="es-CO" b="1" dirty="0">
              <a:latin typeface="+mj-lt"/>
            </a:endParaRPr>
          </a:p>
          <a:p>
            <a:pPr marL="285750" indent="-285750">
              <a:spcAft>
                <a:spcPts val="600"/>
              </a:spcAft>
              <a:buFont typeface="Arial" pitchFamily="34" charset="0"/>
              <a:buChar char="•"/>
            </a:pPr>
            <a:r>
              <a:rPr lang="es-CO" dirty="0">
                <a:latin typeface="+mj-lt"/>
              </a:rPr>
              <a:t>Falta de documentación  de las características del modelo del mundo</a:t>
            </a:r>
          </a:p>
          <a:p>
            <a:pPr marL="285750" indent="-285750">
              <a:spcAft>
                <a:spcPts val="600"/>
              </a:spcAft>
              <a:buFont typeface="Arial" pitchFamily="34" charset="0"/>
              <a:buChar char="•"/>
            </a:pPr>
            <a:endParaRPr lang="es-CO" dirty="0">
              <a:latin typeface="+mj-lt"/>
            </a:endParaRPr>
          </a:p>
          <a:p>
            <a:pPr marL="285750" indent="-285750">
              <a:spcAft>
                <a:spcPts val="600"/>
              </a:spcAft>
              <a:buFont typeface="Arial" pitchFamily="34" charset="0"/>
              <a:buChar char="•"/>
            </a:pPr>
            <a:r>
              <a:rPr lang="es-CO" dirty="0">
                <a:latin typeface="+mj-lt"/>
              </a:rPr>
              <a:t>Duplicación de la información en los contratos de los métodos</a:t>
            </a:r>
          </a:p>
          <a:p>
            <a:pPr marL="285750" indent="-285750">
              <a:spcAft>
                <a:spcPts val="600"/>
              </a:spcAft>
              <a:buFont typeface="Arial" pitchFamily="34" charset="0"/>
              <a:buChar char="•"/>
            </a:pPr>
            <a:endParaRPr lang="es-CO" dirty="0">
              <a:latin typeface="+mj-lt"/>
            </a:endParaRPr>
          </a:p>
          <a:p>
            <a:pPr marL="285750" indent="-285750">
              <a:spcAft>
                <a:spcPts val="600"/>
              </a:spcAft>
              <a:buFont typeface="Arial" pitchFamily="34" charset="0"/>
              <a:buChar char="•"/>
            </a:pPr>
            <a:r>
              <a:rPr lang="es-CO" dirty="0">
                <a:latin typeface="+mj-lt"/>
              </a:rPr>
              <a:t>Poca claridad sobre quién tiene la responsabilidad de verificar si las propiedades definidas para una clase se cumplen</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17</a:t>
            </a:fld>
            <a:endParaRPr lang="es-CO" dirty="0"/>
          </a:p>
        </p:txBody>
      </p:sp>
    </p:spTree>
    <p:extLst>
      <p:ext uri="{BB962C8B-B14F-4D97-AF65-F5344CB8AC3E}">
        <p14:creationId xmlns:p14="http://schemas.microsoft.com/office/powerpoint/2010/main" val="86840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2" name="1 Pergamino horizontal"/>
          <p:cNvSpPr/>
          <p:nvPr/>
        </p:nvSpPr>
        <p:spPr>
          <a:xfrm>
            <a:off x="1619672" y="2492896"/>
            <a:ext cx="6552728" cy="3384376"/>
          </a:xfrm>
          <a:prstGeom prst="horizontalScroll">
            <a:avLst/>
          </a:prstGeom>
          <a:solidFill>
            <a:schemeClr val="accent1">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Invariante: </a:t>
            </a:r>
            <a:r>
              <a:rPr lang="es-CO" dirty="0">
                <a:solidFill>
                  <a:schemeClr val="tx1"/>
                </a:solidFill>
                <a:latin typeface="Candara" pitchFamily="34" charset="0"/>
              </a:rPr>
              <a:t>Conjunto de afirmaciones (aserciones) que indican las propiedades que en todo momento deben cumplir las instancias de una clase.</a:t>
            </a:r>
          </a:p>
          <a:p>
            <a:pPr algn="ctr"/>
            <a:endParaRPr lang="es-CO" dirty="0">
              <a:solidFill>
                <a:schemeClr val="tx1"/>
              </a:solidFill>
              <a:latin typeface="Candara" pitchFamily="34" charset="0"/>
            </a:endParaRPr>
          </a:p>
          <a:p>
            <a:pPr algn="ctr"/>
            <a:r>
              <a:rPr lang="es-CO" dirty="0">
                <a:solidFill>
                  <a:schemeClr val="tx1"/>
                </a:solidFill>
                <a:latin typeface="Candara" pitchFamily="34" charset="0"/>
              </a:rPr>
              <a:t>Pueden usarse como suposiciones en todos los métodos y no aparecen en las precondiciones.</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18</a:t>
            </a:fld>
            <a:endParaRPr lang="es-CO" dirty="0"/>
          </a:p>
        </p:txBody>
      </p:sp>
    </p:spTree>
    <p:extLst>
      <p:ext uri="{BB962C8B-B14F-4D97-AF65-F5344CB8AC3E}">
        <p14:creationId xmlns:p14="http://schemas.microsoft.com/office/powerpoint/2010/main" val="243442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bo"/>
          <p:cNvSpPr/>
          <p:nvPr/>
        </p:nvSpPr>
        <p:spPr>
          <a:xfrm>
            <a:off x="3347864" y="475040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Relaciones entre los atributos y/o los objetos con los  cuales se relaciona</a:t>
            </a:r>
          </a:p>
        </p:txBody>
      </p:sp>
      <p:sp>
        <p:nvSpPr>
          <p:cNvPr id="5" name="4 Cubo"/>
          <p:cNvSpPr/>
          <p:nvPr/>
        </p:nvSpPr>
        <p:spPr>
          <a:xfrm>
            <a:off x="3347864" y="367028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Restricciones sobre los valores que pueden tomar los objetos hacia los cuales hay  una asociación</a:t>
            </a:r>
          </a:p>
        </p:txBody>
      </p:sp>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3" name="2 Cubo"/>
          <p:cNvSpPr/>
          <p:nvPr/>
        </p:nvSpPr>
        <p:spPr>
          <a:xfrm>
            <a:off x="3347864" y="259016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Restricciones sobre los valores de los atributos</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19</a:t>
            </a:fld>
            <a:endParaRPr lang="es-CO" dirty="0"/>
          </a:p>
        </p:txBody>
      </p:sp>
    </p:spTree>
    <p:extLst>
      <p:ext uri="{BB962C8B-B14F-4D97-AF65-F5344CB8AC3E}">
        <p14:creationId xmlns:p14="http://schemas.microsoft.com/office/powerpoint/2010/main" val="209017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48356" y="404664"/>
            <a:ext cx="864096" cy="369332"/>
          </a:xfrm>
          <a:prstGeom prst="rect">
            <a:avLst/>
          </a:prstGeom>
          <a:noFill/>
        </p:spPr>
        <p:txBody>
          <a:bodyPr wrap="square" rtlCol="0">
            <a:spAutoFit/>
          </a:bodyPr>
          <a:lstStyle/>
          <a:p>
            <a:r>
              <a:rPr lang="es-CO" dirty="0">
                <a:latin typeface="Candara" pitchFamily="34" charset="0"/>
              </a:rPr>
              <a:t>Nivel 1</a:t>
            </a:r>
          </a:p>
        </p:txBody>
      </p:sp>
      <p:sp>
        <p:nvSpPr>
          <p:cNvPr id="5" name="4 CuadroTexto"/>
          <p:cNvSpPr txBox="1"/>
          <p:nvPr/>
        </p:nvSpPr>
        <p:spPr>
          <a:xfrm>
            <a:off x="827584" y="1700808"/>
            <a:ext cx="2448272" cy="461665"/>
          </a:xfrm>
          <a:prstGeom prst="rect">
            <a:avLst/>
          </a:prstGeom>
          <a:noFill/>
        </p:spPr>
        <p:txBody>
          <a:bodyPr wrap="square" rtlCol="0">
            <a:spAutoFit/>
          </a:bodyPr>
          <a:lstStyle/>
          <a:p>
            <a:r>
              <a:rPr lang="es-CO" sz="2400" b="1" dirty="0">
                <a:latin typeface="Candara" pitchFamily="34" charset="0"/>
              </a:rPr>
              <a:t>Temas</a:t>
            </a:r>
          </a:p>
        </p:txBody>
      </p:sp>
      <p:sp>
        <p:nvSpPr>
          <p:cNvPr id="6" name="5 CuadroTexto"/>
          <p:cNvSpPr txBox="1"/>
          <p:nvPr/>
        </p:nvSpPr>
        <p:spPr>
          <a:xfrm>
            <a:off x="1403648" y="2910423"/>
            <a:ext cx="5464224" cy="1815882"/>
          </a:xfrm>
          <a:prstGeom prst="rect">
            <a:avLst/>
          </a:prstGeom>
          <a:noFill/>
        </p:spPr>
        <p:txBody>
          <a:bodyPr wrap="square" rtlCol="0">
            <a:spAutoFit/>
          </a:bodyPr>
          <a:lstStyle/>
          <a:p>
            <a:pPr marL="342900" indent="-342900">
              <a:buFont typeface="+mj-lt"/>
              <a:buAutoNum type="arabicPeriod"/>
            </a:pPr>
            <a:r>
              <a:rPr lang="es-CO" sz="1400" dirty="0">
                <a:latin typeface="Candara" pitchFamily="34" charset="0"/>
              </a:rPr>
              <a:t>Invariantes de clase</a:t>
            </a:r>
          </a:p>
          <a:p>
            <a:pPr marL="342900" indent="-342900">
              <a:buFont typeface="+mj-lt"/>
              <a:buAutoNum type="arabicPeriod"/>
            </a:pPr>
            <a:endParaRPr lang="es-CO" sz="1400" dirty="0">
              <a:latin typeface="Candara" pitchFamily="34" charset="0"/>
            </a:endParaRPr>
          </a:p>
          <a:p>
            <a:pPr marL="342900" indent="-342900">
              <a:buFont typeface="+mj-lt"/>
              <a:buAutoNum type="arabicPeriod"/>
            </a:pPr>
            <a:r>
              <a:rPr lang="es-CO" sz="1400" dirty="0">
                <a:latin typeface="Candara" pitchFamily="34" charset="0"/>
              </a:rPr>
              <a:t>Pruebas Automáticas Unitarias</a:t>
            </a:r>
          </a:p>
          <a:p>
            <a:pPr marL="342900" indent="-342900">
              <a:buFont typeface="+mj-lt"/>
              <a:buAutoNum type="arabicPeriod"/>
            </a:pPr>
            <a:endParaRPr lang="es-CO" sz="1400" dirty="0">
              <a:latin typeface="Candara" pitchFamily="34" charset="0"/>
            </a:endParaRPr>
          </a:p>
          <a:p>
            <a:pPr marL="342900" indent="-342900">
              <a:buFont typeface="+mj-lt"/>
              <a:buAutoNum type="arabicPeriod"/>
            </a:pPr>
            <a:r>
              <a:rPr lang="es-CO" sz="1400" dirty="0">
                <a:latin typeface="Candara" pitchFamily="34" charset="0"/>
              </a:rPr>
              <a:t>Algoritmo de Ordenamiento</a:t>
            </a:r>
          </a:p>
          <a:p>
            <a:pPr marL="342900" indent="-342900">
              <a:buFont typeface="+mj-lt"/>
              <a:buAutoNum type="arabicPeriod"/>
            </a:pPr>
            <a:endParaRPr lang="es-CO" sz="1400" dirty="0">
              <a:latin typeface="Candara" pitchFamily="34" charset="0"/>
            </a:endParaRPr>
          </a:p>
          <a:p>
            <a:pPr marL="342900" indent="-342900">
              <a:buFont typeface="+mj-lt"/>
              <a:buAutoNum type="arabicPeriod"/>
            </a:pPr>
            <a:r>
              <a:rPr lang="es-CO" sz="1400" dirty="0">
                <a:latin typeface="Candara" pitchFamily="34" charset="0"/>
              </a:rPr>
              <a:t>Algoritmo de Búsqueda</a:t>
            </a:r>
          </a:p>
          <a:p>
            <a:pPr marL="342900" indent="-342900">
              <a:buFont typeface="+mj-lt"/>
              <a:buAutoNum type="arabicPeriod"/>
            </a:pPr>
            <a:endParaRPr lang="es-CO" sz="1400" dirty="0">
              <a:latin typeface="Candara" pitchFamily="34" charset="0"/>
            </a:endParaRPr>
          </a:p>
        </p:txBody>
      </p:sp>
      <p:sp>
        <p:nvSpPr>
          <p:cNvPr id="3" name="Marcador de número de diapositiva 2"/>
          <p:cNvSpPr>
            <a:spLocks noGrp="1"/>
          </p:cNvSpPr>
          <p:nvPr>
            <p:ph type="sldNum" sz="quarter" idx="12"/>
          </p:nvPr>
        </p:nvSpPr>
        <p:spPr>
          <a:xfrm>
            <a:off x="8665348" y="6492875"/>
            <a:ext cx="590550" cy="365125"/>
          </a:xfrm>
        </p:spPr>
        <p:txBody>
          <a:bodyPr/>
          <a:lstStyle/>
          <a:p>
            <a:pPr>
              <a:defRPr/>
            </a:pPr>
            <a:fld id="{794276DD-4636-4657-98AB-295EDCA9DBED}" type="slidenum">
              <a:rPr lang="es-CO" smtClean="0"/>
              <a:pPr>
                <a:defRPr/>
              </a:pPr>
              <a:t>2</a:t>
            </a:fld>
            <a:endParaRPr lang="es-CO" dirty="0"/>
          </a:p>
        </p:txBody>
      </p:sp>
    </p:spTree>
    <p:extLst>
      <p:ext uri="{BB962C8B-B14F-4D97-AF65-F5344CB8AC3E}">
        <p14:creationId xmlns:p14="http://schemas.microsoft.com/office/powerpoint/2010/main" val="1444507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Pentágono"/>
          <p:cNvSpPr/>
          <p:nvPr/>
        </p:nvSpPr>
        <p:spPr>
          <a:xfrm rot="5400000">
            <a:off x="5976156" y="3744864"/>
            <a:ext cx="1656183" cy="3155086"/>
          </a:xfrm>
          <a:prstGeom prst="homePlate">
            <a:avLst>
              <a:gd name="adj" fmla="val 3138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Pentágono"/>
          <p:cNvSpPr/>
          <p:nvPr/>
        </p:nvSpPr>
        <p:spPr>
          <a:xfrm rot="16200000">
            <a:off x="5936377" y="1357809"/>
            <a:ext cx="1749007" cy="3155086"/>
          </a:xfrm>
          <a:prstGeom prst="homePlate">
            <a:avLst>
              <a:gd name="adj" fmla="val 3138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5 Cubo"/>
          <p:cNvSpPr/>
          <p:nvPr/>
        </p:nvSpPr>
        <p:spPr>
          <a:xfrm>
            <a:off x="755576" y="439036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Relaciones entre los atributos y/o los objetos con los  cuales se relaciona</a:t>
            </a:r>
          </a:p>
        </p:txBody>
      </p:sp>
      <p:sp>
        <p:nvSpPr>
          <p:cNvPr id="5" name="4 Cubo"/>
          <p:cNvSpPr/>
          <p:nvPr/>
        </p:nvSpPr>
        <p:spPr>
          <a:xfrm>
            <a:off x="755576" y="331024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Restricciones sobre los valores que pueden tomar los objetos hacia los cuales hay  una asociación</a:t>
            </a:r>
          </a:p>
        </p:txBody>
      </p:sp>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3" name="2 Cubo"/>
          <p:cNvSpPr/>
          <p:nvPr/>
        </p:nvSpPr>
        <p:spPr>
          <a:xfrm>
            <a:off x="755576" y="2230124"/>
            <a:ext cx="3528392" cy="1486908"/>
          </a:xfrm>
          <a:prstGeom prst="cube">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Restricciones sobre los valores de los atributos</a:t>
            </a:r>
          </a:p>
        </p:txBody>
      </p:sp>
      <p:sp>
        <p:nvSpPr>
          <p:cNvPr id="2" name="1 CuadroTexto"/>
          <p:cNvSpPr txBox="1"/>
          <p:nvPr/>
        </p:nvSpPr>
        <p:spPr>
          <a:xfrm>
            <a:off x="5652120" y="2406082"/>
            <a:ext cx="2736304" cy="1200329"/>
          </a:xfrm>
          <a:prstGeom prst="rect">
            <a:avLst/>
          </a:prstGeom>
          <a:noFill/>
        </p:spPr>
        <p:txBody>
          <a:bodyPr wrap="square" rtlCol="0">
            <a:spAutoFit/>
          </a:bodyPr>
          <a:lstStyle/>
          <a:p>
            <a:pPr marL="285750" indent="-285750">
              <a:buFont typeface="Arial" pitchFamily="34" charset="0"/>
              <a:buChar char="•"/>
            </a:pPr>
            <a:r>
              <a:rPr lang="es-CO" dirty="0">
                <a:latin typeface="Candara" pitchFamily="34" charset="0"/>
              </a:rPr>
              <a:t>palabra != </a:t>
            </a:r>
            <a:r>
              <a:rPr lang="es-CO" dirty="0" err="1">
                <a:latin typeface="Candara" pitchFamily="34" charset="0"/>
              </a:rPr>
              <a:t>null</a:t>
            </a:r>
            <a:endParaRPr lang="es-CO" dirty="0">
              <a:latin typeface="Candara" pitchFamily="34" charset="0"/>
            </a:endParaRPr>
          </a:p>
          <a:p>
            <a:pPr marL="285750" indent="-285750">
              <a:buFont typeface="Arial" pitchFamily="34" charset="0"/>
              <a:buChar char="•"/>
            </a:pPr>
            <a:r>
              <a:rPr lang="es-CO" dirty="0">
                <a:latin typeface="Candara" pitchFamily="34" charset="0"/>
              </a:rPr>
              <a:t>!</a:t>
            </a:r>
            <a:r>
              <a:rPr lang="es-CO" dirty="0" err="1">
                <a:latin typeface="Candara" pitchFamily="34" charset="0"/>
              </a:rPr>
              <a:t>palabra.equals</a:t>
            </a:r>
            <a:r>
              <a:rPr lang="es-CO" dirty="0">
                <a:latin typeface="Candara" pitchFamily="34" charset="0"/>
              </a:rPr>
              <a:t>(“”)</a:t>
            </a:r>
          </a:p>
          <a:p>
            <a:pPr marL="285750" indent="-285750">
              <a:buFont typeface="Arial" pitchFamily="34" charset="0"/>
              <a:buChar char="•"/>
            </a:pPr>
            <a:r>
              <a:rPr lang="es-CO" dirty="0" err="1">
                <a:latin typeface="Candara" pitchFamily="34" charset="0"/>
              </a:rPr>
              <a:t>traduccion</a:t>
            </a:r>
            <a:r>
              <a:rPr lang="es-CO" dirty="0">
                <a:latin typeface="Candara" pitchFamily="34" charset="0"/>
              </a:rPr>
              <a:t> != </a:t>
            </a:r>
            <a:r>
              <a:rPr lang="es-CO" dirty="0" err="1">
                <a:latin typeface="Candara" pitchFamily="34" charset="0"/>
              </a:rPr>
              <a:t>null</a:t>
            </a:r>
            <a:endParaRPr lang="es-CO" dirty="0">
              <a:latin typeface="Candara" pitchFamily="34" charset="0"/>
            </a:endParaRPr>
          </a:p>
          <a:p>
            <a:pPr marL="285750" indent="-285750">
              <a:buFont typeface="Arial" pitchFamily="34" charset="0"/>
              <a:buChar char="•"/>
            </a:pPr>
            <a:r>
              <a:rPr lang="es-CO" dirty="0">
                <a:latin typeface="Candara" pitchFamily="34" charset="0"/>
              </a:rPr>
              <a:t>!</a:t>
            </a:r>
            <a:r>
              <a:rPr lang="es-CO" dirty="0" err="1">
                <a:latin typeface="Candara" pitchFamily="34" charset="0"/>
              </a:rPr>
              <a:t>traduccion.equals</a:t>
            </a:r>
            <a:r>
              <a:rPr lang="es-CO" dirty="0">
                <a:latin typeface="Candara" pitchFamily="34" charset="0"/>
              </a:rPr>
              <a:t>(“”)</a:t>
            </a:r>
          </a:p>
        </p:txBody>
      </p:sp>
      <p:sp>
        <p:nvSpPr>
          <p:cNvPr id="4" name="3 Igual que"/>
          <p:cNvSpPr/>
          <p:nvPr/>
        </p:nvSpPr>
        <p:spPr>
          <a:xfrm>
            <a:off x="6228184" y="3846242"/>
            <a:ext cx="1296144" cy="62469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7" name="6 CuadroTexto"/>
          <p:cNvSpPr txBox="1"/>
          <p:nvPr/>
        </p:nvSpPr>
        <p:spPr>
          <a:xfrm>
            <a:off x="5508104" y="4662137"/>
            <a:ext cx="2880320" cy="1200329"/>
          </a:xfrm>
          <a:prstGeom prst="rect">
            <a:avLst/>
          </a:prstGeom>
          <a:noFill/>
        </p:spPr>
        <p:txBody>
          <a:bodyPr wrap="square" rtlCol="0">
            <a:spAutoFit/>
          </a:bodyPr>
          <a:lstStyle/>
          <a:p>
            <a:pPr algn="ctr"/>
            <a:r>
              <a:rPr lang="es-CO" dirty="0">
                <a:latin typeface="Candara" pitchFamily="34" charset="0"/>
              </a:rPr>
              <a:t>Una traducción es válida sólo si la palabra y la traducción no son nulas o vacías</a:t>
            </a:r>
          </a:p>
        </p:txBody>
      </p:sp>
      <p:sp>
        <p:nvSpPr>
          <p:cNvPr id="10" name="Marcador de número de diapositiva 9"/>
          <p:cNvSpPr>
            <a:spLocks noGrp="1"/>
          </p:cNvSpPr>
          <p:nvPr>
            <p:ph type="sldNum" sz="quarter" idx="12"/>
          </p:nvPr>
        </p:nvSpPr>
        <p:spPr/>
        <p:txBody>
          <a:bodyPr/>
          <a:lstStyle/>
          <a:p>
            <a:pPr>
              <a:defRPr/>
            </a:pPr>
            <a:fld id="{794276DD-4636-4657-98AB-295EDCA9DBED}" type="slidenum">
              <a:rPr lang="es-CO" smtClean="0"/>
              <a:pPr>
                <a:defRPr/>
              </a:pPr>
              <a:t>20</a:t>
            </a:fld>
            <a:endParaRPr lang="es-CO" dirty="0"/>
          </a:p>
        </p:txBody>
      </p:sp>
    </p:spTree>
    <p:extLst>
      <p:ext uri="{BB962C8B-B14F-4D97-AF65-F5344CB8AC3E}">
        <p14:creationId xmlns:p14="http://schemas.microsoft.com/office/powerpoint/2010/main" val="227248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2" grpId="0"/>
      <p:bldP spid="4"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entágono"/>
          <p:cNvSpPr/>
          <p:nvPr/>
        </p:nvSpPr>
        <p:spPr>
          <a:xfrm rot="5400000">
            <a:off x="5976156" y="3744864"/>
            <a:ext cx="1656183" cy="3155086"/>
          </a:xfrm>
          <a:prstGeom prst="homePlate">
            <a:avLst>
              <a:gd name="adj" fmla="val 3138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Pentágono"/>
          <p:cNvSpPr/>
          <p:nvPr/>
        </p:nvSpPr>
        <p:spPr>
          <a:xfrm rot="16200000">
            <a:off x="5936377" y="1357809"/>
            <a:ext cx="1749007" cy="3155086"/>
          </a:xfrm>
          <a:prstGeom prst="homePlate">
            <a:avLst>
              <a:gd name="adj" fmla="val 3138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Igual que"/>
          <p:cNvSpPr/>
          <p:nvPr/>
        </p:nvSpPr>
        <p:spPr>
          <a:xfrm>
            <a:off x="6228184" y="3846242"/>
            <a:ext cx="1296144" cy="62469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5 Cubo"/>
          <p:cNvSpPr/>
          <p:nvPr/>
        </p:nvSpPr>
        <p:spPr>
          <a:xfrm>
            <a:off x="755576" y="439036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Relaciones entre los atributos y/o los objetos con los  cuales se relaciona</a:t>
            </a:r>
          </a:p>
        </p:txBody>
      </p:sp>
      <p:sp>
        <p:nvSpPr>
          <p:cNvPr id="5" name="4 Cubo"/>
          <p:cNvSpPr/>
          <p:nvPr/>
        </p:nvSpPr>
        <p:spPr>
          <a:xfrm>
            <a:off x="755576" y="3310244"/>
            <a:ext cx="3528392" cy="1486908"/>
          </a:xfrm>
          <a:prstGeom prst="cube">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Restricciones sobre los valores que pueden tomar los objetos hacia los cuales hay  una asociación</a:t>
            </a:r>
          </a:p>
        </p:txBody>
      </p:sp>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3" name="2 Cubo"/>
          <p:cNvSpPr/>
          <p:nvPr/>
        </p:nvSpPr>
        <p:spPr>
          <a:xfrm>
            <a:off x="755576" y="223012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Restricciones sobre los valores de los atributos</a:t>
            </a:r>
          </a:p>
        </p:txBody>
      </p:sp>
      <p:sp>
        <p:nvSpPr>
          <p:cNvPr id="7" name="6 CuadroTexto"/>
          <p:cNvSpPr txBox="1"/>
          <p:nvPr/>
        </p:nvSpPr>
        <p:spPr>
          <a:xfrm>
            <a:off x="5508104" y="2649686"/>
            <a:ext cx="2736304" cy="923330"/>
          </a:xfrm>
          <a:prstGeom prst="rect">
            <a:avLst/>
          </a:prstGeom>
          <a:noFill/>
        </p:spPr>
        <p:txBody>
          <a:bodyPr wrap="square" rtlCol="0">
            <a:spAutoFit/>
          </a:bodyPr>
          <a:lstStyle/>
          <a:p>
            <a:pPr marL="285750" indent="-285750">
              <a:buFont typeface="Arial" pitchFamily="34" charset="0"/>
              <a:buChar char="•"/>
            </a:pPr>
            <a:r>
              <a:rPr lang="es-CO" dirty="0" err="1">
                <a:latin typeface="Candara" pitchFamily="34" charset="0"/>
              </a:rPr>
              <a:t>espanolIngles</a:t>
            </a:r>
            <a:r>
              <a:rPr lang="es-CO" dirty="0">
                <a:latin typeface="Candara" pitchFamily="34" charset="0"/>
              </a:rPr>
              <a:t> != </a:t>
            </a:r>
            <a:r>
              <a:rPr lang="es-CO" dirty="0" err="1">
                <a:latin typeface="Candara" pitchFamily="34" charset="0"/>
              </a:rPr>
              <a:t>null</a:t>
            </a:r>
            <a:endParaRPr lang="es-CO" dirty="0">
              <a:latin typeface="Candara" pitchFamily="34" charset="0"/>
            </a:endParaRPr>
          </a:p>
          <a:p>
            <a:pPr marL="285750" indent="-285750">
              <a:buFont typeface="Arial" pitchFamily="34" charset="0"/>
              <a:buChar char="•"/>
            </a:pPr>
            <a:r>
              <a:rPr lang="es-CO" dirty="0" err="1">
                <a:latin typeface="Candara" pitchFamily="34" charset="0"/>
              </a:rPr>
              <a:t>espanolFrances</a:t>
            </a:r>
            <a:r>
              <a:rPr lang="es-CO" dirty="0">
                <a:latin typeface="Candara" pitchFamily="34" charset="0"/>
              </a:rPr>
              <a:t> != </a:t>
            </a:r>
            <a:r>
              <a:rPr lang="es-CO" dirty="0" err="1">
                <a:latin typeface="Candara" pitchFamily="34" charset="0"/>
              </a:rPr>
              <a:t>null</a:t>
            </a:r>
            <a:endParaRPr lang="es-CO" dirty="0">
              <a:latin typeface="Candara" pitchFamily="34" charset="0"/>
            </a:endParaRPr>
          </a:p>
          <a:p>
            <a:pPr marL="285750" indent="-285750">
              <a:buFont typeface="Arial" pitchFamily="34" charset="0"/>
              <a:buChar char="•"/>
            </a:pPr>
            <a:r>
              <a:rPr lang="es-CO" dirty="0" err="1">
                <a:latin typeface="Candara" pitchFamily="34" charset="0"/>
              </a:rPr>
              <a:t>espanolItaliano</a:t>
            </a:r>
            <a:r>
              <a:rPr lang="es-CO" dirty="0">
                <a:latin typeface="Candara" pitchFamily="34" charset="0"/>
              </a:rPr>
              <a:t> != </a:t>
            </a:r>
            <a:r>
              <a:rPr lang="es-CO" dirty="0" err="1">
                <a:latin typeface="Candara" pitchFamily="34" charset="0"/>
              </a:rPr>
              <a:t>null</a:t>
            </a:r>
            <a:endParaRPr lang="es-CO" dirty="0">
              <a:latin typeface="Candara" pitchFamily="34" charset="0"/>
            </a:endParaRPr>
          </a:p>
        </p:txBody>
      </p:sp>
      <p:sp>
        <p:nvSpPr>
          <p:cNvPr id="9" name="8 CuadroTexto"/>
          <p:cNvSpPr txBox="1"/>
          <p:nvPr/>
        </p:nvSpPr>
        <p:spPr>
          <a:xfrm>
            <a:off x="5364088" y="4870901"/>
            <a:ext cx="2880320" cy="646331"/>
          </a:xfrm>
          <a:prstGeom prst="rect">
            <a:avLst/>
          </a:prstGeom>
          <a:noFill/>
        </p:spPr>
        <p:txBody>
          <a:bodyPr wrap="square" rtlCol="0">
            <a:spAutoFit/>
          </a:bodyPr>
          <a:lstStyle/>
          <a:p>
            <a:pPr algn="ctr"/>
            <a:r>
              <a:rPr lang="es-CO" dirty="0">
                <a:latin typeface="Candara" pitchFamily="34" charset="0"/>
              </a:rPr>
              <a:t>Los diccionarios deben estar inicializados</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21</a:t>
            </a:fld>
            <a:endParaRPr lang="es-CO" dirty="0"/>
          </a:p>
        </p:txBody>
      </p:sp>
    </p:spTree>
    <p:extLst>
      <p:ext uri="{BB962C8B-B14F-4D97-AF65-F5344CB8AC3E}">
        <p14:creationId xmlns:p14="http://schemas.microsoft.com/office/powerpoint/2010/main" val="202616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entágono"/>
          <p:cNvSpPr/>
          <p:nvPr/>
        </p:nvSpPr>
        <p:spPr>
          <a:xfrm rot="5400000">
            <a:off x="5976156" y="3744864"/>
            <a:ext cx="1656183" cy="3155086"/>
          </a:xfrm>
          <a:prstGeom prst="homePlate">
            <a:avLst>
              <a:gd name="adj" fmla="val 3138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Pentágono"/>
          <p:cNvSpPr/>
          <p:nvPr/>
        </p:nvSpPr>
        <p:spPr>
          <a:xfrm rot="16200000">
            <a:off x="5936377" y="1357809"/>
            <a:ext cx="1749007" cy="3155086"/>
          </a:xfrm>
          <a:prstGeom prst="homePlate">
            <a:avLst>
              <a:gd name="adj" fmla="val 3138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Igual que"/>
          <p:cNvSpPr/>
          <p:nvPr/>
        </p:nvSpPr>
        <p:spPr>
          <a:xfrm>
            <a:off x="6228184" y="3846242"/>
            <a:ext cx="1296144" cy="62469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5 Cubo"/>
          <p:cNvSpPr/>
          <p:nvPr/>
        </p:nvSpPr>
        <p:spPr>
          <a:xfrm>
            <a:off x="755576" y="4390364"/>
            <a:ext cx="3528392" cy="1486908"/>
          </a:xfrm>
          <a:prstGeom prst="cube">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Relaciones entre los atributos y/o los objetos con los  cuales se relaciona</a:t>
            </a:r>
          </a:p>
        </p:txBody>
      </p:sp>
      <p:sp>
        <p:nvSpPr>
          <p:cNvPr id="5" name="4 Cubo"/>
          <p:cNvSpPr/>
          <p:nvPr/>
        </p:nvSpPr>
        <p:spPr>
          <a:xfrm>
            <a:off x="755576" y="331024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Restricciones sobre los valores que pueden tomar los objetos hacia los cuales hay  una asociación</a:t>
            </a:r>
          </a:p>
        </p:txBody>
      </p:sp>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3" name="2 Cubo"/>
          <p:cNvSpPr/>
          <p:nvPr/>
        </p:nvSpPr>
        <p:spPr>
          <a:xfrm>
            <a:off x="755576" y="2230124"/>
            <a:ext cx="3528392" cy="1486908"/>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latin typeface="Candara" pitchFamily="34" charset="0"/>
              </a:rPr>
              <a:t>Restricciones sobre los valores de los atributos</a:t>
            </a:r>
          </a:p>
        </p:txBody>
      </p:sp>
      <p:sp>
        <p:nvSpPr>
          <p:cNvPr id="9" name="8 CuadroTexto"/>
          <p:cNvSpPr txBox="1"/>
          <p:nvPr/>
        </p:nvSpPr>
        <p:spPr>
          <a:xfrm>
            <a:off x="5364088" y="4797152"/>
            <a:ext cx="2880320" cy="646331"/>
          </a:xfrm>
          <a:prstGeom prst="rect">
            <a:avLst/>
          </a:prstGeom>
          <a:noFill/>
        </p:spPr>
        <p:txBody>
          <a:bodyPr wrap="square" rtlCol="0">
            <a:spAutoFit/>
          </a:bodyPr>
          <a:lstStyle/>
          <a:p>
            <a:pPr algn="ctr"/>
            <a:r>
              <a:rPr lang="es-CO" dirty="0">
                <a:latin typeface="Candara" pitchFamily="34" charset="0"/>
              </a:rPr>
              <a:t>En el vector </a:t>
            </a:r>
            <a:r>
              <a:rPr lang="es-CO" dirty="0" err="1">
                <a:latin typeface="Candara" pitchFamily="34" charset="0"/>
              </a:rPr>
              <a:t>espanolIngles</a:t>
            </a:r>
            <a:r>
              <a:rPr lang="es-CO" dirty="0">
                <a:latin typeface="Candara" pitchFamily="34" charset="0"/>
              </a:rPr>
              <a:t> no  hay  palabras repetidas</a:t>
            </a:r>
          </a:p>
        </p:txBody>
      </p:sp>
      <mc:AlternateContent xmlns:mc="http://schemas.openxmlformats.org/markup-compatibility/2006" xmlns:a14="http://schemas.microsoft.com/office/drawing/2010/main">
        <mc:Choice Requires="a14">
          <p:sp>
            <p:nvSpPr>
              <p:cNvPr id="2" name="1 Rectángulo"/>
              <p:cNvSpPr/>
              <p:nvPr/>
            </p:nvSpPr>
            <p:spPr>
              <a:xfrm>
                <a:off x="4211960" y="2589349"/>
                <a:ext cx="5364088" cy="9836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i="1">
                              <a:latin typeface="Cambria Math"/>
                            </a:rPr>
                            <m:t>𝑒𝑠𝑝𝑎𝑛𝑜𝑙𝐼𝑛𝑔𝑙𝑒𝑠</m:t>
                          </m:r>
                        </m:e>
                        <m:sub>
                          <m:r>
                            <a:rPr lang="es-CO" i="1">
                              <a:latin typeface="Cambria Math"/>
                            </a:rPr>
                            <m:t>𝑖</m:t>
                          </m:r>
                        </m:sub>
                      </m:sSub>
                      <m:r>
                        <a:rPr lang="es-CO" i="1">
                          <a:latin typeface="Cambria Math"/>
                        </a:rPr>
                        <m:t>.</m:t>
                      </m:r>
                      <m:r>
                        <a:rPr lang="es-CO" i="1">
                          <a:latin typeface="Cambria Math"/>
                        </a:rPr>
                        <m:t>𝑝𝑎𝑙𝑎𝑏𝑟𝑎</m:t>
                      </m:r>
                      <m:r>
                        <a:rPr lang="es-CO" i="1">
                          <a:latin typeface="Cambria Math"/>
                        </a:rPr>
                        <m:t> != </m:t>
                      </m:r>
                    </m:oMath>
                  </m:oMathPara>
                </a14:m>
                <a:endParaRPr lang="es-CO" b="0" i="1" dirty="0">
                  <a:latin typeface="Cambria Math"/>
                </a:endParaRPr>
              </a:p>
              <a:p>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rPr>
                          </m:ctrlPr>
                        </m:sSubPr>
                        <m:e>
                          <m:r>
                            <a:rPr lang="es-CO" i="1">
                              <a:latin typeface="Cambria Math"/>
                            </a:rPr>
                            <m:t>𝑒𝑠𝑝𝑎𝑛𝑜𝑙𝐼𝑛𝑔𝑙𝑒𝑠</m:t>
                          </m:r>
                        </m:e>
                        <m:sub>
                          <m:r>
                            <a:rPr lang="es-CO" i="1">
                              <a:latin typeface="Cambria Math"/>
                            </a:rPr>
                            <m:t>𝑘</m:t>
                          </m:r>
                        </m:sub>
                      </m:sSub>
                      <m:r>
                        <a:rPr lang="es-CO" i="1">
                          <a:latin typeface="Cambria Math"/>
                        </a:rPr>
                        <m:t>.</m:t>
                      </m:r>
                      <m:r>
                        <a:rPr lang="es-CO" i="1">
                          <a:latin typeface="Cambria Math"/>
                        </a:rPr>
                        <m:t>𝑝𝑎𝑙𝑎𝑏𝑟𝑎</m:t>
                      </m:r>
                      <m:r>
                        <a:rPr lang="es-CO" i="1">
                          <a:latin typeface="Cambria Math"/>
                        </a:rPr>
                        <m:t>, </m:t>
                      </m:r>
                    </m:oMath>
                  </m:oMathPara>
                </a14:m>
                <a:endParaRPr lang="es-CO" i="1" dirty="0"/>
              </a:p>
              <a:p>
                <a:pPr/>
                <a14:m>
                  <m:oMathPara xmlns:m="http://schemas.openxmlformats.org/officeDocument/2006/math">
                    <m:oMathParaPr>
                      <m:jc m:val="centerGroup"/>
                    </m:oMathParaPr>
                    <m:oMath xmlns:m="http://schemas.openxmlformats.org/officeDocument/2006/math">
                      <m:r>
                        <a:rPr lang="es-CO" i="1">
                          <a:latin typeface="Cambria Math"/>
                        </a:rPr>
                        <m:t>𝑝𝑎𝑟𝑎</m:t>
                      </m:r>
                      <m:r>
                        <a:rPr lang="es-CO" i="1">
                          <a:latin typeface="Cambria Math"/>
                        </a:rPr>
                        <m:t> </m:t>
                      </m:r>
                      <m:r>
                        <a:rPr lang="es-CO" i="1">
                          <a:latin typeface="Cambria Math"/>
                        </a:rPr>
                        <m:t>𝑡𝑜𝑑𝑜</m:t>
                      </m:r>
                      <m:r>
                        <a:rPr lang="es-CO" i="1">
                          <a:latin typeface="Cambria Math"/>
                        </a:rPr>
                        <m:t> </m:t>
                      </m:r>
                      <m:r>
                        <a:rPr lang="es-CO" i="1">
                          <a:latin typeface="Cambria Math"/>
                        </a:rPr>
                        <m:t>𝑖</m:t>
                      </m:r>
                      <m:r>
                        <a:rPr lang="es-CO" i="1">
                          <a:latin typeface="Cambria Math"/>
                        </a:rPr>
                        <m:t> !=</m:t>
                      </m:r>
                      <m:r>
                        <a:rPr lang="es-CO" i="1">
                          <a:latin typeface="Cambria Math"/>
                        </a:rPr>
                        <m:t>𝑘</m:t>
                      </m:r>
                    </m:oMath>
                  </m:oMathPara>
                </a14:m>
                <a:endParaRPr lang="es-CO" dirty="0"/>
              </a:p>
            </p:txBody>
          </p:sp>
        </mc:Choice>
        <mc:Fallback xmlns="">
          <p:sp>
            <p:nvSpPr>
              <p:cNvPr id="2" name="1 Rectángulo"/>
              <p:cNvSpPr>
                <a:spLocks noRot="1" noChangeAspect="1" noMove="1" noResize="1" noEditPoints="1" noAdjustHandles="1" noChangeArrowheads="1" noChangeShapeType="1" noTextEdit="1"/>
              </p:cNvSpPr>
              <p:nvPr/>
            </p:nvSpPr>
            <p:spPr>
              <a:xfrm>
                <a:off x="4211960" y="2589349"/>
                <a:ext cx="5364088" cy="983667"/>
              </a:xfrm>
              <a:prstGeom prst="rect">
                <a:avLst/>
              </a:prstGeom>
              <a:blipFill rotWithShape="1">
                <a:blip r:embed="rId2"/>
                <a:stretch>
                  <a:fillRect b="-2484"/>
                </a:stretch>
              </a:blipFill>
            </p:spPr>
            <p:txBody>
              <a:bodyPr/>
              <a:lstStyle/>
              <a:p>
                <a:r>
                  <a:rPr lang="es-CO">
                    <a:noFill/>
                  </a:rPr>
                  <a:t> </a:t>
                </a:r>
              </a:p>
            </p:txBody>
          </p:sp>
        </mc:Fallback>
      </mc:AlternateContent>
      <p:sp>
        <p:nvSpPr>
          <p:cNvPr id="7" name="Marcador de número de diapositiva 6"/>
          <p:cNvSpPr>
            <a:spLocks noGrp="1"/>
          </p:cNvSpPr>
          <p:nvPr>
            <p:ph type="sldNum" sz="quarter" idx="12"/>
          </p:nvPr>
        </p:nvSpPr>
        <p:spPr/>
        <p:txBody>
          <a:bodyPr/>
          <a:lstStyle/>
          <a:p>
            <a:pPr>
              <a:defRPr/>
            </a:pPr>
            <a:fld id="{794276DD-4636-4657-98AB-295EDCA9DBED}" type="slidenum">
              <a:rPr lang="es-CO" smtClean="0"/>
              <a:pPr>
                <a:defRPr/>
              </a:pPr>
              <a:t>22</a:t>
            </a:fld>
            <a:endParaRPr lang="es-CO" dirty="0"/>
          </a:p>
        </p:txBody>
      </p:sp>
    </p:spTree>
    <p:extLst>
      <p:ext uri="{BB962C8B-B14F-4D97-AF65-F5344CB8AC3E}">
        <p14:creationId xmlns:p14="http://schemas.microsoft.com/office/powerpoint/2010/main" val="188216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9"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4" name="3 Pergamino horizontal"/>
          <p:cNvSpPr/>
          <p:nvPr/>
        </p:nvSpPr>
        <p:spPr>
          <a:xfrm>
            <a:off x="1763688" y="1931640"/>
            <a:ext cx="6696744" cy="4449688"/>
          </a:xfrm>
          <a:prstGeom prst="horizontalScroll">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dirty="0">
                <a:solidFill>
                  <a:schemeClr val="tx1"/>
                </a:solidFill>
                <a:latin typeface="Candara" pitchFamily="34" charset="0"/>
              </a:rPr>
              <a:t>Todo método (que no sea un constructor) puede suponer al comienzo de su ejecución que se cumplen todas las afirmaciones que aparecen en el invariante de clase y en la precondición del contrato, y se compromete a que después de haber sido ejecutado sobre un objeto, éste cumple todas las afirmaciones del invariante y de la </a:t>
            </a:r>
            <a:r>
              <a:rPr lang="es-CO" sz="2000" dirty="0" err="1">
                <a:solidFill>
                  <a:schemeClr val="tx1"/>
                </a:solidFill>
                <a:latin typeface="Candara" pitchFamily="34" charset="0"/>
              </a:rPr>
              <a:t>postcondición</a:t>
            </a:r>
            <a:r>
              <a:rPr lang="es-CO" sz="2000" dirty="0">
                <a:solidFill>
                  <a:schemeClr val="tx1"/>
                </a:solidFill>
                <a:latin typeface="Candara" pitchFamily="34" charset="0"/>
              </a:rPr>
              <a:t>.</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23</a:t>
            </a:fld>
            <a:endParaRPr lang="es-CO" dirty="0"/>
          </a:p>
        </p:txBody>
      </p:sp>
    </p:spTree>
    <p:extLst>
      <p:ext uri="{BB962C8B-B14F-4D97-AF65-F5344CB8AC3E}">
        <p14:creationId xmlns:p14="http://schemas.microsoft.com/office/powerpoint/2010/main" val="3331325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2" name="1 CuadroTexto"/>
          <p:cNvSpPr txBox="1"/>
          <p:nvPr/>
        </p:nvSpPr>
        <p:spPr>
          <a:xfrm>
            <a:off x="2856275" y="2392219"/>
            <a:ext cx="3887603" cy="461665"/>
          </a:xfrm>
          <a:prstGeom prst="rect">
            <a:avLst/>
          </a:prstGeom>
          <a:noFill/>
        </p:spPr>
        <p:txBody>
          <a:bodyPr wrap="none" rtlCol="0">
            <a:spAutoFit/>
          </a:bodyPr>
          <a:lstStyle/>
          <a:p>
            <a:r>
              <a:rPr lang="es-CO" sz="2400" dirty="0">
                <a:latin typeface="+mj-lt"/>
              </a:rPr>
              <a:t>¿Cómo calcular el invariante?</a:t>
            </a:r>
          </a:p>
        </p:txBody>
      </p:sp>
      <p:sp>
        <p:nvSpPr>
          <p:cNvPr id="3" name="2 Documento"/>
          <p:cNvSpPr/>
          <p:nvPr/>
        </p:nvSpPr>
        <p:spPr>
          <a:xfrm>
            <a:off x="4211961" y="3502080"/>
            <a:ext cx="4464495" cy="3095272"/>
          </a:xfrm>
          <a:prstGeom prst="flowChartDocumen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32000" tIns="252000" rIns="432000" bIns="108000" rtlCol="0" anchor="ctr"/>
          <a:lstStyle/>
          <a:p>
            <a:pPr algn="just"/>
            <a:endParaRPr lang="es-CO" sz="1500" dirty="0">
              <a:solidFill>
                <a:schemeClr val="tx1"/>
              </a:solidFill>
              <a:latin typeface="Candara" pitchFamily="34" charset="0"/>
            </a:endParaRPr>
          </a:p>
          <a:p>
            <a:pPr algn="just"/>
            <a:r>
              <a:rPr lang="es-CO" sz="1500" dirty="0">
                <a:solidFill>
                  <a:schemeClr val="tx1"/>
                </a:solidFill>
                <a:latin typeface="Candara" pitchFamily="34" charset="0"/>
              </a:rPr>
              <a:t>Para que el programa funcione correctamente hay dos características que deben respetar los diccionarios. La primera es que no hay dos palabras en español repetidas en ningún diccionario (cada palabra tiene una sola traducción en cada idioma). La segunda es que no hay dos palabras en español con la misma traducción en ningún diccionario (cada palabra tiene una traducción que es única).</a:t>
            </a:r>
          </a:p>
        </p:txBody>
      </p:sp>
      <p:sp>
        <p:nvSpPr>
          <p:cNvPr id="6" name="5 Documento"/>
          <p:cNvSpPr/>
          <p:nvPr/>
        </p:nvSpPr>
        <p:spPr>
          <a:xfrm>
            <a:off x="4211960" y="3501008"/>
            <a:ext cx="4464496" cy="3096344"/>
          </a:xfrm>
          <a:prstGeom prst="flowChartDocumen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32000" tIns="252000" rIns="432000" bIns="108000" rtlCol="0" anchor="ctr"/>
          <a:lstStyle/>
          <a:p>
            <a:pPr algn="just"/>
            <a:endParaRPr lang="es-CO" sz="1500" dirty="0">
              <a:solidFill>
                <a:schemeClr val="tx1"/>
              </a:solidFill>
              <a:latin typeface="Candara" pitchFamily="34" charset="0"/>
            </a:endParaRPr>
          </a:p>
          <a:p>
            <a:pPr algn="just"/>
            <a:r>
              <a:rPr lang="es-CO" sz="1500" dirty="0">
                <a:solidFill>
                  <a:schemeClr val="tx1"/>
                </a:solidFill>
                <a:latin typeface="Candara" pitchFamily="34" charset="0"/>
              </a:rPr>
              <a:t>Para que el programa funcione correctamente hay dos características que deben respetar los diccionarios. La primera es que </a:t>
            </a:r>
            <a:r>
              <a:rPr lang="es-CO" sz="1500" dirty="0">
                <a:solidFill>
                  <a:srgbClr val="FF0000"/>
                </a:solidFill>
                <a:latin typeface="Candara" pitchFamily="34" charset="0"/>
              </a:rPr>
              <a:t>no hay dos palabras en español repetidas en ningún diccionario </a:t>
            </a:r>
            <a:r>
              <a:rPr lang="es-CO" sz="1500" dirty="0">
                <a:solidFill>
                  <a:schemeClr val="tx1"/>
                </a:solidFill>
                <a:latin typeface="Candara" pitchFamily="34" charset="0"/>
              </a:rPr>
              <a:t>(cada palabra tiene una sola traducción en cada idioma). La segunda es que </a:t>
            </a:r>
            <a:r>
              <a:rPr lang="es-CO" sz="1500" dirty="0">
                <a:solidFill>
                  <a:srgbClr val="FF0000"/>
                </a:solidFill>
                <a:latin typeface="Candara" pitchFamily="34" charset="0"/>
              </a:rPr>
              <a:t>no hay dos palabras en español con la misma traducción en ningún diccionario</a:t>
            </a:r>
            <a:r>
              <a:rPr lang="es-CO" sz="1500" dirty="0">
                <a:solidFill>
                  <a:schemeClr val="tx1"/>
                </a:solidFill>
                <a:latin typeface="Candara" pitchFamily="34" charset="0"/>
              </a:rPr>
              <a:t> (cada palabra tiene una traducción que es única).</a:t>
            </a:r>
          </a:p>
        </p:txBody>
      </p:sp>
      <p:sp>
        <p:nvSpPr>
          <p:cNvPr id="5" name="4 CuadroTexto"/>
          <p:cNvSpPr txBox="1"/>
          <p:nvPr/>
        </p:nvSpPr>
        <p:spPr>
          <a:xfrm>
            <a:off x="899592" y="3687923"/>
            <a:ext cx="3062057" cy="707886"/>
          </a:xfrm>
          <a:prstGeom prst="rect">
            <a:avLst/>
          </a:prstGeom>
          <a:noFill/>
        </p:spPr>
        <p:txBody>
          <a:bodyPr wrap="none" rtlCol="0">
            <a:spAutoFit/>
          </a:bodyPr>
          <a:lstStyle/>
          <a:p>
            <a:r>
              <a:rPr lang="es-CO" sz="2000" dirty="0">
                <a:solidFill>
                  <a:srgbClr val="FF0000"/>
                </a:solidFill>
                <a:latin typeface="+mj-lt"/>
              </a:rPr>
              <a:t>1. Afirmaciones que vienen</a:t>
            </a:r>
          </a:p>
          <a:p>
            <a:r>
              <a:rPr lang="es-CO" sz="2000" dirty="0">
                <a:solidFill>
                  <a:srgbClr val="FF0000"/>
                </a:solidFill>
                <a:latin typeface="+mj-lt"/>
              </a:rPr>
              <a:t> del análisis</a:t>
            </a:r>
          </a:p>
        </p:txBody>
      </p:sp>
      <p:sp>
        <p:nvSpPr>
          <p:cNvPr id="7" name="Marcador de número de diapositiva 6"/>
          <p:cNvSpPr>
            <a:spLocks noGrp="1"/>
          </p:cNvSpPr>
          <p:nvPr>
            <p:ph type="sldNum" sz="quarter" idx="12"/>
          </p:nvPr>
        </p:nvSpPr>
        <p:spPr/>
        <p:txBody>
          <a:bodyPr/>
          <a:lstStyle/>
          <a:p>
            <a:pPr>
              <a:defRPr/>
            </a:pPr>
            <a:fld id="{794276DD-4636-4657-98AB-295EDCA9DBED}" type="slidenum">
              <a:rPr lang="es-CO" smtClean="0"/>
              <a:pPr>
                <a:defRPr/>
              </a:pPr>
              <a:t>24</a:t>
            </a:fld>
            <a:endParaRPr lang="es-CO" dirty="0"/>
          </a:p>
        </p:txBody>
      </p:sp>
    </p:spTree>
    <p:extLst>
      <p:ext uri="{BB962C8B-B14F-4D97-AF65-F5344CB8AC3E}">
        <p14:creationId xmlns:p14="http://schemas.microsoft.com/office/powerpoint/2010/main" val="343993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2" name="1 CuadroTexto"/>
          <p:cNvSpPr txBox="1"/>
          <p:nvPr/>
        </p:nvSpPr>
        <p:spPr>
          <a:xfrm>
            <a:off x="2856275" y="2392219"/>
            <a:ext cx="3887603" cy="461665"/>
          </a:xfrm>
          <a:prstGeom prst="rect">
            <a:avLst/>
          </a:prstGeom>
          <a:noFill/>
        </p:spPr>
        <p:txBody>
          <a:bodyPr wrap="none" rtlCol="0">
            <a:spAutoFit/>
          </a:bodyPr>
          <a:lstStyle/>
          <a:p>
            <a:r>
              <a:rPr lang="es-CO" sz="2400" dirty="0">
                <a:latin typeface="+mj-lt"/>
              </a:rPr>
              <a:t>¿Cómo calcular el invariante?</a:t>
            </a:r>
          </a:p>
        </p:txBody>
      </p:sp>
      <p:sp>
        <p:nvSpPr>
          <p:cNvPr id="3" name="2 Documento"/>
          <p:cNvSpPr/>
          <p:nvPr/>
        </p:nvSpPr>
        <p:spPr>
          <a:xfrm>
            <a:off x="1115617" y="3502080"/>
            <a:ext cx="4320479" cy="2591216"/>
          </a:xfrm>
          <a:prstGeom prst="flowChartDocumen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32000" tIns="252000" rIns="432000" bIns="108000" rtlCol="0" anchor="ctr"/>
          <a:lstStyle/>
          <a:p>
            <a:pPr algn="just"/>
            <a:endParaRPr lang="es-CO" sz="1500" dirty="0">
              <a:solidFill>
                <a:schemeClr val="tx1"/>
              </a:solidFill>
              <a:latin typeface="Candara" pitchFamily="34" charset="0"/>
            </a:endParaRPr>
          </a:p>
          <a:p>
            <a:pPr marL="285750" indent="-285750" algn="just">
              <a:buFont typeface="Arial" pitchFamily="34" charset="0"/>
              <a:buChar char="•"/>
            </a:pPr>
            <a:r>
              <a:rPr lang="es-CO" sz="1500" dirty="0">
                <a:solidFill>
                  <a:schemeClr val="tx1"/>
                </a:solidFill>
                <a:latin typeface="Candara" pitchFamily="34" charset="0"/>
              </a:rPr>
              <a:t>Los vectores que representan los  diccionarios son distintos de </a:t>
            </a:r>
            <a:r>
              <a:rPr lang="es-CO" sz="1500" dirty="0" err="1">
                <a:solidFill>
                  <a:schemeClr val="tx1"/>
                </a:solidFill>
                <a:latin typeface="Candara" pitchFamily="34" charset="0"/>
              </a:rPr>
              <a:t>null</a:t>
            </a:r>
            <a:r>
              <a:rPr lang="es-CO" sz="1500" dirty="0">
                <a:solidFill>
                  <a:schemeClr val="tx1"/>
                </a:solidFill>
                <a:latin typeface="Candara" pitchFamily="34" charset="0"/>
              </a:rPr>
              <a:t>.</a:t>
            </a:r>
          </a:p>
          <a:p>
            <a:pPr marL="285750" indent="-285750" algn="just">
              <a:buFont typeface="Arial" pitchFamily="34" charset="0"/>
              <a:buChar char="•"/>
            </a:pPr>
            <a:endParaRPr lang="es-CO" sz="1500" dirty="0">
              <a:solidFill>
                <a:schemeClr val="tx1"/>
              </a:solidFill>
              <a:latin typeface="Candara" pitchFamily="34" charset="0"/>
            </a:endParaRPr>
          </a:p>
          <a:p>
            <a:pPr marL="285750" indent="-285750" algn="just">
              <a:buFont typeface="Arial" pitchFamily="34" charset="0"/>
              <a:buChar char="•"/>
            </a:pPr>
            <a:r>
              <a:rPr lang="es-CO" sz="1500" dirty="0">
                <a:solidFill>
                  <a:schemeClr val="tx1"/>
                </a:solidFill>
                <a:latin typeface="Candara" pitchFamily="34" charset="0"/>
              </a:rPr>
              <a:t>En una traducción, tanto palabra como traducción no son cadenas vacías y son distintas de </a:t>
            </a:r>
            <a:r>
              <a:rPr lang="es-CO" sz="1500" dirty="0" err="1">
                <a:solidFill>
                  <a:schemeClr val="tx1"/>
                </a:solidFill>
                <a:latin typeface="Candara" pitchFamily="34" charset="0"/>
              </a:rPr>
              <a:t>null</a:t>
            </a:r>
            <a:r>
              <a:rPr lang="es-CO" sz="1500" dirty="0">
                <a:solidFill>
                  <a:schemeClr val="tx1"/>
                </a:solidFill>
                <a:latin typeface="Candara" pitchFamily="34" charset="0"/>
              </a:rPr>
              <a:t>.</a:t>
            </a:r>
          </a:p>
        </p:txBody>
      </p:sp>
      <p:sp>
        <p:nvSpPr>
          <p:cNvPr id="5" name="4 CuadroTexto"/>
          <p:cNvSpPr txBox="1"/>
          <p:nvPr/>
        </p:nvSpPr>
        <p:spPr>
          <a:xfrm>
            <a:off x="5654853" y="3687923"/>
            <a:ext cx="3062057" cy="707886"/>
          </a:xfrm>
          <a:prstGeom prst="rect">
            <a:avLst/>
          </a:prstGeom>
          <a:noFill/>
        </p:spPr>
        <p:txBody>
          <a:bodyPr wrap="none" rtlCol="0">
            <a:spAutoFit/>
          </a:bodyPr>
          <a:lstStyle/>
          <a:p>
            <a:r>
              <a:rPr lang="es-CO" sz="2000" dirty="0">
                <a:solidFill>
                  <a:srgbClr val="FF0000"/>
                </a:solidFill>
                <a:latin typeface="+mj-lt"/>
              </a:rPr>
              <a:t>2. Afirmaciones que vienen</a:t>
            </a:r>
          </a:p>
          <a:p>
            <a:r>
              <a:rPr lang="es-CO" sz="2000" dirty="0">
                <a:solidFill>
                  <a:srgbClr val="FF0000"/>
                </a:solidFill>
                <a:latin typeface="+mj-lt"/>
              </a:rPr>
              <a:t> de decisiones de diseño</a:t>
            </a:r>
          </a:p>
        </p:txBody>
      </p:sp>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25</a:t>
            </a:fld>
            <a:endParaRPr lang="es-CO" dirty="0"/>
          </a:p>
        </p:txBody>
      </p:sp>
    </p:spTree>
    <p:extLst>
      <p:ext uri="{BB962C8B-B14F-4D97-AF65-F5344CB8AC3E}">
        <p14:creationId xmlns:p14="http://schemas.microsoft.com/office/powerpoint/2010/main" val="9095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3212976"/>
            <a:ext cx="7344816" cy="2808312"/>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2" name="1 CuadroTexto"/>
          <p:cNvSpPr txBox="1"/>
          <p:nvPr/>
        </p:nvSpPr>
        <p:spPr>
          <a:xfrm>
            <a:off x="2856275" y="2392219"/>
            <a:ext cx="3887603" cy="461665"/>
          </a:xfrm>
          <a:prstGeom prst="rect">
            <a:avLst/>
          </a:prstGeom>
          <a:noFill/>
        </p:spPr>
        <p:txBody>
          <a:bodyPr wrap="none" rtlCol="0">
            <a:spAutoFit/>
          </a:bodyPr>
          <a:lstStyle/>
          <a:p>
            <a:r>
              <a:rPr lang="es-CO" sz="2400" dirty="0">
                <a:latin typeface="+mj-lt"/>
              </a:rPr>
              <a:t>¿Cómo calcular el invariante?</a:t>
            </a:r>
          </a:p>
        </p:txBody>
      </p:sp>
      <p:sp>
        <p:nvSpPr>
          <p:cNvPr id="5" name="4 CuadroTexto"/>
          <p:cNvSpPr txBox="1"/>
          <p:nvPr/>
        </p:nvSpPr>
        <p:spPr>
          <a:xfrm>
            <a:off x="1259632" y="4326947"/>
            <a:ext cx="7344815" cy="400110"/>
          </a:xfrm>
          <a:prstGeom prst="rect">
            <a:avLst/>
          </a:prstGeom>
          <a:noFill/>
        </p:spPr>
        <p:txBody>
          <a:bodyPr wrap="square" rtlCol="0">
            <a:spAutoFit/>
          </a:bodyPr>
          <a:lstStyle/>
          <a:p>
            <a:pPr algn="ctr"/>
            <a:r>
              <a:rPr lang="es-CO" sz="2000" dirty="0">
                <a:latin typeface="Candara" pitchFamily="34" charset="0"/>
              </a:rPr>
              <a:t>2. Definir afirmaciones que vienen  de decisiones de diseño</a:t>
            </a:r>
          </a:p>
        </p:txBody>
      </p:sp>
      <p:sp>
        <p:nvSpPr>
          <p:cNvPr id="6" name="5 CuadroTexto"/>
          <p:cNvSpPr txBox="1"/>
          <p:nvPr/>
        </p:nvSpPr>
        <p:spPr>
          <a:xfrm>
            <a:off x="1259632" y="3566060"/>
            <a:ext cx="7344816" cy="400110"/>
          </a:xfrm>
          <a:prstGeom prst="rect">
            <a:avLst/>
          </a:prstGeom>
          <a:noFill/>
        </p:spPr>
        <p:txBody>
          <a:bodyPr wrap="square" rtlCol="0">
            <a:spAutoFit/>
          </a:bodyPr>
          <a:lstStyle/>
          <a:p>
            <a:pPr algn="ctr"/>
            <a:r>
              <a:rPr lang="es-CO" sz="2000" dirty="0">
                <a:latin typeface="Candara" pitchFamily="34" charset="0"/>
              </a:rPr>
              <a:t>1.Definir afirmaciones que vienen del análisis</a:t>
            </a:r>
          </a:p>
        </p:txBody>
      </p:sp>
      <p:sp>
        <p:nvSpPr>
          <p:cNvPr id="7" name="6 CuadroTexto"/>
          <p:cNvSpPr txBox="1"/>
          <p:nvPr/>
        </p:nvSpPr>
        <p:spPr>
          <a:xfrm>
            <a:off x="1259631" y="5189130"/>
            <a:ext cx="7344815" cy="400110"/>
          </a:xfrm>
          <a:prstGeom prst="rect">
            <a:avLst/>
          </a:prstGeom>
          <a:noFill/>
        </p:spPr>
        <p:txBody>
          <a:bodyPr wrap="square" rtlCol="0">
            <a:spAutoFit/>
          </a:bodyPr>
          <a:lstStyle/>
          <a:p>
            <a:pPr algn="ctr"/>
            <a:r>
              <a:rPr lang="es-CO" sz="2000" dirty="0">
                <a:latin typeface="Candara" pitchFamily="34" charset="0"/>
              </a:rPr>
              <a:t>3. Decidir quién es el responsable de hacer las afirmaciones</a:t>
            </a:r>
          </a:p>
        </p:txBody>
      </p:sp>
      <p:sp>
        <p:nvSpPr>
          <p:cNvPr id="8" name="Marcador de número de diapositiva 7"/>
          <p:cNvSpPr>
            <a:spLocks noGrp="1"/>
          </p:cNvSpPr>
          <p:nvPr>
            <p:ph type="sldNum" sz="quarter" idx="12"/>
          </p:nvPr>
        </p:nvSpPr>
        <p:spPr/>
        <p:txBody>
          <a:bodyPr/>
          <a:lstStyle/>
          <a:p>
            <a:pPr>
              <a:defRPr/>
            </a:pPr>
            <a:fld id="{794276DD-4636-4657-98AB-295EDCA9DBED}" type="slidenum">
              <a:rPr lang="es-CO" smtClean="0"/>
              <a:pPr>
                <a:defRPr/>
              </a:pPr>
              <a:t>26</a:t>
            </a:fld>
            <a:endParaRPr lang="es-CO" dirty="0"/>
          </a:p>
        </p:txBody>
      </p:sp>
    </p:spTree>
    <p:extLst>
      <p:ext uri="{BB962C8B-B14F-4D97-AF65-F5344CB8AC3E}">
        <p14:creationId xmlns:p14="http://schemas.microsoft.com/office/powerpoint/2010/main" val="317606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sp>
        <p:nvSpPr>
          <p:cNvPr id="6" name="5 Llamada de nube"/>
          <p:cNvSpPr/>
          <p:nvPr/>
        </p:nvSpPr>
        <p:spPr>
          <a:xfrm>
            <a:off x="2267744" y="2348880"/>
            <a:ext cx="5688632"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¿Por qué la clase Traducción no dice que no hay  palabras repetidas en el diccionario?</a:t>
            </a:r>
          </a:p>
        </p:txBody>
      </p:sp>
      <p:grpSp>
        <p:nvGrpSpPr>
          <p:cNvPr id="7" name="6 Grupo"/>
          <p:cNvGrpSpPr/>
          <p:nvPr/>
        </p:nvGrpSpPr>
        <p:grpSpPr>
          <a:xfrm>
            <a:off x="1331640" y="5040558"/>
            <a:ext cx="1982409" cy="1772818"/>
            <a:chOff x="1812609" y="5085184"/>
            <a:chExt cx="1982409" cy="1772818"/>
          </a:xfrm>
        </p:grpSpPr>
        <p:grpSp>
          <p:nvGrpSpPr>
            <p:cNvPr id="8" name="7 Grupo"/>
            <p:cNvGrpSpPr/>
            <p:nvPr/>
          </p:nvGrpSpPr>
          <p:grpSpPr>
            <a:xfrm>
              <a:off x="1877064" y="5085184"/>
              <a:ext cx="1917954" cy="1772818"/>
              <a:chOff x="1877064" y="5085184"/>
              <a:chExt cx="1917954" cy="1772818"/>
            </a:xfrm>
          </p:grpSpPr>
          <p:pic>
            <p:nvPicPr>
              <p:cNvPr id="10"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11" name="10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9" name="8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27</a:t>
            </a:fld>
            <a:endParaRPr lang="es-CO" dirty="0"/>
          </a:p>
        </p:txBody>
      </p:sp>
    </p:spTree>
    <p:extLst>
      <p:ext uri="{BB962C8B-B14F-4D97-AF65-F5344CB8AC3E}">
        <p14:creationId xmlns:p14="http://schemas.microsoft.com/office/powerpoint/2010/main" val="596174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grpSp>
        <p:nvGrpSpPr>
          <p:cNvPr id="14" name="13 Grupo"/>
          <p:cNvGrpSpPr/>
          <p:nvPr/>
        </p:nvGrpSpPr>
        <p:grpSpPr>
          <a:xfrm>
            <a:off x="2339752" y="2997901"/>
            <a:ext cx="4608512" cy="2248610"/>
            <a:chOff x="611560" y="2780928"/>
            <a:chExt cx="4342702" cy="1715536"/>
          </a:xfrm>
        </p:grpSpPr>
        <p:sp>
          <p:nvSpPr>
            <p:cNvPr id="15" name="14 Esquina doblada"/>
            <p:cNvSpPr/>
            <p:nvPr/>
          </p:nvSpPr>
          <p:spPr>
            <a:xfrm>
              <a:off x="705790" y="2780928"/>
              <a:ext cx="4248472" cy="1715536"/>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16" name="15 Rectángulo"/>
            <p:cNvSpPr/>
            <p:nvPr/>
          </p:nvSpPr>
          <p:spPr>
            <a:xfrm>
              <a:off x="611560" y="2852936"/>
              <a:ext cx="4320480" cy="1573244"/>
            </a:xfrm>
            <a:prstGeom prst="rect">
              <a:avLst/>
            </a:prstGeom>
          </p:spPr>
          <p:txBody>
            <a:bodyPr wrap="square">
              <a:spAutoFit/>
            </a:bodyPr>
            <a:lstStyle/>
            <a:p>
              <a:pPr marL="177800" lvl="1">
                <a:lnSpc>
                  <a:spcPct val="80000"/>
                </a:lnSpc>
              </a:pPr>
              <a:r>
                <a:rPr lang="es-CO" sz="1600" dirty="0">
                  <a:solidFill>
                    <a:srgbClr val="0033CC"/>
                  </a:solidFill>
                  <a:latin typeface="Candara" pitchFamily="34" charset="0"/>
                </a:rPr>
                <a:t>/** </a:t>
              </a:r>
            </a:p>
            <a:p>
              <a:pPr marL="177800" lvl="1">
                <a:lnSpc>
                  <a:spcPct val="80000"/>
                </a:lnSpc>
              </a:pPr>
              <a:r>
                <a:rPr lang="es-CO" sz="1600" dirty="0">
                  <a:solidFill>
                    <a:srgbClr val="0033CC"/>
                  </a:solidFill>
                  <a:latin typeface="Candara" pitchFamily="34" charset="0"/>
                </a:rPr>
                <a:t> * Descripción de la clase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&lt;b&gt;</a:t>
              </a:r>
              <a:r>
                <a:rPr lang="es-CO" sz="1600" dirty="0" err="1">
                  <a:solidFill>
                    <a:srgbClr val="0033CC"/>
                  </a:solidFill>
                  <a:latin typeface="Candara" pitchFamily="34" charset="0"/>
                </a:rPr>
                <a:t>inv</a:t>
              </a:r>
              <a:r>
                <a:rPr lang="es-CO" sz="1600" dirty="0">
                  <a:solidFill>
                    <a:srgbClr val="0033CC"/>
                  </a:solidFill>
                  <a:latin typeface="Candara" pitchFamily="34" charset="0"/>
                </a:rPr>
                <a:t>:&lt;/b&gt;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a:t>
              </a:r>
            </a:p>
            <a:p>
              <a:pPr marL="177800" lvl="1">
                <a:lnSpc>
                  <a:spcPct val="80000"/>
                </a:lnSpc>
              </a:pPr>
              <a:r>
                <a:rPr lang="es-CO" sz="1600" dirty="0">
                  <a:solidFill>
                    <a:srgbClr val="0033CC"/>
                  </a:solidFill>
                  <a:latin typeface="Candara" pitchFamily="34" charset="0"/>
                </a:rPr>
                <a:t>*/	</a:t>
              </a:r>
            </a:p>
            <a:p>
              <a:pPr marL="177800" lvl="1">
                <a:lnSpc>
                  <a:spcPct val="80000"/>
                </a:lnSpc>
                <a:buFontTx/>
                <a:buNone/>
              </a:pPr>
              <a:r>
                <a:rPr lang="es-CO" sz="1600" dirty="0" err="1">
                  <a:solidFill>
                    <a:srgbClr val="FF0000"/>
                  </a:solidFill>
                  <a:latin typeface="Candara" pitchFamily="34" charset="0"/>
                </a:rPr>
                <a:t>public</a:t>
              </a:r>
              <a:r>
                <a:rPr lang="es-CO" sz="1600" dirty="0">
                  <a:solidFill>
                    <a:srgbClr val="FF0000"/>
                  </a:solidFill>
                  <a:latin typeface="Candara" pitchFamily="34" charset="0"/>
                </a:rPr>
                <a:t> </a:t>
              </a:r>
              <a:r>
                <a:rPr lang="es-CO" sz="1600" dirty="0" err="1">
                  <a:solidFill>
                    <a:srgbClr val="FF0000"/>
                  </a:solidFill>
                  <a:latin typeface="Candara" pitchFamily="34" charset="0"/>
                </a:rPr>
                <a:t>class</a:t>
              </a:r>
              <a:r>
                <a:rPr lang="es-CO" sz="1600" dirty="0">
                  <a:latin typeface="Candara" pitchFamily="34" charset="0"/>
                </a:rPr>
                <a:t> </a:t>
              </a:r>
              <a:r>
                <a:rPr lang="es-CO" sz="1600" dirty="0" err="1">
                  <a:latin typeface="Candara" pitchFamily="34" charset="0"/>
                </a:rPr>
                <a:t>MiClase</a:t>
              </a:r>
              <a:endParaRPr lang="es-CO" sz="1600" dirty="0">
                <a:latin typeface="Candara" pitchFamily="34" charset="0"/>
              </a:endParaRPr>
            </a:p>
            <a:p>
              <a:pPr marL="177800" lvl="1">
                <a:lnSpc>
                  <a:spcPct val="80000"/>
                </a:lnSpc>
                <a:buFontTx/>
                <a:buNone/>
              </a:pPr>
              <a:r>
                <a:rPr lang="es-CO" sz="1600" dirty="0">
                  <a:latin typeface="Candara" pitchFamily="34" charset="0"/>
                </a:rPr>
                <a:t>{</a:t>
              </a:r>
            </a:p>
            <a:p>
              <a:pPr marL="177800" lvl="1">
                <a:lnSpc>
                  <a:spcPct val="80000"/>
                </a:lnSpc>
                <a:buFontTx/>
                <a:buNone/>
                <a:tabLst>
                  <a:tab pos="534988" algn="l"/>
                </a:tabLst>
              </a:pPr>
              <a:r>
                <a:rPr lang="es-CO" sz="1600" dirty="0">
                  <a:solidFill>
                    <a:srgbClr val="FF0000"/>
                  </a:solidFill>
                  <a:latin typeface="Candara" pitchFamily="34" charset="0"/>
                </a:rPr>
                <a:t> 	</a:t>
              </a:r>
            </a:p>
            <a:p>
              <a:pPr marL="177800" lvl="1">
                <a:lnSpc>
                  <a:spcPct val="80000"/>
                </a:lnSpc>
                <a:buFontTx/>
                <a:buNone/>
                <a:tabLst>
                  <a:tab pos="534988" algn="l"/>
                </a:tabLst>
              </a:pPr>
              <a:r>
                <a:rPr lang="es-CO" sz="1600" dirty="0">
                  <a:solidFill>
                    <a:srgbClr val="FF0000"/>
                  </a:solidFill>
                  <a:latin typeface="Candara" pitchFamily="34" charset="0"/>
                </a:rPr>
                <a:t>	…</a:t>
              </a:r>
            </a:p>
            <a:p>
              <a:pPr marL="177800" lvl="1">
                <a:lnSpc>
                  <a:spcPct val="80000"/>
                </a:lnSpc>
                <a:buFontTx/>
                <a:buNone/>
              </a:pPr>
              <a:r>
                <a:rPr lang="es-CO" sz="1600" dirty="0">
                  <a:latin typeface="Candara" pitchFamily="34" charset="0"/>
                </a:rPr>
                <a:t>} </a:t>
              </a:r>
            </a:p>
          </p:txBody>
        </p:sp>
      </p:grpSp>
      <p:sp>
        <p:nvSpPr>
          <p:cNvPr id="18" name="17 CuadroTexto"/>
          <p:cNvSpPr txBox="1"/>
          <p:nvPr/>
        </p:nvSpPr>
        <p:spPr>
          <a:xfrm>
            <a:off x="2940485" y="2392219"/>
            <a:ext cx="3071675" cy="461665"/>
          </a:xfrm>
          <a:prstGeom prst="rect">
            <a:avLst/>
          </a:prstGeom>
          <a:noFill/>
        </p:spPr>
        <p:txBody>
          <a:bodyPr wrap="none" rtlCol="0">
            <a:spAutoFit/>
          </a:bodyPr>
          <a:lstStyle/>
          <a:p>
            <a:r>
              <a:rPr lang="es-CO" sz="2400" dirty="0">
                <a:latin typeface="+mj-lt"/>
              </a:rPr>
              <a:t>¿Cómo se documenta?</a:t>
            </a:r>
          </a:p>
        </p:txBody>
      </p:sp>
      <p:sp>
        <p:nvSpPr>
          <p:cNvPr id="2" name="1 Rectángulo"/>
          <p:cNvSpPr/>
          <p:nvPr/>
        </p:nvSpPr>
        <p:spPr>
          <a:xfrm>
            <a:off x="1403648" y="5589240"/>
            <a:ext cx="6552728" cy="936104"/>
          </a:xfrm>
          <a:prstGeom prst="rect">
            <a:avLst/>
          </a:prstGeom>
          <a:solidFill>
            <a:srgbClr val="FFFF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latin typeface="Candara" pitchFamily="34" charset="0"/>
              </a:rPr>
              <a:t>Las condiciones que componen el invariante, no se repiten en las precondiciones y las </a:t>
            </a:r>
            <a:r>
              <a:rPr lang="es-CO" dirty="0" err="1">
                <a:solidFill>
                  <a:schemeClr val="tx1"/>
                </a:solidFill>
                <a:latin typeface="Candara" pitchFamily="34" charset="0"/>
              </a:rPr>
              <a:t>postcondiciones</a:t>
            </a:r>
            <a:endParaRPr lang="es-CO" dirty="0">
              <a:solidFill>
                <a:schemeClr val="tx1"/>
              </a:solidFill>
              <a:latin typeface="Candara" pitchFamily="34" charset="0"/>
            </a:endParaRP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28</a:t>
            </a:fld>
            <a:endParaRPr lang="es-CO" dirty="0"/>
          </a:p>
        </p:txBody>
      </p:sp>
    </p:spTree>
    <p:extLst>
      <p:ext uri="{BB962C8B-B14F-4D97-AF65-F5344CB8AC3E}">
        <p14:creationId xmlns:p14="http://schemas.microsoft.com/office/powerpoint/2010/main" val="50952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grpSp>
        <p:nvGrpSpPr>
          <p:cNvPr id="14" name="13 Grupo"/>
          <p:cNvGrpSpPr/>
          <p:nvPr/>
        </p:nvGrpSpPr>
        <p:grpSpPr>
          <a:xfrm>
            <a:off x="1562482" y="2236918"/>
            <a:ext cx="6862873" cy="4360433"/>
            <a:chOff x="611560" y="2634723"/>
            <a:chExt cx="4320480" cy="2043587"/>
          </a:xfrm>
        </p:grpSpPr>
        <p:sp>
          <p:nvSpPr>
            <p:cNvPr id="15" name="14 Esquina doblada"/>
            <p:cNvSpPr/>
            <p:nvPr/>
          </p:nvSpPr>
          <p:spPr>
            <a:xfrm>
              <a:off x="647564" y="2634723"/>
              <a:ext cx="4248472" cy="2043587"/>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600"/>
            </a:p>
          </p:txBody>
        </p:sp>
        <p:sp>
          <p:nvSpPr>
            <p:cNvPr id="16" name="15 Rectángulo"/>
            <p:cNvSpPr/>
            <p:nvPr/>
          </p:nvSpPr>
          <p:spPr>
            <a:xfrm>
              <a:off x="611560" y="2721213"/>
              <a:ext cx="4320480" cy="1889602"/>
            </a:xfrm>
            <a:prstGeom prst="rect">
              <a:avLst/>
            </a:prstGeom>
          </p:spPr>
          <p:txBody>
            <a:bodyPr wrap="square">
              <a:spAutoFit/>
            </a:bodyPr>
            <a:lstStyle/>
            <a:p>
              <a:pPr marL="177800" lvl="1">
                <a:lnSpc>
                  <a:spcPct val="80000"/>
                </a:lnSpc>
              </a:pPr>
              <a:r>
                <a:rPr lang="es-CO" sz="1600" dirty="0">
                  <a:solidFill>
                    <a:srgbClr val="0033CC"/>
                  </a:solidFill>
                  <a:latin typeface="Candara" pitchFamily="34" charset="0"/>
                </a:rPr>
                <a:t>/**</a:t>
              </a:r>
            </a:p>
            <a:p>
              <a:pPr marL="177800" lvl="1">
                <a:lnSpc>
                  <a:spcPct val="80000"/>
                </a:lnSpc>
              </a:pPr>
              <a:r>
                <a:rPr lang="es-CO" sz="1600" dirty="0">
                  <a:solidFill>
                    <a:srgbClr val="0033CC"/>
                  </a:solidFill>
                  <a:latin typeface="Candara" pitchFamily="34" charset="0"/>
                </a:rPr>
                <a:t> * Traductor de palabras de español, inglés, francés e italiano.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&lt;b&gt;</a:t>
              </a:r>
              <a:r>
                <a:rPr lang="es-CO" sz="1600" dirty="0" err="1">
                  <a:solidFill>
                    <a:srgbClr val="0033CC"/>
                  </a:solidFill>
                  <a:latin typeface="Candara" pitchFamily="34" charset="0"/>
                </a:rPr>
                <a:t>inv</a:t>
              </a:r>
              <a:r>
                <a:rPr lang="es-CO" sz="1600" dirty="0">
                  <a:solidFill>
                    <a:srgbClr val="0033CC"/>
                  </a:solidFill>
                  <a:latin typeface="Candara" pitchFamily="34" charset="0"/>
                </a:rPr>
                <a:t>: &lt;/b&gt;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a:t>
              </a:r>
              <a:r>
                <a:rPr lang="es-CO" sz="1600" dirty="0" err="1">
                  <a:solidFill>
                    <a:srgbClr val="0033CC"/>
                  </a:solidFill>
                  <a:latin typeface="Candara" pitchFamily="34" charset="0"/>
                </a:rPr>
                <a:t>espanolIngles</a:t>
              </a:r>
              <a:r>
                <a:rPr lang="es-CO" sz="1600" dirty="0">
                  <a:solidFill>
                    <a:srgbClr val="0033CC"/>
                  </a:solidFill>
                  <a:latin typeface="Candara" pitchFamily="34" charset="0"/>
                </a:rPr>
                <a:t> != </a:t>
              </a:r>
              <a:r>
                <a:rPr lang="es-CO" sz="1600" dirty="0" err="1">
                  <a:solidFill>
                    <a:srgbClr val="0033CC"/>
                  </a:solidFill>
                  <a:latin typeface="Candara" pitchFamily="34" charset="0"/>
                </a:rPr>
                <a:t>null</a:t>
              </a:r>
              <a:r>
                <a:rPr lang="es-CO" sz="1600" dirty="0">
                  <a:solidFill>
                    <a:srgbClr val="0033CC"/>
                  </a:solidFill>
                  <a:latin typeface="Candara" pitchFamily="34" charset="0"/>
                </a:rPr>
                <a:t>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a:t>
              </a:r>
              <a:r>
                <a:rPr lang="es-CO" sz="1600" dirty="0" err="1">
                  <a:solidFill>
                    <a:srgbClr val="0033CC"/>
                  </a:solidFill>
                  <a:latin typeface="Candara" pitchFamily="34" charset="0"/>
                </a:rPr>
                <a:t>espanolFrances</a:t>
              </a:r>
              <a:r>
                <a:rPr lang="es-CO" sz="1600" dirty="0">
                  <a:solidFill>
                    <a:srgbClr val="0033CC"/>
                  </a:solidFill>
                  <a:latin typeface="Candara" pitchFamily="34" charset="0"/>
                </a:rPr>
                <a:t> != </a:t>
              </a:r>
              <a:r>
                <a:rPr lang="es-CO" sz="1600" dirty="0" err="1">
                  <a:solidFill>
                    <a:srgbClr val="0033CC"/>
                  </a:solidFill>
                  <a:latin typeface="Candara" pitchFamily="34" charset="0"/>
                </a:rPr>
                <a:t>null</a:t>
              </a:r>
              <a:r>
                <a:rPr lang="es-CO" sz="1600" dirty="0">
                  <a:solidFill>
                    <a:srgbClr val="0033CC"/>
                  </a:solidFill>
                  <a:latin typeface="Candara" pitchFamily="34" charset="0"/>
                </a:rPr>
                <a:t>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a:t>
              </a:r>
              <a:r>
                <a:rPr lang="es-CO" sz="1600" dirty="0" err="1">
                  <a:solidFill>
                    <a:srgbClr val="0033CC"/>
                  </a:solidFill>
                  <a:latin typeface="Candara" pitchFamily="34" charset="0"/>
                </a:rPr>
                <a:t>espanolItaliano</a:t>
              </a:r>
              <a:r>
                <a:rPr lang="es-CO" sz="1600" dirty="0">
                  <a:solidFill>
                    <a:srgbClr val="0033CC"/>
                  </a:solidFill>
                  <a:latin typeface="Candara" pitchFamily="34" charset="0"/>
                </a:rPr>
                <a:t> != </a:t>
              </a:r>
              <a:r>
                <a:rPr lang="es-CO" sz="1600" dirty="0" err="1">
                  <a:solidFill>
                    <a:srgbClr val="0033CC"/>
                  </a:solidFill>
                  <a:latin typeface="Candara" pitchFamily="34" charset="0"/>
                </a:rPr>
                <a:t>null</a:t>
              </a:r>
              <a:r>
                <a:rPr lang="es-CO" sz="1600" dirty="0">
                  <a:solidFill>
                    <a:srgbClr val="0033CC"/>
                  </a:solidFill>
                  <a:latin typeface="Candara" pitchFamily="34" charset="0"/>
                </a:rPr>
                <a:t>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a:t>
              </a:r>
            </a:p>
            <a:p>
              <a:pPr marL="177800" lvl="1">
                <a:lnSpc>
                  <a:spcPct val="80000"/>
                </a:lnSpc>
              </a:pPr>
              <a:r>
                <a:rPr lang="es-CO" sz="1600" dirty="0">
                  <a:solidFill>
                    <a:srgbClr val="0033CC"/>
                  </a:solidFill>
                  <a:latin typeface="Candara" pitchFamily="34" charset="0"/>
                </a:rPr>
                <a:t> * En el vector </a:t>
              </a:r>
              <a:r>
                <a:rPr lang="es-CO" sz="1600" dirty="0" err="1">
                  <a:solidFill>
                    <a:srgbClr val="0033CC"/>
                  </a:solidFill>
                  <a:latin typeface="Candara" pitchFamily="34" charset="0"/>
                </a:rPr>
                <a:t>espanolIngles</a:t>
              </a:r>
              <a:r>
                <a:rPr lang="es-CO" sz="1600" dirty="0">
                  <a:solidFill>
                    <a:srgbClr val="0033CC"/>
                  </a:solidFill>
                  <a:latin typeface="Candara" pitchFamily="34" charset="0"/>
                </a:rPr>
                <a:t> no hay palabras repetidas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En el vector </a:t>
              </a:r>
              <a:r>
                <a:rPr lang="es-CO" sz="1600" dirty="0" err="1">
                  <a:solidFill>
                    <a:srgbClr val="0033CC"/>
                  </a:solidFill>
                  <a:latin typeface="Candara" pitchFamily="34" charset="0"/>
                </a:rPr>
                <a:t>espanolFrances</a:t>
              </a:r>
              <a:r>
                <a:rPr lang="es-CO" sz="1600" dirty="0">
                  <a:solidFill>
                    <a:srgbClr val="0033CC"/>
                  </a:solidFill>
                  <a:latin typeface="Candara" pitchFamily="34" charset="0"/>
                </a:rPr>
                <a:t> no hay palabras repetidas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En el vector </a:t>
              </a:r>
              <a:r>
                <a:rPr lang="es-CO" sz="1600" dirty="0" err="1">
                  <a:solidFill>
                    <a:srgbClr val="0033CC"/>
                  </a:solidFill>
                  <a:latin typeface="Candara" pitchFamily="34" charset="0"/>
                </a:rPr>
                <a:t>espanolItaliano</a:t>
              </a:r>
              <a:r>
                <a:rPr lang="es-CO" sz="1600" dirty="0">
                  <a:solidFill>
                    <a:srgbClr val="0033CC"/>
                  </a:solidFill>
                  <a:latin typeface="Candara" pitchFamily="34" charset="0"/>
                </a:rPr>
                <a:t> no hay palabras repetidas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a:t>
              </a:r>
            </a:p>
            <a:p>
              <a:pPr marL="177800" lvl="1">
                <a:lnSpc>
                  <a:spcPct val="80000"/>
                </a:lnSpc>
              </a:pPr>
              <a:r>
                <a:rPr lang="es-CO" sz="1600" dirty="0">
                  <a:solidFill>
                    <a:srgbClr val="0033CC"/>
                  </a:solidFill>
                  <a:latin typeface="Candara" pitchFamily="34" charset="0"/>
                </a:rPr>
                <a:t> * En el vector </a:t>
              </a:r>
              <a:r>
                <a:rPr lang="es-CO" sz="1600" dirty="0" err="1">
                  <a:solidFill>
                    <a:srgbClr val="0033CC"/>
                  </a:solidFill>
                  <a:latin typeface="Candara" pitchFamily="34" charset="0"/>
                </a:rPr>
                <a:t>espanolIngles</a:t>
              </a:r>
              <a:r>
                <a:rPr lang="es-CO" sz="1600" dirty="0">
                  <a:solidFill>
                    <a:srgbClr val="0033CC"/>
                  </a:solidFill>
                  <a:latin typeface="Candara" pitchFamily="34" charset="0"/>
                </a:rPr>
                <a:t> no hay traducciones repetidas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En el vector </a:t>
              </a:r>
              <a:r>
                <a:rPr lang="es-CO" sz="1600" dirty="0" err="1">
                  <a:solidFill>
                    <a:srgbClr val="0033CC"/>
                  </a:solidFill>
                  <a:latin typeface="Candara" pitchFamily="34" charset="0"/>
                </a:rPr>
                <a:t>espanolFrances</a:t>
              </a:r>
              <a:r>
                <a:rPr lang="es-CO" sz="1600" dirty="0">
                  <a:solidFill>
                    <a:srgbClr val="0033CC"/>
                  </a:solidFill>
                  <a:latin typeface="Candara" pitchFamily="34" charset="0"/>
                </a:rPr>
                <a:t> no hay traducciones repetidas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pPr>
              <a:r>
                <a:rPr lang="es-CO" sz="1600" dirty="0">
                  <a:solidFill>
                    <a:srgbClr val="0033CC"/>
                  </a:solidFill>
                  <a:latin typeface="Candara" pitchFamily="34" charset="0"/>
                </a:rPr>
                <a:t> * En el vector </a:t>
              </a:r>
              <a:r>
                <a:rPr lang="es-CO" sz="1600" dirty="0" err="1">
                  <a:solidFill>
                    <a:srgbClr val="0033CC"/>
                  </a:solidFill>
                  <a:latin typeface="Candara" pitchFamily="34" charset="0"/>
                </a:rPr>
                <a:t>espanolItaliano</a:t>
              </a:r>
              <a:r>
                <a:rPr lang="es-CO" sz="1600" dirty="0">
                  <a:solidFill>
                    <a:srgbClr val="0033CC"/>
                  </a:solidFill>
                  <a:latin typeface="Candara" pitchFamily="34" charset="0"/>
                </a:rPr>
                <a:t> no hay traducciones repetidas</a:t>
              </a:r>
            </a:p>
            <a:p>
              <a:pPr marL="177800" lvl="1">
                <a:lnSpc>
                  <a:spcPct val="80000"/>
                </a:lnSpc>
              </a:pPr>
              <a:r>
                <a:rPr lang="es-CO" sz="1600" dirty="0">
                  <a:solidFill>
                    <a:srgbClr val="0033CC"/>
                  </a:solidFill>
                  <a:latin typeface="Candara" pitchFamily="34" charset="0"/>
                </a:rPr>
                <a:t> */	</a:t>
              </a:r>
            </a:p>
            <a:p>
              <a:pPr marL="177800" lvl="1">
                <a:lnSpc>
                  <a:spcPct val="80000"/>
                </a:lnSpc>
                <a:buFontTx/>
                <a:buNone/>
              </a:pPr>
              <a:r>
                <a:rPr lang="es-CO" sz="1600" dirty="0" err="1">
                  <a:solidFill>
                    <a:srgbClr val="FF0000"/>
                  </a:solidFill>
                  <a:latin typeface="Candara" pitchFamily="34" charset="0"/>
                </a:rPr>
                <a:t>public</a:t>
              </a:r>
              <a:r>
                <a:rPr lang="es-CO" sz="1600" dirty="0">
                  <a:solidFill>
                    <a:srgbClr val="FF0000"/>
                  </a:solidFill>
                  <a:latin typeface="Candara" pitchFamily="34" charset="0"/>
                </a:rPr>
                <a:t> </a:t>
              </a:r>
              <a:r>
                <a:rPr lang="es-CO" sz="1600" dirty="0" err="1">
                  <a:solidFill>
                    <a:srgbClr val="FF0000"/>
                  </a:solidFill>
                  <a:latin typeface="Candara" pitchFamily="34" charset="0"/>
                </a:rPr>
                <a:t>class</a:t>
              </a:r>
              <a:r>
                <a:rPr lang="es-CO" sz="1600" dirty="0">
                  <a:latin typeface="Candara" pitchFamily="34" charset="0"/>
                </a:rPr>
                <a:t> Traductor</a:t>
              </a:r>
            </a:p>
            <a:p>
              <a:pPr marL="177800" lvl="1">
                <a:lnSpc>
                  <a:spcPct val="80000"/>
                </a:lnSpc>
                <a:buFontTx/>
                <a:buNone/>
              </a:pPr>
              <a:r>
                <a:rPr lang="es-CO" sz="1600" dirty="0">
                  <a:latin typeface="Candara" pitchFamily="34" charset="0"/>
                </a:rPr>
                <a:t>{</a:t>
              </a:r>
            </a:p>
            <a:p>
              <a:pPr marL="177800" lvl="1">
                <a:lnSpc>
                  <a:spcPct val="80000"/>
                </a:lnSpc>
                <a:buFontTx/>
                <a:buNone/>
                <a:tabLst>
                  <a:tab pos="534988" algn="l"/>
                </a:tabLst>
              </a:pPr>
              <a:r>
                <a:rPr lang="es-CO" sz="1600" dirty="0">
                  <a:solidFill>
                    <a:srgbClr val="FF0000"/>
                  </a:solidFill>
                  <a:latin typeface="Candara" pitchFamily="34" charset="0"/>
                </a:rPr>
                <a:t> 	</a:t>
              </a:r>
            </a:p>
            <a:p>
              <a:pPr marL="177800" lvl="1">
                <a:lnSpc>
                  <a:spcPct val="80000"/>
                </a:lnSpc>
                <a:buFontTx/>
                <a:buNone/>
                <a:tabLst>
                  <a:tab pos="534988" algn="l"/>
                </a:tabLst>
              </a:pPr>
              <a:r>
                <a:rPr lang="es-CO" sz="1600" dirty="0">
                  <a:solidFill>
                    <a:srgbClr val="FF0000"/>
                  </a:solidFill>
                  <a:latin typeface="Candara" pitchFamily="34" charset="0"/>
                </a:rPr>
                <a:t>	…</a:t>
              </a:r>
            </a:p>
            <a:p>
              <a:pPr marL="177800" lvl="1">
                <a:lnSpc>
                  <a:spcPct val="80000"/>
                </a:lnSpc>
                <a:buFontTx/>
                <a:buNone/>
              </a:pPr>
              <a:r>
                <a:rPr lang="es-CO" sz="1600" dirty="0">
                  <a:latin typeface="Candara" pitchFamily="34" charset="0"/>
                </a:rPr>
                <a:t>} </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29</a:t>
            </a:fld>
            <a:endParaRPr lang="es-CO" dirty="0"/>
          </a:p>
        </p:txBody>
      </p:sp>
    </p:spTree>
    <p:extLst>
      <p:ext uri="{BB962C8B-B14F-4D97-AF65-F5344CB8AC3E}">
        <p14:creationId xmlns:p14="http://schemas.microsoft.com/office/powerpoint/2010/main" val="347805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048" y="2204864"/>
            <a:ext cx="68580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3</a:t>
            </a:fld>
            <a:endParaRPr lang="es-CO" dirty="0"/>
          </a:p>
        </p:txBody>
      </p:sp>
    </p:spTree>
    <p:extLst>
      <p:ext uri="{BB962C8B-B14F-4D97-AF65-F5344CB8AC3E}">
        <p14:creationId xmlns:p14="http://schemas.microsoft.com/office/powerpoint/2010/main" val="3413118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Invariante de clase</a:t>
            </a:r>
          </a:p>
        </p:txBody>
      </p:sp>
      <p:grpSp>
        <p:nvGrpSpPr>
          <p:cNvPr id="14" name="13 Grupo"/>
          <p:cNvGrpSpPr/>
          <p:nvPr/>
        </p:nvGrpSpPr>
        <p:grpSpPr>
          <a:xfrm>
            <a:off x="1562482" y="2469886"/>
            <a:ext cx="6862873" cy="3983450"/>
            <a:chOff x="611560" y="2642934"/>
            <a:chExt cx="4320480" cy="1866908"/>
          </a:xfrm>
        </p:grpSpPr>
        <p:sp>
          <p:nvSpPr>
            <p:cNvPr id="15" name="14 Esquina doblada"/>
            <p:cNvSpPr/>
            <p:nvPr/>
          </p:nvSpPr>
          <p:spPr>
            <a:xfrm>
              <a:off x="647564" y="2642934"/>
              <a:ext cx="4248472" cy="1715536"/>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16" name="15 Rectángulo"/>
            <p:cNvSpPr/>
            <p:nvPr/>
          </p:nvSpPr>
          <p:spPr>
            <a:xfrm>
              <a:off x="611560" y="2852937"/>
              <a:ext cx="4320480" cy="1656905"/>
            </a:xfrm>
            <a:prstGeom prst="rect">
              <a:avLst/>
            </a:prstGeom>
          </p:spPr>
          <p:txBody>
            <a:bodyPr wrap="square">
              <a:spAutoFit/>
            </a:bodyPr>
            <a:lstStyle/>
            <a:p>
              <a:pPr marL="177800" lvl="1">
                <a:lnSpc>
                  <a:spcPct val="80000"/>
                </a:lnSpc>
              </a:pPr>
              <a:r>
                <a:rPr lang="es-CO" dirty="0">
                  <a:solidFill>
                    <a:srgbClr val="0033CC"/>
                  </a:solidFill>
                  <a:latin typeface="Candara" pitchFamily="34" charset="0"/>
                </a:rPr>
                <a:t>/**</a:t>
              </a:r>
            </a:p>
            <a:p>
              <a:pPr marL="177800" lvl="1">
                <a:lnSpc>
                  <a:spcPct val="80000"/>
                </a:lnSpc>
              </a:pPr>
              <a:r>
                <a:rPr lang="es-CO" dirty="0">
                  <a:solidFill>
                    <a:srgbClr val="0033CC"/>
                  </a:solidFill>
                  <a:latin typeface="Candara" pitchFamily="34" charset="0"/>
                </a:rPr>
                <a:t> * Representa una palabra y su traducción en otro idioma. &lt;</a:t>
              </a:r>
              <a:r>
                <a:rPr lang="es-CO" dirty="0" err="1">
                  <a:solidFill>
                    <a:srgbClr val="0033CC"/>
                  </a:solidFill>
                  <a:latin typeface="Candara" pitchFamily="34" charset="0"/>
                </a:rPr>
                <a:t>br</a:t>
              </a:r>
              <a:r>
                <a:rPr lang="es-CO" dirty="0">
                  <a:solidFill>
                    <a:srgbClr val="0033CC"/>
                  </a:solidFill>
                  <a:latin typeface="Candara" pitchFamily="34" charset="0"/>
                </a:rPr>
                <a:t>&gt;</a:t>
              </a:r>
            </a:p>
            <a:p>
              <a:pPr marL="177800" lvl="1">
                <a:lnSpc>
                  <a:spcPct val="80000"/>
                </a:lnSpc>
              </a:pPr>
              <a:r>
                <a:rPr lang="es-CO" dirty="0">
                  <a:solidFill>
                    <a:srgbClr val="0033CC"/>
                  </a:solidFill>
                  <a:latin typeface="Candara" pitchFamily="34" charset="0"/>
                </a:rPr>
                <a:t> * &lt;b&gt;</a:t>
              </a:r>
              <a:r>
                <a:rPr lang="es-CO" dirty="0" err="1">
                  <a:solidFill>
                    <a:srgbClr val="0033CC"/>
                  </a:solidFill>
                  <a:latin typeface="Candara" pitchFamily="34" charset="0"/>
                </a:rPr>
                <a:t>inv</a:t>
              </a:r>
              <a:r>
                <a:rPr lang="es-CO" dirty="0">
                  <a:solidFill>
                    <a:srgbClr val="0033CC"/>
                  </a:solidFill>
                  <a:latin typeface="Candara" pitchFamily="34" charset="0"/>
                </a:rPr>
                <a:t>: &lt;/b&gt; &lt;</a:t>
              </a:r>
              <a:r>
                <a:rPr lang="es-CO" dirty="0" err="1">
                  <a:solidFill>
                    <a:srgbClr val="0033CC"/>
                  </a:solidFill>
                  <a:latin typeface="Candara" pitchFamily="34" charset="0"/>
                </a:rPr>
                <a:t>br</a:t>
              </a:r>
              <a:r>
                <a:rPr lang="es-CO" dirty="0">
                  <a:solidFill>
                    <a:srgbClr val="0033CC"/>
                  </a:solidFill>
                  <a:latin typeface="Candara" pitchFamily="34" charset="0"/>
                </a:rPr>
                <a:t>&gt;</a:t>
              </a:r>
            </a:p>
            <a:p>
              <a:pPr marL="177800" lvl="1">
                <a:lnSpc>
                  <a:spcPct val="80000"/>
                </a:lnSpc>
              </a:pPr>
              <a:r>
                <a:rPr lang="es-CO" dirty="0">
                  <a:solidFill>
                    <a:srgbClr val="0033CC"/>
                  </a:solidFill>
                  <a:latin typeface="Candara" pitchFamily="34" charset="0"/>
                </a:rPr>
                <a:t> * palabra != </a:t>
              </a:r>
              <a:r>
                <a:rPr lang="es-CO" dirty="0" err="1">
                  <a:solidFill>
                    <a:srgbClr val="0033CC"/>
                  </a:solidFill>
                  <a:latin typeface="Candara" pitchFamily="34" charset="0"/>
                </a:rPr>
                <a:t>null</a:t>
              </a:r>
              <a:r>
                <a:rPr lang="es-CO" dirty="0">
                  <a:solidFill>
                    <a:srgbClr val="0033CC"/>
                  </a:solidFill>
                  <a:latin typeface="Candara" pitchFamily="34" charset="0"/>
                </a:rPr>
                <a:t> &lt;</a:t>
              </a:r>
              <a:r>
                <a:rPr lang="es-CO" dirty="0" err="1">
                  <a:solidFill>
                    <a:srgbClr val="0033CC"/>
                  </a:solidFill>
                  <a:latin typeface="Candara" pitchFamily="34" charset="0"/>
                </a:rPr>
                <a:t>br</a:t>
              </a:r>
              <a:r>
                <a:rPr lang="es-CO" dirty="0">
                  <a:solidFill>
                    <a:srgbClr val="0033CC"/>
                  </a:solidFill>
                  <a:latin typeface="Candara" pitchFamily="34" charset="0"/>
                </a:rPr>
                <a:t>&gt;</a:t>
              </a:r>
            </a:p>
            <a:p>
              <a:pPr marL="177800" lvl="1">
                <a:lnSpc>
                  <a:spcPct val="80000"/>
                </a:lnSpc>
              </a:pPr>
              <a:r>
                <a:rPr lang="es-CO" dirty="0">
                  <a:solidFill>
                    <a:srgbClr val="0033CC"/>
                  </a:solidFill>
                  <a:latin typeface="Candara" pitchFamily="34" charset="0"/>
                </a:rPr>
                <a:t> * !</a:t>
              </a:r>
              <a:r>
                <a:rPr lang="es-CO" dirty="0" err="1">
                  <a:solidFill>
                    <a:srgbClr val="0033CC"/>
                  </a:solidFill>
                  <a:latin typeface="Candara" pitchFamily="34" charset="0"/>
                </a:rPr>
                <a:t>palabra.equals</a:t>
              </a:r>
              <a:r>
                <a:rPr lang="es-CO" dirty="0">
                  <a:solidFill>
                    <a:srgbClr val="0033CC"/>
                  </a:solidFill>
                  <a:latin typeface="Candara" pitchFamily="34" charset="0"/>
                </a:rPr>
                <a:t>( "" ) &lt;</a:t>
              </a:r>
              <a:r>
                <a:rPr lang="es-CO" dirty="0" err="1">
                  <a:solidFill>
                    <a:srgbClr val="0033CC"/>
                  </a:solidFill>
                  <a:latin typeface="Candara" pitchFamily="34" charset="0"/>
                </a:rPr>
                <a:t>br</a:t>
              </a:r>
              <a:r>
                <a:rPr lang="es-CO" dirty="0">
                  <a:solidFill>
                    <a:srgbClr val="0033CC"/>
                  </a:solidFill>
                  <a:latin typeface="Candara" pitchFamily="34" charset="0"/>
                </a:rPr>
                <a:t>&gt;</a:t>
              </a:r>
            </a:p>
            <a:p>
              <a:pPr marL="177800" lvl="1">
                <a:lnSpc>
                  <a:spcPct val="80000"/>
                </a:lnSpc>
              </a:pPr>
              <a:r>
                <a:rPr lang="es-CO" dirty="0">
                  <a:solidFill>
                    <a:srgbClr val="0033CC"/>
                  </a:solidFill>
                  <a:latin typeface="Candara" pitchFamily="34" charset="0"/>
                </a:rPr>
                <a:t> * </a:t>
              </a:r>
              <a:r>
                <a:rPr lang="es-CO" dirty="0" err="1">
                  <a:solidFill>
                    <a:srgbClr val="0033CC"/>
                  </a:solidFill>
                  <a:latin typeface="Candara" pitchFamily="34" charset="0"/>
                </a:rPr>
                <a:t>traduccion</a:t>
              </a:r>
              <a:r>
                <a:rPr lang="es-CO" dirty="0">
                  <a:solidFill>
                    <a:srgbClr val="0033CC"/>
                  </a:solidFill>
                  <a:latin typeface="Candara" pitchFamily="34" charset="0"/>
                </a:rPr>
                <a:t> != </a:t>
              </a:r>
              <a:r>
                <a:rPr lang="es-CO" dirty="0" err="1">
                  <a:solidFill>
                    <a:srgbClr val="0033CC"/>
                  </a:solidFill>
                  <a:latin typeface="Candara" pitchFamily="34" charset="0"/>
                </a:rPr>
                <a:t>null</a:t>
              </a:r>
              <a:r>
                <a:rPr lang="es-CO" dirty="0">
                  <a:solidFill>
                    <a:srgbClr val="0033CC"/>
                  </a:solidFill>
                  <a:latin typeface="Candara" pitchFamily="34" charset="0"/>
                </a:rPr>
                <a:t> &lt;</a:t>
              </a:r>
              <a:r>
                <a:rPr lang="es-CO" dirty="0" err="1">
                  <a:solidFill>
                    <a:srgbClr val="0033CC"/>
                  </a:solidFill>
                  <a:latin typeface="Candara" pitchFamily="34" charset="0"/>
                </a:rPr>
                <a:t>br</a:t>
              </a:r>
              <a:r>
                <a:rPr lang="es-CO" dirty="0">
                  <a:solidFill>
                    <a:srgbClr val="0033CC"/>
                  </a:solidFill>
                  <a:latin typeface="Candara" pitchFamily="34" charset="0"/>
                </a:rPr>
                <a:t>&gt;</a:t>
              </a:r>
            </a:p>
            <a:p>
              <a:pPr marL="177800" lvl="1">
                <a:lnSpc>
                  <a:spcPct val="80000"/>
                </a:lnSpc>
              </a:pPr>
              <a:r>
                <a:rPr lang="es-CO" dirty="0">
                  <a:solidFill>
                    <a:srgbClr val="0033CC"/>
                  </a:solidFill>
                  <a:latin typeface="Candara" pitchFamily="34" charset="0"/>
                </a:rPr>
                <a:t> * !</a:t>
              </a:r>
              <a:r>
                <a:rPr lang="es-CO" dirty="0" err="1">
                  <a:solidFill>
                    <a:srgbClr val="0033CC"/>
                  </a:solidFill>
                  <a:latin typeface="Candara" pitchFamily="34" charset="0"/>
                </a:rPr>
                <a:t>traduccion.equals</a:t>
              </a:r>
              <a:r>
                <a:rPr lang="es-CO" dirty="0">
                  <a:solidFill>
                    <a:srgbClr val="0033CC"/>
                  </a:solidFill>
                  <a:latin typeface="Candara" pitchFamily="34" charset="0"/>
                </a:rPr>
                <a:t>( "" )</a:t>
              </a:r>
            </a:p>
            <a:p>
              <a:pPr marL="177800" lvl="1">
                <a:lnSpc>
                  <a:spcPct val="80000"/>
                </a:lnSpc>
              </a:pPr>
              <a:r>
                <a:rPr lang="es-CO" dirty="0">
                  <a:solidFill>
                    <a:srgbClr val="0033CC"/>
                  </a:solidFill>
                  <a:latin typeface="Candara" pitchFamily="34" charset="0"/>
                </a:rPr>
                <a:t> */	</a:t>
              </a:r>
            </a:p>
            <a:p>
              <a:pPr marL="177800" lvl="1">
                <a:lnSpc>
                  <a:spcPct val="80000"/>
                </a:lnSpc>
                <a:buFontTx/>
                <a:buNone/>
              </a:pPr>
              <a:r>
                <a:rPr lang="es-CO" dirty="0" err="1">
                  <a:solidFill>
                    <a:srgbClr val="FF0000"/>
                  </a:solidFill>
                  <a:latin typeface="Candara" pitchFamily="34" charset="0"/>
                </a:rPr>
                <a:t>public</a:t>
              </a:r>
              <a:r>
                <a:rPr lang="es-CO" dirty="0">
                  <a:solidFill>
                    <a:srgbClr val="FF0000"/>
                  </a:solidFill>
                  <a:latin typeface="Candara" pitchFamily="34" charset="0"/>
                </a:rPr>
                <a:t> </a:t>
              </a:r>
              <a:r>
                <a:rPr lang="es-CO" dirty="0" err="1">
                  <a:solidFill>
                    <a:srgbClr val="FF0000"/>
                  </a:solidFill>
                  <a:latin typeface="Candara" pitchFamily="34" charset="0"/>
                </a:rPr>
                <a:t>class</a:t>
              </a:r>
              <a:r>
                <a:rPr lang="es-CO" dirty="0">
                  <a:latin typeface="Candara" pitchFamily="34" charset="0"/>
                </a:rPr>
                <a:t> </a:t>
              </a:r>
              <a:r>
                <a:rPr lang="es-CO" dirty="0" err="1">
                  <a:latin typeface="Candara" pitchFamily="34" charset="0"/>
                </a:rPr>
                <a:t>Traduccion</a:t>
              </a:r>
              <a:endParaRPr lang="es-CO" dirty="0">
                <a:latin typeface="Candara" pitchFamily="34" charset="0"/>
              </a:endParaRPr>
            </a:p>
            <a:p>
              <a:pPr marL="177800" lvl="1">
                <a:lnSpc>
                  <a:spcPct val="80000"/>
                </a:lnSpc>
                <a:buFontTx/>
                <a:buNone/>
              </a:pPr>
              <a:r>
                <a:rPr lang="es-CO" dirty="0">
                  <a:latin typeface="Candara" pitchFamily="34" charset="0"/>
                </a:rPr>
                <a:t>{</a:t>
              </a:r>
            </a:p>
            <a:p>
              <a:pPr marL="177800" lvl="1">
                <a:lnSpc>
                  <a:spcPct val="80000"/>
                </a:lnSpc>
                <a:buFontTx/>
                <a:buNone/>
                <a:tabLst>
                  <a:tab pos="534988" algn="l"/>
                </a:tabLst>
              </a:pPr>
              <a:r>
                <a:rPr lang="es-CO" dirty="0">
                  <a:solidFill>
                    <a:srgbClr val="FF0000"/>
                  </a:solidFill>
                  <a:latin typeface="Candara" pitchFamily="34" charset="0"/>
                </a:rPr>
                <a:t> 	</a:t>
              </a:r>
            </a:p>
            <a:p>
              <a:pPr marL="177800" lvl="1">
                <a:lnSpc>
                  <a:spcPct val="80000"/>
                </a:lnSpc>
                <a:buFontTx/>
                <a:buNone/>
                <a:tabLst>
                  <a:tab pos="534988" algn="l"/>
                </a:tabLst>
              </a:pPr>
              <a:r>
                <a:rPr lang="es-CO" dirty="0">
                  <a:solidFill>
                    <a:srgbClr val="FF0000"/>
                  </a:solidFill>
                  <a:latin typeface="Candara" pitchFamily="34" charset="0"/>
                </a:rPr>
                <a:t>	…</a:t>
              </a:r>
            </a:p>
            <a:p>
              <a:pPr marL="177800" lvl="1">
                <a:lnSpc>
                  <a:spcPct val="80000"/>
                </a:lnSpc>
                <a:buFontTx/>
                <a:buNone/>
              </a:pPr>
              <a:r>
                <a:rPr lang="es-CO" dirty="0">
                  <a:latin typeface="Candara" pitchFamily="34" charset="0"/>
                </a:rPr>
                <a:t>} </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30</a:t>
            </a:fld>
            <a:endParaRPr lang="es-CO" dirty="0"/>
          </a:p>
        </p:txBody>
      </p:sp>
    </p:spTree>
    <p:extLst>
      <p:ext uri="{BB962C8B-B14F-4D97-AF65-F5344CB8AC3E}">
        <p14:creationId xmlns:p14="http://schemas.microsoft.com/office/powerpoint/2010/main" val="28414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Instrucción </a:t>
            </a:r>
            <a:r>
              <a:rPr lang="es-CO" sz="2400" b="1" dirty="0" err="1">
                <a:latin typeface="Candara" pitchFamily="34" charset="0"/>
              </a:rPr>
              <a:t>Assert</a:t>
            </a:r>
            <a:endParaRPr lang="es-CO" sz="2400" b="1" dirty="0">
              <a:latin typeface="Candara" pitchFamily="34" charset="0"/>
            </a:endParaRPr>
          </a:p>
        </p:txBody>
      </p:sp>
      <p:sp>
        <p:nvSpPr>
          <p:cNvPr id="2" name="1 CuadroTexto"/>
          <p:cNvSpPr txBox="1"/>
          <p:nvPr/>
        </p:nvSpPr>
        <p:spPr>
          <a:xfrm>
            <a:off x="1406631" y="2514962"/>
            <a:ext cx="6289350" cy="369332"/>
          </a:xfrm>
          <a:prstGeom prst="rect">
            <a:avLst/>
          </a:prstGeom>
          <a:noFill/>
        </p:spPr>
        <p:txBody>
          <a:bodyPr wrap="none" rtlCol="0">
            <a:spAutoFit/>
          </a:bodyPr>
          <a:lstStyle/>
          <a:p>
            <a:pPr marL="285750" indent="-285750">
              <a:buFont typeface="Arial" pitchFamily="34" charset="0"/>
              <a:buChar char="•"/>
            </a:pPr>
            <a:r>
              <a:rPr lang="es-CO" dirty="0">
                <a:latin typeface="+mj-lt"/>
              </a:rPr>
              <a:t>Es una instrucción de java que verifica si algo se cumple o no.</a:t>
            </a:r>
          </a:p>
        </p:txBody>
      </p:sp>
      <p:sp>
        <p:nvSpPr>
          <p:cNvPr id="3" name="2 CuadroTexto"/>
          <p:cNvSpPr txBox="1"/>
          <p:nvPr/>
        </p:nvSpPr>
        <p:spPr>
          <a:xfrm>
            <a:off x="1403648" y="3068960"/>
            <a:ext cx="3210751" cy="369332"/>
          </a:xfrm>
          <a:prstGeom prst="rect">
            <a:avLst/>
          </a:prstGeom>
          <a:noFill/>
        </p:spPr>
        <p:txBody>
          <a:bodyPr wrap="none" rtlCol="0">
            <a:spAutoFit/>
          </a:bodyPr>
          <a:lstStyle/>
          <a:p>
            <a:pPr marL="285750" indent="-285750">
              <a:buFont typeface="Arial" pitchFamily="34" charset="0"/>
              <a:buChar char="•"/>
            </a:pPr>
            <a:r>
              <a:rPr lang="es-CO" dirty="0">
                <a:latin typeface="+mj-lt"/>
              </a:rPr>
              <a:t>Se puede activar o desactivar</a:t>
            </a:r>
          </a:p>
        </p:txBody>
      </p:sp>
      <p:sp>
        <p:nvSpPr>
          <p:cNvPr id="9" name="8 CuadroTexto"/>
          <p:cNvSpPr txBox="1"/>
          <p:nvPr/>
        </p:nvSpPr>
        <p:spPr>
          <a:xfrm>
            <a:off x="1403648" y="3635732"/>
            <a:ext cx="3834576" cy="2308324"/>
          </a:xfrm>
          <a:prstGeom prst="rect">
            <a:avLst/>
          </a:prstGeom>
          <a:noFill/>
        </p:spPr>
        <p:txBody>
          <a:bodyPr wrap="none" rtlCol="0">
            <a:spAutoFit/>
          </a:bodyPr>
          <a:lstStyle/>
          <a:p>
            <a:pPr marL="285750" indent="-285750">
              <a:buFont typeface="Arial" pitchFamily="34" charset="0"/>
              <a:buChar char="•"/>
            </a:pPr>
            <a:r>
              <a:rPr lang="es-CO" dirty="0">
                <a:latin typeface="+mj-lt"/>
              </a:rPr>
              <a:t>Hay dos formas de usarla:</a:t>
            </a:r>
          </a:p>
          <a:p>
            <a:pPr marL="285750" indent="-285750">
              <a:buFont typeface="Arial" pitchFamily="34" charset="0"/>
              <a:buChar char="•"/>
            </a:pPr>
            <a:endParaRPr lang="es-CO" dirty="0">
              <a:latin typeface="+mj-lt"/>
            </a:endParaRPr>
          </a:p>
          <a:p>
            <a:pPr marL="285750" indent="-285750">
              <a:buFont typeface="Arial" pitchFamily="34" charset="0"/>
              <a:buChar char="•"/>
            </a:pPr>
            <a:endParaRPr lang="es-CO" dirty="0">
              <a:latin typeface="+mj-lt"/>
            </a:endParaRPr>
          </a:p>
          <a:p>
            <a:pPr marL="800100" lvl="1" indent="-342900">
              <a:buFont typeface="Wingdings" pitchFamily="2" charset="2"/>
              <a:buChar char="q"/>
            </a:pPr>
            <a:r>
              <a:rPr lang="es-CO" dirty="0" err="1">
                <a:solidFill>
                  <a:srgbClr val="0000FF"/>
                </a:solidFill>
                <a:latin typeface="+mj-lt"/>
              </a:rPr>
              <a:t>assert</a:t>
            </a:r>
            <a:r>
              <a:rPr lang="es-CO" dirty="0">
                <a:solidFill>
                  <a:srgbClr val="0000FF"/>
                </a:solidFill>
                <a:latin typeface="+mj-lt"/>
              </a:rPr>
              <a:t> </a:t>
            </a:r>
            <a:r>
              <a:rPr lang="es-CO" dirty="0" err="1">
                <a:solidFill>
                  <a:srgbClr val="0000FF"/>
                </a:solidFill>
                <a:latin typeface="+mj-lt"/>
              </a:rPr>
              <a:t>expresion</a:t>
            </a:r>
            <a:r>
              <a:rPr lang="es-CO" dirty="0">
                <a:solidFill>
                  <a:srgbClr val="0000FF"/>
                </a:solidFill>
                <a:latin typeface="+mj-lt"/>
              </a:rPr>
              <a:t>;</a:t>
            </a:r>
          </a:p>
          <a:p>
            <a:pPr marL="800100" lvl="1" indent="-342900">
              <a:buFont typeface="Wingdings" pitchFamily="2" charset="2"/>
              <a:buChar char="q"/>
            </a:pPr>
            <a:endParaRPr lang="es-CO" dirty="0">
              <a:latin typeface="+mj-lt"/>
            </a:endParaRPr>
          </a:p>
          <a:p>
            <a:pPr marL="800100" lvl="1" indent="-342900">
              <a:buFont typeface="Wingdings" pitchFamily="2" charset="2"/>
              <a:buChar char="q"/>
            </a:pPr>
            <a:endParaRPr lang="es-CO" dirty="0">
              <a:latin typeface="+mj-lt"/>
            </a:endParaRPr>
          </a:p>
          <a:p>
            <a:pPr marL="800100" lvl="1" indent="-342900">
              <a:buFont typeface="Wingdings" pitchFamily="2" charset="2"/>
              <a:buChar char="q"/>
            </a:pPr>
            <a:endParaRPr lang="es-CO" dirty="0">
              <a:latin typeface="+mj-lt"/>
            </a:endParaRPr>
          </a:p>
          <a:p>
            <a:pPr marL="800100" lvl="1" indent="-342900">
              <a:buFont typeface="Wingdings" pitchFamily="2" charset="2"/>
              <a:buChar char="q"/>
            </a:pPr>
            <a:r>
              <a:rPr lang="es-CO" dirty="0" err="1">
                <a:solidFill>
                  <a:srgbClr val="00B050"/>
                </a:solidFill>
                <a:latin typeface="+mj-lt"/>
              </a:rPr>
              <a:t>assert</a:t>
            </a:r>
            <a:r>
              <a:rPr lang="es-CO" dirty="0">
                <a:solidFill>
                  <a:srgbClr val="00B050"/>
                </a:solidFill>
                <a:latin typeface="+mj-lt"/>
              </a:rPr>
              <a:t> expresion1 : expresion2;</a:t>
            </a:r>
          </a:p>
        </p:txBody>
      </p:sp>
      <p:grpSp>
        <p:nvGrpSpPr>
          <p:cNvPr id="12" name="11 Grupo"/>
          <p:cNvGrpSpPr/>
          <p:nvPr/>
        </p:nvGrpSpPr>
        <p:grpSpPr>
          <a:xfrm>
            <a:off x="4139952" y="4437112"/>
            <a:ext cx="4248472" cy="646331"/>
            <a:chOff x="4139952" y="4221088"/>
            <a:chExt cx="4248472" cy="646331"/>
          </a:xfrm>
        </p:grpSpPr>
        <p:cxnSp>
          <p:nvCxnSpPr>
            <p:cNvPr id="6" name="5 Conector recto de flecha"/>
            <p:cNvCxnSpPr/>
            <p:nvPr/>
          </p:nvCxnSpPr>
          <p:spPr>
            <a:xfrm>
              <a:off x="4139952" y="4437112"/>
              <a:ext cx="16561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868145" y="4221088"/>
              <a:ext cx="2520279" cy="646331"/>
            </a:xfrm>
            <a:prstGeom prst="rect">
              <a:avLst/>
            </a:prstGeom>
            <a:noFill/>
          </p:spPr>
          <p:txBody>
            <a:bodyPr wrap="square" rtlCol="0">
              <a:spAutoFit/>
            </a:bodyPr>
            <a:lstStyle/>
            <a:p>
              <a:pPr algn="ctr"/>
              <a:r>
                <a:rPr lang="es-CO" dirty="0">
                  <a:solidFill>
                    <a:srgbClr val="0000FF"/>
                  </a:solidFill>
                  <a:latin typeface="+mj-lt"/>
                </a:rPr>
                <a:t>Lanza excepción de tipo </a:t>
              </a:r>
              <a:r>
                <a:rPr lang="es-CO" dirty="0" err="1">
                  <a:solidFill>
                    <a:srgbClr val="0000FF"/>
                  </a:solidFill>
                  <a:latin typeface="+mj-lt"/>
                </a:rPr>
                <a:t>AssertionError</a:t>
              </a:r>
              <a:endParaRPr lang="es-CO" dirty="0">
                <a:solidFill>
                  <a:srgbClr val="0000FF"/>
                </a:solidFill>
                <a:latin typeface="+mj-lt"/>
              </a:endParaRPr>
            </a:p>
          </p:txBody>
        </p:sp>
      </p:grpSp>
      <p:grpSp>
        <p:nvGrpSpPr>
          <p:cNvPr id="13" name="12 Grupo"/>
          <p:cNvGrpSpPr/>
          <p:nvPr/>
        </p:nvGrpSpPr>
        <p:grpSpPr>
          <a:xfrm>
            <a:off x="5238224" y="5297725"/>
            <a:ext cx="3333284" cy="646331"/>
            <a:chOff x="5076056" y="5025950"/>
            <a:chExt cx="3333284" cy="646331"/>
          </a:xfrm>
        </p:grpSpPr>
        <p:cxnSp>
          <p:nvCxnSpPr>
            <p:cNvPr id="18" name="17 Conector recto de flecha"/>
            <p:cNvCxnSpPr/>
            <p:nvPr/>
          </p:nvCxnSpPr>
          <p:spPr>
            <a:xfrm>
              <a:off x="5076056" y="5445224"/>
              <a:ext cx="720080" cy="0"/>
            </a:xfrm>
            <a:prstGeom prst="straightConnector1">
              <a:avLst/>
            </a:prstGeom>
            <a:ln>
              <a:solidFill>
                <a:srgbClr val="33CC33"/>
              </a:solidFill>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5889061" y="5025950"/>
              <a:ext cx="2520279" cy="646331"/>
            </a:xfrm>
            <a:prstGeom prst="rect">
              <a:avLst/>
            </a:prstGeom>
            <a:noFill/>
          </p:spPr>
          <p:txBody>
            <a:bodyPr wrap="square" rtlCol="0">
              <a:spAutoFit/>
            </a:bodyPr>
            <a:lstStyle/>
            <a:p>
              <a:pPr algn="ctr"/>
              <a:r>
                <a:rPr lang="es-CO" dirty="0">
                  <a:solidFill>
                    <a:srgbClr val="00B050"/>
                  </a:solidFill>
                  <a:latin typeface="+mj-lt"/>
                </a:rPr>
                <a:t>Lanza </a:t>
              </a:r>
              <a:r>
                <a:rPr lang="es-CO" dirty="0" err="1">
                  <a:solidFill>
                    <a:srgbClr val="00B050"/>
                  </a:solidFill>
                  <a:latin typeface="+mj-lt"/>
                </a:rPr>
                <a:t>AssertionError</a:t>
              </a:r>
              <a:r>
                <a:rPr lang="es-CO" dirty="0">
                  <a:solidFill>
                    <a:srgbClr val="00B050"/>
                  </a:solidFill>
                  <a:latin typeface="+mj-lt"/>
                </a:rPr>
                <a:t> con mensaje personalizado</a:t>
              </a:r>
            </a:p>
          </p:txBody>
        </p:sp>
      </p:grpSp>
      <p:sp>
        <p:nvSpPr>
          <p:cNvPr id="5" name="Marcador de número de diapositiva 4"/>
          <p:cNvSpPr>
            <a:spLocks noGrp="1"/>
          </p:cNvSpPr>
          <p:nvPr>
            <p:ph type="sldNum" sz="quarter" idx="12"/>
          </p:nvPr>
        </p:nvSpPr>
        <p:spPr/>
        <p:txBody>
          <a:bodyPr/>
          <a:lstStyle/>
          <a:p>
            <a:pPr>
              <a:defRPr/>
            </a:pPr>
            <a:fld id="{794276DD-4636-4657-98AB-295EDCA9DBED}" type="slidenum">
              <a:rPr lang="es-CO" smtClean="0"/>
              <a:pPr>
                <a:defRPr/>
              </a:pPr>
              <a:t>31</a:t>
            </a:fld>
            <a:endParaRPr lang="es-CO" dirty="0"/>
          </a:p>
        </p:txBody>
      </p:sp>
    </p:spTree>
    <p:extLst>
      <p:ext uri="{BB962C8B-B14F-4D97-AF65-F5344CB8AC3E}">
        <p14:creationId xmlns:p14="http://schemas.microsoft.com/office/powerpoint/2010/main" val="293241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Instrucción </a:t>
            </a:r>
            <a:r>
              <a:rPr lang="es-CO" sz="2400" b="1" dirty="0" err="1">
                <a:latin typeface="Candara" pitchFamily="34" charset="0"/>
              </a:rPr>
              <a:t>Assert</a:t>
            </a:r>
            <a:endParaRPr lang="es-CO" sz="2400" b="1" dirty="0">
              <a:latin typeface="Candara" pitchFamily="34" charset="0"/>
            </a:endParaRPr>
          </a:p>
        </p:txBody>
      </p:sp>
      <p:sp>
        <p:nvSpPr>
          <p:cNvPr id="9" name="8 CuadroTexto"/>
          <p:cNvSpPr txBox="1"/>
          <p:nvPr/>
        </p:nvSpPr>
        <p:spPr>
          <a:xfrm>
            <a:off x="3667091" y="3149917"/>
            <a:ext cx="2303131" cy="461665"/>
          </a:xfrm>
          <a:prstGeom prst="rect">
            <a:avLst/>
          </a:prstGeom>
          <a:noFill/>
        </p:spPr>
        <p:txBody>
          <a:bodyPr wrap="none" rtlCol="0">
            <a:spAutoFit/>
          </a:bodyPr>
          <a:lstStyle/>
          <a:p>
            <a:r>
              <a:rPr lang="es-CO" sz="2400" dirty="0" err="1">
                <a:solidFill>
                  <a:srgbClr val="FF0000"/>
                </a:solidFill>
                <a:latin typeface="+mj-lt"/>
              </a:rPr>
              <a:t>assert</a:t>
            </a:r>
            <a:r>
              <a:rPr lang="es-CO" sz="2400" dirty="0">
                <a:solidFill>
                  <a:srgbClr val="FF0000"/>
                </a:solidFill>
                <a:latin typeface="+mj-lt"/>
              </a:rPr>
              <a:t> </a:t>
            </a:r>
            <a:r>
              <a:rPr lang="es-CO" sz="2400" dirty="0" err="1">
                <a:solidFill>
                  <a:srgbClr val="0000FF"/>
                </a:solidFill>
                <a:latin typeface="+mj-lt"/>
              </a:rPr>
              <a:t>expresion</a:t>
            </a:r>
            <a:r>
              <a:rPr lang="es-CO" sz="2400" dirty="0">
                <a:solidFill>
                  <a:srgbClr val="0000FF"/>
                </a:solidFill>
                <a:latin typeface="+mj-lt"/>
              </a:rPr>
              <a:t>;</a:t>
            </a:r>
          </a:p>
        </p:txBody>
      </p:sp>
      <p:cxnSp>
        <p:nvCxnSpPr>
          <p:cNvPr id="8" name="7 Conector recto de flecha"/>
          <p:cNvCxnSpPr/>
          <p:nvPr/>
        </p:nvCxnSpPr>
        <p:spPr>
          <a:xfrm>
            <a:off x="5178134" y="3611582"/>
            <a:ext cx="0" cy="489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3263988" y="4132285"/>
            <a:ext cx="3828292" cy="369332"/>
          </a:xfrm>
          <a:prstGeom prst="rect">
            <a:avLst/>
          </a:prstGeom>
          <a:noFill/>
        </p:spPr>
        <p:txBody>
          <a:bodyPr wrap="none" rtlCol="0">
            <a:spAutoFit/>
          </a:bodyPr>
          <a:lstStyle/>
          <a:p>
            <a:r>
              <a:rPr lang="es-CO" dirty="0">
                <a:solidFill>
                  <a:srgbClr val="0000FF"/>
                </a:solidFill>
                <a:latin typeface="+mj-lt"/>
              </a:rPr>
              <a:t>Expresión booleana (verdadera o falsa)</a:t>
            </a:r>
          </a:p>
        </p:txBody>
      </p:sp>
      <p:sp>
        <p:nvSpPr>
          <p:cNvPr id="15" name="14 CuadroTexto"/>
          <p:cNvSpPr txBox="1"/>
          <p:nvPr/>
        </p:nvSpPr>
        <p:spPr>
          <a:xfrm>
            <a:off x="1619672" y="4869160"/>
            <a:ext cx="6624736" cy="646331"/>
          </a:xfrm>
          <a:prstGeom prst="rect">
            <a:avLst/>
          </a:prstGeom>
          <a:noFill/>
        </p:spPr>
        <p:txBody>
          <a:bodyPr wrap="square" rtlCol="0">
            <a:spAutoFit/>
          </a:bodyPr>
          <a:lstStyle/>
          <a:p>
            <a:r>
              <a:rPr lang="es-CO" dirty="0">
                <a:latin typeface="+mj-lt"/>
              </a:rPr>
              <a:t>Al evaluarla, si es verdadera se continúa la ejecución del programa. Si es falsa, se lanza una excepción de tipo </a:t>
            </a:r>
            <a:r>
              <a:rPr lang="es-CO" dirty="0" err="1">
                <a:solidFill>
                  <a:srgbClr val="FF0000"/>
                </a:solidFill>
                <a:latin typeface="+mj-lt"/>
              </a:rPr>
              <a:t>AssertionError</a:t>
            </a:r>
            <a:r>
              <a:rPr lang="es-CO" dirty="0">
                <a:solidFill>
                  <a:srgbClr val="FF0000"/>
                </a:solidFill>
                <a:latin typeface="+mj-lt"/>
              </a:rPr>
              <a:t> </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32</a:t>
            </a:fld>
            <a:endParaRPr lang="es-CO" dirty="0"/>
          </a:p>
        </p:txBody>
      </p:sp>
    </p:spTree>
    <p:extLst>
      <p:ext uri="{BB962C8B-B14F-4D97-AF65-F5344CB8AC3E}">
        <p14:creationId xmlns:p14="http://schemas.microsoft.com/office/powerpoint/2010/main" val="386032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Instrucción </a:t>
            </a:r>
            <a:r>
              <a:rPr lang="es-CO" sz="2400" b="1" dirty="0" err="1">
                <a:latin typeface="Candara" pitchFamily="34" charset="0"/>
              </a:rPr>
              <a:t>Assert</a:t>
            </a:r>
            <a:endParaRPr lang="es-CO" sz="2400" b="1" dirty="0">
              <a:latin typeface="Candara" pitchFamily="34" charset="0"/>
            </a:endParaRPr>
          </a:p>
        </p:txBody>
      </p:sp>
      <p:sp>
        <p:nvSpPr>
          <p:cNvPr id="9" name="8 CuadroTexto"/>
          <p:cNvSpPr txBox="1"/>
          <p:nvPr/>
        </p:nvSpPr>
        <p:spPr>
          <a:xfrm>
            <a:off x="2973652" y="3149917"/>
            <a:ext cx="4118628" cy="461665"/>
          </a:xfrm>
          <a:prstGeom prst="rect">
            <a:avLst/>
          </a:prstGeom>
          <a:noFill/>
        </p:spPr>
        <p:txBody>
          <a:bodyPr wrap="none" rtlCol="0">
            <a:spAutoFit/>
          </a:bodyPr>
          <a:lstStyle/>
          <a:p>
            <a:r>
              <a:rPr lang="es-CO" sz="2400" dirty="0" err="1">
                <a:solidFill>
                  <a:srgbClr val="FF0000"/>
                </a:solidFill>
                <a:latin typeface="+mj-lt"/>
              </a:rPr>
              <a:t>assert</a:t>
            </a:r>
            <a:r>
              <a:rPr lang="es-CO" sz="2400" dirty="0">
                <a:solidFill>
                  <a:srgbClr val="FF0000"/>
                </a:solidFill>
                <a:latin typeface="+mj-lt"/>
              </a:rPr>
              <a:t> </a:t>
            </a:r>
            <a:r>
              <a:rPr lang="es-CO" sz="2400" dirty="0">
                <a:solidFill>
                  <a:srgbClr val="0000FF"/>
                </a:solidFill>
                <a:latin typeface="+mj-lt"/>
              </a:rPr>
              <a:t>expresion1 </a:t>
            </a:r>
            <a:r>
              <a:rPr lang="es-CO" sz="2400" dirty="0">
                <a:latin typeface="+mj-lt"/>
              </a:rPr>
              <a:t>: </a:t>
            </a:r>
            <a:r>
              <a:rPr lang="es-CO" sz="2400" dirty="0">
                <a:solidFill>
                  <a:srgbClr val="00B050"/>
                </a:solidFill>
                <a:latin typeface="+mj-lt"/>
              </a:rPr>
              <a:t>expresion2 </a:t>
            </a:r>
            <a:r>
              <a:rPr lang="es-CO" sz="2400" dirty="0">
                <a:solidFill>
                  <a:srgbClr val="0000FF"/>
                </a:solidFill>
                <a:latin typeface="+mj-lt"/>
              </a:rPr>
              <a:t>;</a:t>
            </a:r>
          </a:p>
        </p:txBody>
      </p:sp>
      <p:cxnSp>
        <p:nvCxnSpPr>
          <p:cNvPr id="8" name="7 Conector recto de flecha"/>
          <p:cNvCxnSpPr/>
          <p:nvPr/>
        </p:nvCxnSpPr>
        <p:spPr>
          <a:xfrm>
            <a:off x="4484695" y="3611582"/>
            <a:ext cx="0" cy="489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570549" y="4132285"/>
            <a:ext cx="3828292" cy="369332"/>
          </a:xfrm>
          <a:prstGeom prst="rect">
            <a:avLst/>
          </a:prstGeom>
          <a:noFill/>
        </p:spPr>
        <p:txBody>
          <a:bodyPr wrap="none" rtlCol="0">
            <a:spAutoFit/>
          </a:bodyPr>
          <a:lstStyle/>
          <a:p>
            <a:r>
              <a:rPr lang="es-CO" dirty="0">
                <a:solidFill>
                  <a:srgbClr val="0000FF"/>
                </a:solidFill>
                <a:latin typeface="+mj-lt"/>
              </a:rPr>
              <a:t>Expresión booleana (verdadera o falsa)</a:t>
            </a:r>
          </a:p>
        </p:txBody>
      </p:sp>
      <p:sp>
        <p:nvSpPr>
          <p:cNvPr id="15" name="14 CuadroTexto"/>
          <p:cNvSpPr txBox="1"/>
          <p:nvPr/>
        </p:nvSpPr>
        <p:spPr>
          <a:xfrm>
            <a:off x="1403648" y="4653136"/>
            <a:ext cx="5688632" cy="923330"/>
          </a:xfrm>
          <a:prstGeom prst="rect">
            <a:avLst/>
          </a:prstGeom>
          <a:noFill/>
        </p:spPr>
        <p:txBody>
          <a:bodyPr wrap="square" rtlCol="0">
            <a:spAutoFit/>
          </a:bodyPr>
          <a:lstStyle/>
          <a:p>
            <a:r>
              <a:rPr lang="es-CO" dirty="0">
                <a:latin typeface="+mj-lt"/>
              </a:rPr>
              <a:t>Al evaluarla, si es verdadera se continúa la ejecución </a:t>
            </a:r>
          </a:p>
          <a:p>
            <a:r>
              <a:rPr lang="es-CO" dirty="0">
                <a:latin typeface="+mj-lt"/>
              </a:rPr>
              <a:t>del programa. Si es falsa, se lanza una excepción de </a:t>
            </a:r>
          </a:p>
          <a:p>
            <a:r>
              <a:rPr lang="es-CO" dirty="0">
                <a:latin typeface="+mj-lt"/>
              </a:rPr>
              <a:t>tipo </a:t>
            </a:r>
            <a:r>
              <a:rPr lang="es-CO" dirty="0" err="1">
                <a:solidFill>
                  <a:srgbClr val="FF0000"/>
                </a:solidFill>
                <a:latin typeface="+mj-lt"/>
              </a:rPr>
              <a:t>AssertionError</a:t>
            </a:r>
            <a:r>
              <a:rPr lang="es-CO" dirty="0">
                <a:solidFill>
                  <a:srgbClr val="FF0000"/>
                </a:solidFill>
                <a:latin typeface="+mj-lt"/>
              </a:rPr>
              <a:t> </a:t>
            </a:r>
            <a:r>
              <a:rPr lang="es-CO" dirty="0">
                <a:latin typeface="+mj-lt"/>
              </a:rPr>
              <a:t>, con el mensaje dado por la</a:t>
            </a:r>
            <a:r>
              <a:rPr lang="es-CO" dirty="0">
                <a:solidFill>
                  <a:srgbClr val="FF0000"/>
                </a:solidFill>
                <a:latin typeface="+mj-lt"/>
              </a:rPr>
              <a:t> </a:t>
            </a:r>
            <a:r>
              <a:rPr lang="es-CO" dirty="0">
                <a:solidFill>
                  <a:srgbClr val="00B050"/>
                </a:solidFill>
                <a:latin typeface="+mj-lt"/>
              </a:rPr>
              <a:t>expresion2</a:t>
            </a:r>
          </a:p>
        </p:txBody>
      </p:sp>
      <p:cxnSp>
        <p:nvCxnSpPr>
          <p:cNvPr id="22" name="21 Conector recto de flecha"/>
          <p:cNvCxnSpPr/>
          <p:nvPr/>
        </p:nvCxnSpPr>
        <p:spPr>
          <a:xfrm>
            <a:off x="6444208" y="3645024"/>
            <a:ext cx="0" cy="1584176"/>
          </a:xfrm>
          <a:prstGeom prst="straightConnector1">
            <a:avLst/>
          </a:prstGeom>
          <a:ln>
            <a:solidFill>
              <a:srgbClr val="009E47"/>
            </a:solidFill>
            <a:tailEnd type="arrow"/>
          </a:ln>
        </p:spPr>
        <p:style>
          <a:lnRef idx="1">
            <a:schemeClr val="accent1"/>
          </a:lnRef>
          <a:fillRef idx="0">
            <a:schemeClr val="accent1"/>
          </a:fillRef>
          <a:effectRef idx="0">
            <a:schemeClr val="accent1"/>
          </a:effectRef>
          <a:fontRef idx="minor">
            <a:schemeClr val="tx1"/>
          </a:fontRef>
        </p:style>
      </p:cxn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33</a:t>
            </a:fld>
            <a:endParaRPr lang="es-CO" dirty="0"/>
          </a:p>
        </p:txBody>
      </p:sp>
    </p:spTree>
    <p:extLst>
      <p:ext uri="{BB962C8B-B14F-4D97-AF65-F5344CB8AC3E}">
        <p14:creationId xmlns:p14="http://schemas.microsoft.com/office/powerpoint/2010/main" val="45939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Instrucción </a:t>
            </a:r>
            <a:r>
              <a:rPr lang="es-CO" sz="2400" b="1" dirty="0" err="1">
                <a:latin typeface="Candara" pitchFamily="34" charset="0"/>
              </a:rPr>
              <a:t>Assert</a:t>
            </a:r>
            <a:endParaRPr lang="es-CO" sz="2400" b="1" dirty="0">
              <a:latin typeface="Candara" pitchFamily="34" charset="0"/>
            </a:endParaRPr>
          </a:p>
        </p:txBody>
      </p:sp>
      <p:sp>
        <p:nvSpPr>
          <p:cNvPr id="2" name="1 Rectángulo"/>
          <p:cNvSpPr/>
          <p:nvPr/>
        </p:nvSpPr>
        <p:spPr>
          <a:xfrm>
            <a:off x="1043608" y="2564904"/>
            <a:ext cx="7704856" cy="1512168"/>
          </a:xfrm>
          <a:prstGeom prst="rect">
            <a:avLst/>
          </a:prstGeom>
          <a:solidFill>
            <a:schemeClr val="accent3">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Expresiones simples</a:t>
            </a:r>
          </a:p>
          <a:p>
            <a:pPr algn="ctr"/>
            <a:endParaRPr lang="es-CO" dirty="0">
              <a:latin typeface="Candara" pitchFamily="34" charset="0"/>
            </a:endParaRPr>
          </a:p>
          <a:p>
            <a:pPr algn="ctr"/>
            <a:endParaRPr lang="es-CO" dirty="0">
              <a:latin typeface="Candara" pitchFamily="34" charset="0"/>
            </a:endParaRPr>
          </a:p>
          <a:p>
            <a:pPr algn="ctr"/>
            <a:endParaRPr lang="es-CO" dirty="0">
              <a:latin typeface="Candara" pitchFamily="34" charset="0"/>
            </a:endParaRPr>
          </a:p>
        </p:txBody>
      </p:sp>
      <p:sp>
        <p:nvSpPr>
          <p:cNvPr id="11" name="10 Rectángulo"/>
          <p:cNvSpPr/>
          <p:nvPr/>
        </p:nvSpPr>
        <p:spPr>
          <a:xfrm>
            <a:off x="1043608" y="4365104"/>
            <a:ext cx="7704856" cy="1512168"/>
          </a:xfrm>
          <a:prstGeom prst="rect">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Expresiones compuestas / llamados a métodos privados</a:t>
            </a:r>
          </a:p>
          <a:p>
            <a:pPr algn="ctr"/>
            <a:endParaRPr lang="es-CO" dirty="0"/>
          </a:p>
          <a:p>
            <a:pPr algn="ctr"/>
            <a:endParaRPr lang="es-CO" dirty="0"/>
          </a:p>
          <a:p>
            <a:pPr algn="ctr"/>
            <a:endParaRPr lang="es-CO" dirty="0"/>
          </a:p>
        </p:txBody>
      </p:sp>
      <p:sp>
        <p:nvSpPr>
          <p:cNvPr id="12" name="Rectangle 3"/>
          <p:cNvSpPr txBox="1">
            <a:spLocks noChangeArrowheads="1"/>
          </p:cNvSpPr>
          <p:nvPr/>
        </p:nvSpPr>
        <p:spPr bwMode="auto">
          <a:xfrm>
            <a:off x="2098650" y="3186515"/>
            <a:ext cx="6361782"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CO" sz="1800" dirty="0" err="1">
                <a:solidFill>
                  <a:srgbClr val="FF0000"/>
                </a:solidFill>
                <a:latin typeface="Candara" pitchFamily="34" charset="0"/>
              </a:rPr>
              <a:t>assert</a:t>
            </a:r>
            <a:r>
              <a:rPr lang="es-CO" sz="1800" dirty="0">
                <a:solidFill>
                  <a:srgbClr val="FF0000"/>
                </a:solidFill>
                <a:latin typeface="Candara" pitchFamily="34" charset="0"/>
              </a:rPr>
              <a:t> </a:t>
            </a:r>
            <a:r>
              <a:rPr lang="es-CO" sz="1800" dirty="0">
                <a:solidFill>
                  <a:srgbClr val="0000FF"/>
                </a:solidFill>
                <a:latin typeface="Candara" pitchFamily="34" charset="0"/>
              </a:rPr>
              <a:t>palabra != “ ” </a:t>
            </a:r>
            <a:r>
              <a:rPr lang="es-CO" sz="1800" dirty="0">
                <a:latin typeface="Candara" pitchFamily="34" charset="0"/>
              </a:rPr>
              <a:t>: </a:t>
            </a:r>
            <a:r>
              <a:rPr lang="es-CO" sz="1800" dirty="0">
                <a:solidFill>
                  <a:srgbClr val="008000"/>
                </a:solidFill>
                <a:latin typeface="Candara" pitchFamily="34" charset="0"/>
              </a:rPr>
              <a:t>“La palabra está vacía"</a:t>
            </a:r>
            <a:r>
              <a:rPr lang="es-CO" sz="1800" dirty="0">
                <a:latin typeface="Candara" pitchFamily="34" charset="0"/>
              </a:rPr>
              <a:t>;</a:t>
            </a:r>
          </a:p>
          <a:p>
            <a:pPr marL="0" indent="0">
              <a:buNone/>
            </a:pPr>
            <a:r>
              <a:rPr lang="es-CO" sz="1800" dirty="0" err="1">
                <a:solidFill>
                  <a:srgbClr val="FF0000"/>
                </a:solidFill>
                <a:latin typeface="Candara" pitchFamily="34" charset="0"/>
              </a:rPr>
              <a:t>assert</a:t>
            </a:r>
            <a:r>
              <a:rPr lang="es-CO" sz="1800" dirty="0">
                <a:solidFill>
                  <a:srgbClr val="FF0000"/>
                </a:solidFill>
                <a:latin typeface="Candara" pitchFamily="34" charset="0"/>
              </a:rPr>
              <a:t> </a:t>
            </a:r>
            <a:r>
              <a:rPr lang="es-CO" sz="1800" dirty="0" err="1">
                <a:solidFill>
                  <a:srgbClr val="0000FF"/>
                </a:solidFill>
                <a:latin typeface="Candara" pitchFamily="34" charset="0"/>
              </a:rPr>
              <a:t>traduccion</a:t>
            </a:r>
            <a:r>
              <a:rPr lang="es-CO" sz="1800" dirty="0">
                <a:solidFill>
                  <a:srgbClr val="0000FF"/>
                </a:solidFill>
                <a:latin typeface="Candara" pitchFamily="34" charset="0"/>
              </a:rPr>
              <a:t> != </a:t>
            </a:r>
            <a:r>
              <a:rPr lang="es-CO" sz="1800" dirty="0" err="1">
                <a:solidFill>
                  <a:srgbClr val="0000FF"/>
                </a:solidFill>
                <a:latin typeface="Candara" pitchFamily="34" charset="0"/>
              </a:rPr>
              <a:t>null</a:t>
            </a:r>
            <a:r>
              <a:rPr lang="es-CO" sz="1800" dirty="0">
                <a:solidFill>
                  <a:srgbClr val="0000FF"/>
                </a:solidFill>
                <a:latin typeface="Candara" pitchFamily="34" charset="0"/>
              </a:rPr>
              <a:t> </a:t>
            </a:r>
            <a:r>
              <a:rPr lang="es-CO" sz="1800" dirty="0">
                <a:latin typeface="Candara" pitchFamily="34" charset="0"/>
              </a:rPr>
              <a:t>: </a:t>
            </a:r>
            <a:r>
              <a:rPr lang="es-CO" sz="1800" dirty="0">
                <a:solidFill>
                  <a:srgbClr val="008000"/>
                </a:solidFill>
                <a:latin typeface="Candara" pitchFamily="34" charset="0"/>
              </a:rPr>
              <a:t>“La traducción es inválida"</a:t>
            </a:r>
            <a:r>
              <a:rPr lang="es-CO" sz="1800" dirty="0">
                <a:latin typeface="Candara" pitchFamily="34" charset="0"/>
              </a:rPr>
              <a:t>;</a:t>
            </a:r>
          </a:p>
          <a:p>
            <a:endParaRPr lang="es-CO" sz="1800" dirty="0">
              <a:latin typeface="Candara" pitchFamily="34" charset="0"/>
            </a:endParaRPr>
          </a:p>
          <a:p>
            <a:endParaRPr lang="es-CO" sz="1800" dirty="0">
              <a:latin typeface="Candara" pitchFamily="34" charset="0"/>
            </a:endParaRPr>
          </a:p>
        </p:txBody>
      </p:sp>
      <p:sp>
        <p:nvSpPr>
          <p:cNvPr id="13" name="Rectangle 4"/>
          <p:cNvSpPr>
            <a:spLocks noChangeArrowheads="1"/>
          </p:cNvSpPr>
          <p:nvPr/>
        </p:nvSpPr>
        <p:spPr bwMode="auto">
          <a:xfrm>
            <a:off x="2051720" y="4945533"/>
            <a:ext cx="6048672"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s-CO" dirty="0" err="1">
                <a:solidFill>
                  <a:srgbClr val="FF0000"/>
                </a:solidFill>
                <a:latin typeface="Candara" pitchFamily="34" charset="0"/>
              </a:rPr>
              <a:t>assert</a:t>
            </a:r>
            <a:r>
              <a:rPr lang="es-CO" dirty="0">
                <a:solidFill>
                  <a:srgbClr val="FF0000"/>
                </a:solidFill>
                <a:latin typeface="Candara" pitchFamily="34" charset="0"/>
              </a:rPr>
              <a:t> </a:t>
            </a:r>
            <a:r>
              <a:rPr lang="es-CO" dirty="0" err="1">
                <a:solidFill>
                  <a:srgbClr val="0000FF"/>
                </a:solidFill>
                <a:latin typeface="Candara" pitchFamily="34" charset="0"/>
              </a:rPr>
              <a:t>palabraEsValida</a:t>
            </a:r>
            <a:r>
              <a:rPr lang="es-CO" dirty="0">
                <a:solidFill>
                  <a:srgbClr val="0000FF"/>
                </a:solidFill>
                <a:latin typeface="Candara" pitchFamily="34" charset="0"/>
              </a:rPr>
              <a:t> ( ) </a:t>
            </a:r>
            <a:r>
              <a:rPr lang="es-CO" dirty="0">
                <a:latin typeface="Candara" pitchFamily="34" charset="0"/>
              </a:rPr>
              <a:t>: </a:t>
            </a:r>
            <a:r>
              <a:rPr lang="es-CO" dirty="0">
                <a:solidFill>
                  <a:srgbClr val="008000"/>
                </a:solidFill>
                <a:latin typeface="Candara" pitchFamily="34" charset="0"/>
              </a:rPr>
              <a:t>“La palabra es inválida";</a:t>
            </a:r>
          </a:p>
          <a:p>
            <a:pPr>
              <a:spcBef>
                <a:spcPct val="20000"/>
              </a:spcBef>
            </a:pPr>
            <a:r>
              <a:rPr lang="es-CO" dirty="0" err="1">
                <a:solidFill>
                  <a:srgbClr val="FF0000"/>
                </a:solidFill>
                <a:latin typeface="Candara" pitchFamily="34" charset="0"/>
              </a:rPr>
              <a:t>assert</a:t>
            </a:r>
            <a:r>
              <a:rPr lang="es-CO" dirty="0">
                <a:solidFill>
                  <a:srgbClr val="FF0000"/>
                </a:solidFill>
                <a:latin typeface="Candara" pitchFamily="34" charset="0"/>
              </a:rPr>
              <a:t> </a:t>
            </a:r>
            <a:r>
              <a:rPr lang="es-CO" dirty="0" err="1">
                <a:solidFill>
                  <a:srgbClr val="0000FF"/>
                </a:solidFill>
                <a:latin typeface="Candara" pitchFamily="34" charset="0"/>
              </a:rPr>
              <a:t>traduccionEsValida</a:t>
            </a:r>
            <a:r>
              <a:rPr lang="es-CO" dirty="0">
                <a:solidFill>
                  <a:srgbClr val="0000FF"/>
                </a:solidFill>
                <a:latin typeface="Candara" pitchFamily="34" charset="0"/>
              </a:rPr>
              <a:t> ( ) </a:t>
            </a:r>
            <a:r>
              <a:rPr lang="es-CO" dirty="0">
                <a:latin typeface="Candara" pitchFamily="34" charset="0"/>
              </a:rPr>
              <a:t>: </a:t>
            </a:r>
            <a:r>
              <a:rPr lang="es-CO" dirty="0">
                <a:solidFill>
                  <a:srgbClr val="008000"/>
                </a:solidFill>
                <a:latin typeface="Candara" pitchFamily="34" charset="0"/>
              </a:rPr>
              <a:t>“La traducción es inválida";</a:t>
            </a:r>
          </a:p>
          <a:p>
            <a:pPr marL="342900" indent="-342900">
              <a:spcBef>
                <a:spcPct val="20000"/>
              </a:spcBef>
              <a:buFontTx/>
              <a:buChar char="•"/>
            </a:pPr>
            <a:endParaRPr lang="es-CO" dirty="0">
              <a:latin typeface="Candara" pitchFamily="34" charset="0"/>
            </a:endParaRPr>
          </a:p>
          <a:p>
            <a:pPr marL="342900" indent="-342900">
              <a:spcBef>
                <a:spcPct val="20000"/>
              </a:spcBef>
              <a:buFontTx/>
              <a:buChar char="•"/>
            </a:pPr>
            <a:endParaRPr lang="es-CO" dirty="0">
              <a:latin typeface="Candara" pitchFamily="34" charset="0"/>
            </a:endParaRP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34</a:t>
            </a:fld>
            <a:endParaRPr lang="es-CO" dirty="0"/>
          </a:p>
        </p:txBody>
      </p:sp>
    </p:spTree>
    <p:extLst>
      <p:ext uri="{BB962C8B-B14F-4D97-AF65-F5344CB8AC3E}">
        <p14:creationId xmlns:p14="http://schemas.microsoft.com/office/powerpoint/2010/main" val="281976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Instrucción </a:t>
            </a:r>
            <a:r>
              <a:rPr lang="es-CO" sz="2400" b="1" dirty="0" err="1">
                <a:latin typeface="Candara" pitchFamily="34" charset="0"/>
              </a:rPr>
              <a:t>Assert</a:t>
            </a:r>
            <a:endParaRPr lang="es-CO" sz="2400" b="1" dirty="0">
              <a:latin typeface="Candara" pitchFamily="34" charset="0"/>
            </a:endParaRPr>
          </a:p>
        </p:txBody>
      </p:sp>
      <p:grpSp>
        <p:nvGrpSpPr>
          <p:cNvPr id="7" name="6 Grupo"/>
          <p:cNvGrpSpPr/>
          <p:nvPr/>
        </p:nvGrpSpPr>
        <p:grpSpPr>
          <a:xfrm>
            <a:off x="1259632" y="2898456"/>
            <a:ext cx="7272808" cy="2834800"/>
            <a:chOff x="611560" y="2450575"/>
            <a:chExt cx="6120680" cy="4366585"/>
          </a:xfrm>
        </p:grpSpPr>
        <p:sp>
          <p:nvSpPr>
            <p:cNvPr id="8" name="7 Esquina doblada"/>
            <p:cNvSpPr/>
            <p:nvPr/>
          </p:nvSpPr>
          <p:spPr>
            <a:xfrm>
              <a:off x="683568" y="2450575"/>
              <a:ext cx="6048672" cy="4366585"/>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9" name="8 Rectángulo"/>
            <p:cNvSpPr/>
            <p:nvPr/>
          </p:nvSpPr>
          <p:spPr>
            <a:xfrm>
              <a:off x="611560" y="2647199"/>
              <a:ext cx="6120680" cy="3859041"/>
            </a:xfrm>
            <a:prstGeom prst="rect">
              <a:avLst/>
            </a:prstGeom>
          </p:spPr>
          <p:txBody>
            <a:bodyPr wrap="square">
              <a:spAutoFit/>
            </a:bodyPr>
            <a:lstStyle/>
            <a:p>
              <a:pPr marL="177800" lvl="1">
                <a:lnSpc>
                  <a:spcPct val="80000"/>
                </a:lnSpc>
                <a:buFontTx/>
                <a:buNone/>
              </a:pPr>
              <a:r>
                <a:rPr lang="es-CO" sz="1600" dirty="0" err="1">
                  <a:solidFill>
                    <a:srgbClr val="FF0000"/>
                  </a:solidFill>
                  <a:latin typeface="Candara" pitchFamily="34" charset="0"/>
                </a:rPr>
                <a:t>public</a:t>
              </a:r>
              <a:r>
                <a:rPr lang="es-CO" sz="1600" dirty="0">
                  <a:solidFill>
                    <a:srgbClr val="FF0000"/>
                  </a:solidFill>
                  <a:latin typeface="Candara" pitchFamily="34" charset="0"/>
                </a:rPr>
                <a:t> </a:t>
              </a:r>
              <a:r>
                <a:rPr lang="es-CO" sz="1600" dirty="0" err="1">
                  <a:solidFill>
                    <a:srgbClr val="FF0000"/>
                  </a:solidFill>
                  <a:latin typeface="Candara" pitchFamily="34" charset="0"/>
                </a:rPr>
                <a:t>class</a:t>
              </a:r>
              <a:r>
                <a:rPr lang="es-CO" sz="1600" dirty="0">
                  <a:latin typeface="Candara" pitchFamily="34" charset="0"/>
                </a:rPr>
                <a:t> </a:t>
              </a:r>
              <a:r>
                <a:rPr lang="es-CO" sz="1600" dirty="0" err="1">
                  <a:latin typeface="Candara" pitchFamily="34" charset="0"/>
                </a:rPr>
                <a:t>Traduccion</a:t>
              </a:r>
              <a:endParaRPr lang="es-CO" sz="1600" dirty="0">
                <a:latin typeface="Candara" pitchFamily="34" charset="0"/>
              </a:endParaRPr>
            </a:p>
            <a:p>
              <a:pPr marL="177800" lvl="1">
                <a:lnSpc>
                  <a:spcPct val="80000"/>
                </a:lnSpc>
                <a:buFontTx/>
                <a:buNone/>
              </a:pPr>
              <a:r>
                <a:rPr lang="es-CO" sz="1600" dirty="0">
                  <a:latin typeface="Candara" pitchFamily="34" charset="0"/>
                </a:rPr>
                <a:t>{</a:t>
              </a:r>
            </a:p>
            <a:p>
              <a:pPr marL="177800" lvl="1">
                <a:lnSpc>
                  <a:spcPct val="80000"/>
                </a:lnSpc>
                <a:buFontTx/>
                <a:buNone/>
                <a:tabLst>
                  <a:tab pos="534988" algn="l"/>
                </a:tabLst>
              </a:pPr>
              <a:r>
                <a:rPr lang="es-CO" sz="1600" dirty="0">
                  <a:solidFill>
                    <a:srgbClr val="FF0000"/>
                  </a:solidFill>
                  <a:latin typeface="Candara" pitchFamily="34" charset="0"/>
                </a:rPr>
                <a:t> 	…</a:t>
              </a: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r>
                <a:rPr lang="es-CO" sz="1600" dirty="0">
                  <a:solidFill>
                    <a:srgbClr val="0033CC"/>
                  </a:solidFill>
                  <a:latin typeface="Candara" pitchFamily="34" charset="0"/>
                </a:rPr>
                <a:t>  	/** La palabra es válida si no está nula y si es diferente de la cadena vacía</a:t>
              </a:r>
            </a:p>
            <a:p>
              <a:pPr marL="177800" lvl="1">
                <a:lnSpc>
                  <a:spcPct val="80000"/>
                </a:lnSpc>
                <a:buFontTx/>
                <a:buNone/>
                <a:tabLst>
                  <a:tab pos="450850" algn="l"/>
                  <a:tab pos="534988" algn="l"/>
                </a:tabLst>
              </a:pPr>
              <a:r>
                <a:rPr lang="es-CO" sz="1600" dirty="0">
                  <a:solidFill>
                    <a:srgbClr val="0033CC"/>
                  </a:solidFill>
                  <a:latin typeface="Candara" pitchFamily="34" charset="0"/>
                </a:rPr>
                <a:t>        * @</a:t>
              </a:r>
              <a:r>
                <a:rPr lang="es-CO" sz="1600" dirty="0" err="1">
                  <a:solidFill>
                    <a:srgbClr val="0033CC"/>
                  </a:solidFill>
                  <a:latin typeface="Candara" pitchFamily="34" charset="0"/>
                </a:rPr>
                <a:t>return</a:t>
              </a:r>
              <a:r>
                <a:rPr lang="es-CO" sz="1600" dirty="0">
                  <a:solidFill>
                    <a:srgbClr val="0033CC"/>
                  </a:solidFill>
                  <a:latin typeface="Candara" pitchFamily="34" charset="0"/>
                </a:rPr>
                <a:t> true si la palabra es válida, false en caso contrario</a:t>
              </a:r>
            </a:p>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a:t>
              </a:r>
              <a:r>
                <a:rPr lang="es-CO" sz="1600" dirty="0" err="1">
                  <a:latin typeface="Candara" pitchFamily="34" charset="0"/>
                </a:rPr>
                <a:t>private</a:t>
              </a:r>
              <a:r>
                <a:rPr lang="es-CO" sz="1600" dirty="0">
                  <a:latin typeface="Candara" pitchFamily="34" charset="0"/>
                </a:rPr>
                <a:t> </a:t>
              </a:r>
              <a:r>
                <a:rPr lang="es-CO" sz="1600" dirty="0" err="1">
                  <a:latin typeface="Candara" pitchFamily="34" charset="0"/>
                </a:rPr>
                <a:t>boolean</a:t>
              </a:r>
              <a:r>
                <a:rPr lang="es-CO" sz="1600" dirty="0">
                  <a:latin typeface="Candara" pitchFamily="34" charset="0"/>
                </a:rPr>
                <a:t> </a:t>
              </a:r>
              <a:r>
                <a:rPr lang="es-CO" sz="1600" dirty="0" err="1">
                  <a:latin typeface="Candara" pitchFamily="34" charset="0"/>
                </a:rPr>
                <a:t>palabraEsValida</a:t>
              </a: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a:t>
              </a:r>
              <a:r>
                <a:rPr lang="es-CO" sz="1600" dirty="0" err="1">
                  <a:latin typeface="Candara" pitchFamily="34" charset="0"/>
                </a:rPr>
                <a:t>return</a:t>
              </a:r>
              <a:r>
                <a:rPr lang="es-CO" sz="1600" dirty="0">
                  <a:latin typeface="Candara" pitchFamily="34" charset="0"/>
                </a:rPr>
                <a:t> ( palabra != </a:t>
              </a:r>
              <a:r>
                <a:rPr lang="es-CO" sz="1600" dirty="0" err="1">
                  <a:latin typeface="Candara" pitchFamily="34" charset="0"/>
                </a:rPr>
                <a:t>null</a:t>
              </a:r>
              <a:r>
                <a:rPr lang="es-CO" sz="1600" dirty="0">
                  <a:latin typeface="Candara" pitchFamily="34" charset="0"/>
                </a:rPr>
                <a:t> &amp;&amp; ! ( </a:t>
              </a:r>
              <a:r>
                <a:rPr lang="es-CO" sz="1600" dirty="0" err="1">
                  <a:latin typeface="Candara" pitchFamily="34" charset="0"/>
                </a:rPr>
                <a:t>palabra.equals</a:t>
              </a:r>
              <a:r>
                <a:rPr lang="es-CO" sz="1600" dirty="0">
                  <a:latin typeface="Candara" pitchFamily="34" charset="0"/>
                </a:rPr>
                <a:t>( "" ) ) );</a:t>
              </a:r>
            </a:p>
            <a:p>
              <a:pPr marL="177800">
                <a:tabLst>
                  <a:tab pos="534988" algn="l"/>
                </a:tabLst>
              </a:pP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35</a:t>
            </a:fld>
            <a:endParaRPr lang="es-CO" dirty="0"/>
          </a:p>
        </p:txBody>
      </p:sp>
    </p:spTree>
    <p:extLst>
      <p:ext uri="{BB962C8B-B14F-4D97-AF65-F5344CB8AC3E}">
        <p14:creationId xmlns:p14="http://schemas.microsoft.com/office/powerpoint/2010/main" val="1381356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 Verificar Invariante</a:t>
            </a:r>
          </a:p>
        </p:txBody>
      </p:sp>
      <p:sp>
        <p:nvSpPr>
          <p:cNvPr id="11" name="10 Flecha doblada"/>
          <p:cNvSpPr/>
          <p:nvPr/>
        </p:nvSpPr>
        <p:spPr>
          <a:xfrm rot="10800000">
            <a:off x="3851919" y="3573015"/>
            <a:ext cx="1224136" cy="720080"/>
          </a:xfrm>
          <a:prstGeom prst="bentArrow">
            <a:avLst>
              <a:gd name="adj1" fmla="val 25000"/>
              <a:gd name="adj2" fmla="val 25948"/>
              <a:gd name="adj3" fmla="val 25000"/>
              <a:gd name="adj4" fmla="val 4375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2" name="11 Flecha doblada"/>
          <p:cNvSpPr/>
          <p:nvPr/>
        </p:nvSpPr>
        <p:spPr>
          <a:xfrm rot="10800000" flipH="1">
            <a:off x="4724399" y="3573015"/>
            <a:ext cx="1215753" cy="720080"/>
          </a:xfrm>
          <a:prstGeom prst="bentArrow">
            <a:avLst>
              <a:gd name="adj1" fmla="val 25000"/>
              <a:gd name="adj2" fmla="val 25948"/>
              <a:gd name="adj3" fmla="val 25000"/>
              <a:gd name="adj4" fmla="val 4375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5" name="4 Rectángulo redondeado"/>
          <p:cNvSpPr/>
          <p:nvPr/>
        </p:nvSpPr>
        <p:spPr>
          <a:xfrm>
            <a:off x="1691680" y="3668317"/>
            <a:ext cx="2016223" cy="2592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Reagrupa el conjunto de instrucciones </a:t>
            </a:r>
            <a:r>
              <a:rPr lang="es-CO" dirty="0" err="1"/>
              <a:t>assert</a:t>
            </a:r>
            <a:r>
              <a:rPr lang="es-CO" dirty="0"/>
              <a:t> que definen el invariante de la clase</a:t>
            </a:r>
          </a:p>
        </p:txBody>
      </p:sp>
      <p:sp>
        <p:nvSpPr>
          <p:cNvPr id="14" name="13 Rectángulo redondeado"/>
          <p:cNvSpPr/>
          <p:nvPr/>
        </p:nvSpPr>
        <p:spPr>
          <a:xfrm>
            <a:off x="6012161" y="3645024"/>
            <a:ext cx="2016223" cy="2592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s-CO" dirty="0"/>
              <a:t>Se llama cada vez que se modifica el estado del objeto (atributos y asociaciones) para verificar que después del cambio se sigue cumpliendo el invariante</a:t>
            </a:r>
          </a:p>
        </p:txBody>
      </p:sp>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36</a:t>
            </a:fld>
            <a:endParaRPr lang="es-CO" dirty="0"/>
          </a:p>
        </p:txBody>
      </p:sp>
    </p:spTree>
    <p:extLst>
      <p:ext uri="{BB962C8B-B14F-4D97-AF65-F5344CB8AC3E}">
        <p14:creationId xmlns:p14="http://schemas.microsoft.com/office/powerpoint/2010/main" val="111132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5"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 Verificar Invariante</a:t>
            </a:r>
          </a:p>
        </p:txBody>
      </p:sp>
      <p:grpSp>
        <p:nvGrpSpPr>
          <p:cNvPr id="13" name="12 Grupo"/>
          <p:cNvGrpSpPr/>
          <p:nvPr/>
        </p:nvGrpSpPr>
        <p:grpSpPr>
          <a:xfrm>
            <a:off x="975888" y="2708920"/>
            <a:ext cx="7848873" cy="3212762"/>
            <a:chOff x="438333" y="2450575"/>
            <a:chExt cx="6293908" cy="4432771"/>
          </a:xfrm>
        </p:grpSpPr>
        <p:sp>
          <p:nvSpPr>
            <p:cNvPr id="15" name="14 Esquina doblada"/>
            <p:cNvSpPr/>
            <p:nvPr/>
          </p:nvSpPr>
          <p:spPr>
            <a:xfrm>
              <a:off x="438334" y="2450575"/>
              <a:ext cx="6293907" cy="4366585"/>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16" name="15 Rectángulo"/>
            <p:cNvSpPr/>
            <p:nvPr/>
          </p:nvSpPr>
          <p:spPr>
            <a:xfrm>
              <a:off x="438333" y="2730558"/>
              <a:ext cx="6293907" cy="4152788"/>
            </a:xfrm>
            <a:prstGeom prst="rect">
              <a:avLst/>
            </a:prstGeom>
          </p:spPr>
          <p:txBody>
            <a:bodyPr wrap="square">
              <a:spAutoFit/>
            </a:bodyPr>
            <a:lstStyle/>
            <a:p>
              <a:pPr marL="177800" lvl="1">
                <a:lnSpc>
                  <a:spcPct val="80000"/>
                </a:lnSpc>
                <a:buFontTx/>
                <a:buNone/>
              </a:pPr>
              <a:r>
                <a:rPr lang="es-CO" sz="1600" dirty="0" err="1">
                  <a:solidFill>
                    <a:srgbClr val="FF0000"/>
                  </a:solidFill>
                  <a:latin typeface="Candara" pitchFamily="34" charset="0"/>
                </a:rPr>
                <a:t>public</a:t>
              </a:r>
              <a:r>
                <a:rPr lang="es-CO" sz="1600" dirty="0">
                  <a:solidFill>
                    <a:srgbClr val="FF0000"/>
                  </a:solidFill>
                  <a:latin typeface="Candara" pitchFamily="34" charset="0"/>
                </a:rPr>
                <a:t> </a:t>
              </a:r>
              <a:r>
                <a:rPr lang="es-CO" sz="1600" dirty="0" err="1">
                  <a:solidFill>
                    <a:srgbClr val="FF0000"/>
                  </a:solidFill>
                  <a:latin typeface="Candara" pitchFamily="34" charset="0"/>
                </a:rPr>
                <a:t>class</a:t>
              </a:r>
              <a:r>
                <a:rPr lang="es-CO" sz="1600" dirty="0">
                  <a:latin typeface="Candara" pitchFamily="34" charset="0"/>
                </a:rPr>
                <a:t> </a:t>
              </a:r>
              <a:r>
                <a:rPr lang="es-CO" sz="1600" dirty="0" err="1">
                  <a:latin typeface="Candara" pitchFamily="34" charset="0"/>
                </a:rPr>
                <a:t>Traduccion</a:t>
              </a:r>
              <a:endParaRPr lang="es-CO" sz="1600" dirty="0">
                <a:latin typeface="Candara" pitchFamily="34" charset="0"/>
              </a:endParaRPr>
            </a:p>
            <a:p>
              <a:pPr marL="177800" lvl="1">
                <a:lnSpc>
                  <a:spcPct val="80000"/>
                </a:lnSpc>
                <a:buFontTx/>
                <a:buNone/>
              </a:pPr>
              <a:r>
                <a:rPr lang="es-CO" sz="1600" dirty="0">
                  <a:latin typeface="Candara" pitchFamily="34" charset="0"/>
                </a:rPr>
                <a:t>{</a:t>
              </a:r>
            </a:p>
            <a:p>
              <a:pPr marL="177800" lvl="1">
                <a:lnSpc>
                  <a:spcPct val="80000"/>
                </a:lnSpc>
                <a:buFontTx/>
                <a:buNone/>
                <a:tabLst>
                  <a:tab pos="534988" algn="l"/>
                </a:tabLst>
              </a:pPr>
              <a:r>
                <a:rPr lang="es-CO" sz="1600" dirty="0">
                  <a:solidFill>
                    <a:srgbClr val="FF0000"/>
                  </a:solidFill>
                  <a:latin typeface="Candara" pitchFamily="34" charset="0"/>
                </a:rPr>
                <a:t> 	…</a:t>
              </a: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 Verifica que el invariante de la clase se cumpla. Si algo falla, lanza un </a:t>
              </a:r>
              <a:r>
                <a:rPr lang="es-CO" sz="1600" dirty="0" err="1">
                  <a:solidFill>
                    <a:srgbClr val="0033CC"/>
                  </a:solidFill>
                  <a:latin typeface="Candara" pitchFamily="34" charset="0"/>
                </a:rPr>
                <a:t>AssertError</a:t>
              </a:r>
              <a:endParaRPr lang="es-CO" sz="1600" dirty="0">
                <a:solidFill>
                  <a:srgbClr val="0033CC"/>
                </a:solidFill>
                <a:latin typeface="Candara" pitchFamily="34" charset="0"/>
              </a:endParaRPr>
            </a:p>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a:t>
              </a:r>
              <a:r>
                <a:rPr lang="es-CO" sz="1600" dirty="0" err="1">
                  <a:latin typeface="Candara" pitchFamily="34" charset="0"/>
                </a:rPr>
                <a:t>private</a:t>
              </a:r>
              <a:r>
                <a:rPr lang="es-CO" sz="1600" dirty="0">
                  <a:latin typeface="Candara" pitchFamily="34" charset="0"/>
                </a:rPr>
                <a:t> </a:t>
              </a:r>
              <a:r>
                <a:rPr lang="es-CO" sz="1600" dirty="0" err="1">
                  <a:latin typeface="Candara" pitchFamily="34" charset="0"/>
                </a:rPr>
                <a:t>void</a:t>
              </a:r>
              <a:r>
                <a:rPr lang="es-CO" sz="1600" dirty="0">
                  <a:latin typeface="Candara" pitchFamily="34" charset="0"/>
                </a:rPr>
                <a:t> </a:t>
              </a:r>
              <a:r>
                <a:rPr lang="es-CO" sz="1600" dirty="0" err="1">
                  <a:latin typeface="Candara" pitchFamily="34" charset="0"/>
                </a:rPr>
                <a:t>verificarInvariante</a:t>
              </a: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r>
                <a:rPr lang="es-CO" sz="1600" dirty="0" err="1">
                  <a:latin typeface="Candara" pitchFamily="34" charset="0"/>
                </a:rPr>
                <a:t>assert</a:t>
              </a:r>
              <a:r>
                <a:rPr lang="es-CO" sz="1600" dirty="0">
                  <a:latin typeface="Candara" pitchFamily="34" charset="0"/>
                </a:rPr>
                <a:t> </a:t>
              </a:r>
              <a:r>
                <a:rPr lang="es-CO" sz="1600" dirty="0" err="1">
                  <a:latin typeface="Candara" pitchFamily="34" charset="0"/>
                </a:rPr>
                <a:t>palabraEsValida</a:t>
              </a:r>
              <a:r>
                <a:rPr lang="es-CO" sz="1600" dirty="0">
                  <a:latin typeface="Candara" pitchFamily="34" charset="0"/>
                </a:rPr>
                <a:t>( ) : "La palabra es inválida";</a:t>
              </a:r>
            </a:p>
            <a:p>
              <a:pPr marL="177800" lvl="1">
                <a:lnSpc>
                  <a:spcPct val="80000"/>
                </a:lnSpc>
                <a:buFontTx/>
                <a:buNone/>
                <a:tabLst>
                  <a:tab pos="450850" algn="l"/>
                  <a:tab pos="534988" algn="l"/>
                </a:tabLst>
              </a:pPr>
              <a:r>
                <a:rPr lang="es-CO" sz="1600" dirty="0">
                  <a:latin typeface="Candara" pitchFamily="34" charset="0"/>
                </a:rPr>
                <a:t>             </a:t>
              </a:r>
              <a:r>
                <a:rPr lang="es-CO" sz="1600" dirty="0" err="1">
                  <a:latin typeface="Candara" pitchFamily="34" charset="0"/>
                </a:rPr>
                <a:t>assert</a:t>
              </a:r>
              <a:r>
                <a:rPr lang="es-CO" sz="1600" dirty="0">
                  <a:latin typeface="Candara" pitchFamily="34" charset="0"/>
                </a:rPr>
                <a:t> </a:t>
              </a:r>
              <a:r>
                <a:rPr lang="es-CO" sz="1600" dirty="0" err="1">
                  <a:latin typeface="Candara" pitchFamily="34" charset="0"/>
                </a:rPr>
                <a:t>traduccionEsValida</a:t>
              </a:r>
              <a:r>
                <a:rPr lang="es-CO" sz="1600" dirty="0">
                  <a:latin typeface="Candara" pitchFamily="34" charset="0"/>
                </a:rPr>
                <a:t>( ) : "La traducción es inválida";</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tabLst>
                  <a:tab pos="450850" algn="l"/>
                  <a:tab pos="534988" algn="l"/>
                </a:tabLst>
              </a:pPr>
              <a:r>
                <a:rPr lang="es-CO" sz="1600" dirty="0">
                  <a:solidFill>
                    <a:srgbClr val="FF0000"/>
                  </a:solidFill>
                  <a:latin typeface="Candara" pitchFamily="34" charset="0"/>
                </a:rPr>
                <a:t>…</a:t>
              </a:r>
            </a:p>
            <a:p>
              <a:pPr marL="177800" lvl="1">
                <a:lnSpc>
                  <a:spcPct val="80000"/>
                </a:lnSpc>
                <a:buFontTx/>
                <a:buNone/>
                <a:tabLst>
                  <a:tab pos="450850" algn="l"/>
                  <a:tab pos="534988" algn="l"/>
                </a:tabLst>
              </a:pPr>
              <a:r>
                <a:rPr lang="es-CO" sz="1600" dirty="0">
                  <a:latin typeface="Candara" pitchFamily="34" charset="0"/>
                </a:rPr>
                <a:t>} </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37</a:t>
            </a:fld>
            <a:endParaRPr lang="es-CO" dirty="0"/>
          </a:p>
        </p:txBody>
      </p:sp>
    </p:spTree>
    <p:extLst>
      <p:ext uri="{BB962C8B-B14F-4D97-AF65-F5344CB8AC3E}">
        <p14:creationId xmlns:p14="http://schemas.microsoft.com/office/powerpoint/2010/main" val="3040157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Método Verificar Invariante</a:t>
            </a:r>
          </a:p>
        </p:txBody>
      </p:sp>
      <p:grpSp>
        <p:nvGrpSpPr>
          <p:cNvPr id="13" name="12 Grupo"/>
          <p:cNvGrpSpPr/>
          <p:nvPr/>
        </p:nvGrpSpPr>
        <p:grpSpPr>
          <a:xfrm>
            <a:off x="1618254" y="2492896"/>
            <a:ext cx="6626154" cy="3985601"/>
            <a:chOff x="627262" y="2450575"/>
            <a:chExt cx="6293907" cy="4486462"/>
          </a:xfrm>
        </p:grpSpPr>
        <p:sp>
          <p:nvSpPr>
            <p:cNvPr id="15" name="14 Esquina doblada"/>
            <p:cNvSpPr/>
            <p:nvPr/>
          </p:nvSpPr>
          <p:spPr>
            <a:xfrm>
              <a:off x="627263" y="2450575"/>
              <a:ext cx="6293906" cy="4366585"/>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16" name="15 Rectángulo"/>
            <p:cNvSpPr/>
            <p:nvPr/>
          </p:nvSpPr>
          <p:spPr>
            <a:xfrm>
              <a:off x="627262" y="2730558"/>
              <a:ext cx="6293907" cy="4206479"/>
            </a:xfrm>
            <a:prstGeom prst="rect">
              <a:avLst/>
            </a:prstGeom>
          </p:spPr>
          <p:txBody>
            <a:bodyPr wrap="square">
              <a:spAutoFit/>
            </a:bodyPr>
            <a:lstStyle/>
            <a:p>
              <a:pPr marL="177800" lvl="1">
                <a:lnSpc>
                  <a:spcPct val="80000"/>
                </a:lnSpc>
                <a:buFontTx/>
                <a:buNone/>
              </a:pPr>
              <a:r>
                <a:rPr lang="es-CO" sz="1600" dirty="0" err="1">
                  <a:solidFill>
                    <a:srgbClr val="FF0000"/>
                  </a:solidFill>
                  <a:latin typeface="Candara" pitchFamily="34" charset="0"/>
                </a:rPr>
                <a:t>public</a:t>
              </a:r>
              <a:r>
                <a:rPr lang="es-CO" sz="1600" dirty="0">
                  <a:solidFill>
                    <a:srgbClr val="FF0000"/>
                  </a:solidFill>
                  <a:latin typeface="Candara" pitchFamily="34" charset="0"/>
                </a:rPr>
                <a:t> </a:t>
              </a:r>
              <a:r>
                <a:rPr lang="es-CO" sz="1600" dirty="0" err="1">
                  <a:solidFill>
                    <a:srgbClr val="FF0000"/>
                  </a:solidFill>
                  <a:latin typeface="Candara" pitchFamily="34" charset="0"/>
                </a:rPr>
                <a:t>class</a:t>
              </a:r>
              <a:r>
                <a:rPr lang="es-CO" sz="1600" dirty="0">
                  <a:latin typeface="Candara" pitchFamily="34" charset="0"/>
                </a:rPr>
                <a:t> </a:t>
              </a:r>
              <a:r>
                <a:rPr lang="es-CO" sz="1600" dirty="0" err="1">
                  <a:latin typeface="Candara" pitchFamily="34" charset="0"/>
                </a:rPr>
                <a:t>Traduccion</a:t>
              </a:r>
              <a:endParaRPr lang="es-CO" sz="1600" dirty="0">
                <a:latin typeface="Candara" pitchFamily="34" charset="0"/>
              </a:endParaRPr>
            </a:p>
            <a:p>
              <a:pPr marL="177800" lvl="1">
                <a:lnSpc>
                  <a:spcPct val="80000"/>
                </a:lnSpc>
                <a:buFontTx/>
                <a:buNone/>
              </a:pPr>
              <a:r>
                <a:rPr lang="es-CO" sz="1600" dirty="0">
                  <a:latin typeface="Candara" pitchFamily="34" charset="0"/>
                </a:rPr>
                <a:t>{</a:t>
              </a:r>
            </a:p>
            <a:p>
              <a:pPr marL="177800" lvl="1">
                <a:lnSpc>
                  <a:spcPct val="80000"/>
                </a:lnSpc>
                <a:buFontTx/>
                <a:buNone/>
                <a:tabLst>
                  <a:tab pos="534988" algn="l"/>
                </a:tabLst>
              </a:pPr>
              <a:r>
                <a:rPr lang="es-CO" sz="1600" dirty="0">
                  <a:solidFill>
                    <a:srgbClr val="FF0000"/>
                  </a:solidFill>
                  <a:latin typeface="Candara" pitchFamily="34" charset="0"/>
                </a:rPr>
                <a:t> 	…</a:t>
              </a: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 Asigna/cambia la traducción de la palabra</a:t>
              </a:r>
            </a:p>
            <a:p>
              <a:pPr marL="177800" lvl="1">
                <a:lnSpc>
                  <a:spcPct val="80000"/>
                </a:lnSpc>
                <a:buFontTx/>
                <a:buNone/>
                <a:tabLst>
                  <a:tab pos="450850" algn="l"/>
                  <a:tab pos="534988" algn="l"/>
                </a:tabLst>
              </a:pPr>
              <a:r>
                <a:rPr lang="es-CO" sz="1600" dirty="0">
                  <a:solidFill>
                    <a:srgbClr val="0033CC"/>
                  </a:solidFill>
                  <a:latin typeface="Candara" pitchFamily="34" charset="0"/>
                </a:rPr>
                <a:t>       * @</a:t>
              </a:r>
              <a:r>
                <a:rPr lang="es-CO" sz="1600" dirty="0" err="1">
                  <a:solidFill>
                    <a:srgbClr val="0033CC"/>
                  </a:solidFill>
                  <a:latin typeface="Candara" pitchFamily="34" charset="0"/>
                </a:rPr>
                <a:t>param</a:t>
              </a:r>
              <a:r>
                <a:rPr lang="es-CO" sz="1600" dirty="0">
                  <a:solidFill>
                    <a:srgbClr val="0033CC"/>
                  </a:solidFill>
                  <a:latin typeface="Candara" pitchFamily="34" charset="0"/>
                </a:rPr>
                <a:t> </a:t>
              </a:r>
              <a:r>
                <a:rPr lang="es-CO" sz="1600" dirty="0" err="1">
                  <a:solidFill>
                    <a:srgbClr val="0033CC"/>
                  </a:solidFill>
                  <a:latin typeface="Candara" pitchFamily="34" charset="0"/>
                </a:rPr>
                <a:t>nuevaTraduccion</a:t>
              </a:r>
              <a:r>
                <a:rPr lang="es-CO" sz="1600" dirty="0">
                  <a:solidFill>
                    <a:srgbClr val="0033CC"/>
                  </a:solidFill>
                  <a:latin typeface="Candara" pitchFamily="34" charset="0"/>
                </a:rPr>
                <a:t> - traducción de la palabra</a:t>
              </a:r>
            </a:p>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a:t>
              </a:r>
              <a:r>
                <a:rPr lang="es-CO" sz="1600" dirty="0">
                  <a:latin typeface="Candara" pitchFamily="34" charset="0"/>
                </a:rPr>
                <a:t> </a:t>
              </a:r>
              <a:r>
                <a:rPr lang="es-CO" sz="1600" dirty="0" err="1">
                  <a:latin typeface="Candara" pitchFamily="34" charset="0"/>
                </a:rPr>
                <a:t>public</a:t>
              </a:r>
              <a:r>
                <a:rPr lang="es-CO" sz="1600" dirty="0">
                  <a:latin typeface="Candara" pitchFamily="34" charset="0"/>
                </a:rPr>
                <a:t> </a:t>
              </a:r>
              <a:r>
                <a:rPr lang="es-CO" sz="1600" dirty="0" err="1">
                  <a:latin typeface="Candara" pitchFamily="34" charset="0"/>
                </a:rPr>
                <a:t>void</a:t>
              </a:r>
              <a:r>
                <a:rPr lang="es-CO" sz="1600" dirty="0">
                  <a:latin typeface="Candara" pitchFamily="34" charset="0"/>
                </a:rPr>
                <a:t> </a:t>
              </a:r>
              <a:r>
                <a:rPr lang="es-CO" sz="1600" dirty="0" err="1">
                  <a:latin typeface="Candara" pitchFamily="34" charset="0"/>
                </a:rPr>
                <a:t>asignarTraduccion</a:t>
              </a:r>
              <a:r>
                <a:rPr lang="es-CO" sz="1600" dirty="0">
                  <a:latin typeface="Candara" pitchFamily="34" charset="0"/>
                </a:rPr>
                <a:t>( </a:t>
              </a:r>
              <a:r>
                <a:rPr lang="es-CO" sz="1600" dirty="0" err="1">
                  <a:latin typeface="Candara" pitchFamily="34" charset="0"/>
                </a:rPr>
                <a:t>String</a:t>
              </a:r>
              <a:r>
                <a:rPr lang="es-CO" sz="1600" dirty="0">
                  <a:latin typeface="Candara" pitchFamily="34" charset="0"/>
                </a:rPr>
                <a:t> </a:t>
              </a:r>
              <a:r>
                <a:rPr lang="es-CO" sz="1600" dirty="0" err="1">
                  <a:latin typeface="Candara" pitchFamily="34" charset="0"/>
                </a:rPr>
                <a:t>nuevaTraduccion</a:t>
              </a: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r>
                <a:rPr lang="es-CO" sz="1600" dirty="0" err="1">
                  <a:latin typeface="Candara" pitchFamily="34" charset="0"/>
                </a:rPr>
                <a:t>traduccion</a:t>
              </a:r>
              <a:r>
                <a:rPr lang="es-CO" sz="1600" dirty="0">
                  <a:latin typeface="Candara" pitchFamily="34" charset="0"/>
                </a:rPr>
                <a:t> = </a:t>
              </a:r>
              <a:r>
                <a:rPr lang="es-CO" sz="1600" dirty="0" err="1">
                  <a:latin typeface="Candara" pitchFamily="34" charset="0"/>
                </a:rPr>
                <a:t>nuevaTraduccion</a:t>
              </a:r>
              <a:r>
                <a:rPr lang="es-CO" sz="1600" dirty="0">
                  <a:latin typeface="Candara" pitchFamily="34" charset="0"/>
                </a:rPr>
                <a:t>;</a:t>
              </a:r>
            </a:p>
            <a:p>
              <a:pPr marL="177800" lvl="1">
                <a:lnSpc>
                  <a:spcPct val="80000"/>
                </a:lnSpc>
                <a:buFontTx/>
                <a:buNone/>
                <a:tabLst>
                  <a:tab pos="450850" algn="l"/>
                  <a:tab pos="534988" algn="l"/>
                </a:tabLst>
              </a:pPr>
              <a:r>
                <a:rPr lang="es-CO" sz="1600" dirty="0">
                  <a:latin typeface="Candara" pitchFamily="34" charset="0"/>
                </a:rPr>
                <a:t>              </a:t>
              </a:r>
              <a:r>
                <a:rPr lang="es-CO" sz="1600" dirty="0">
                  <a:solidFill>
                    <a:srgbClr val="0033CC"/>
                  </a:solidFill>
                  <a:latin typeface="Candara" pitchFamily="34" charset="0"/>
                </a:rPr>
                <a:t>// verifica el invariante</a:t>
              </a:r>
            </a:p>
            <a:p>
              <a:pPr marL="177800" lvl="1">
                <a:lnSpc>
                  <a:spcPct val="80000"/>
                </a:lnSpc>
                <a:buFontTx/>
                <a:buNone/>
                <a:tabLst>
                  <a:tab pos="450850" algn="l"/>
                  <a:tab pos="534988" algn="l"/>
                </a:tabLst>
              </a:pPr>
              <a:r>
                <a:rPr lang="es-CO" sz="1600" dirty="0">
                  <a:latin typeface="Candara" pitchFamily="34" charset="0"/>
                </a:rPr>
                <a:t>              </a:t>
              </a:r>
              <a:r>
                <a:rPr lang="es-CO" sz="1600" dirty="0" err="1">
                  <a:latin typeface="Candara" pitchFamily="34" charset="0"/>
                </a:rPr>
                <a:t>verificarInvariante</a:t>
              </a: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tabLst>
                  <a:tab pos="450850" algn="l"/>
                  <a:tab pos="534988" algn="l"/>
                </a:tabLst>
              </a:pPr>
              <a:r>
                <a:rPr lang="es-CO" sz="1600" dirty="0">
                  <a:solidFill>
                    <a:srgbClr val="FF0000"/>
                  </a:solidFill>
                  <a:latin typeface="Candara" pitchFamily="34" charset="0"/>
                </a:rPr>
                <a:t>       …</a:t>
              </a: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r>
                <a:rPr lang="es-CO" sz="1600" dirty="0">
                  <a:latin typeface="Candara" pitchFamily="34" charset="0"/>
                </a:rPr>
                <a:t>} </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38</a:t>
            </a:fld>
            <a:endParaRPr lang="es-CO" dirty="0"/>
          </a:p>
        </p:txBody>
      </p:sp>
    </p:spTree>
    <p:extLst>
      <p:ext uri="{BB962C8B-B14F-4D97-AF65-F5344CB8AC3E}">
        <p14:creationId xmlns:p14="http://schemas.microsoft.com/office/powerpoint/2010/main" val="187974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6" y="1700808"/>
            <a:ext cx="4896545" cy="461665"/>
          </a:xfrm>
          <a:prstGeom prst="rect">
            <a:avLst/>
          </a:prstGeom>
          <a:noFill/>
        </p:spPr>
        <p:txBody>
          <a:bodyPr wrap="square" rtlCol="0">
            <a:spAutoFit/>
          </a:bodyPr>
          <a:lstStyle/>
          <a:p>
            <a:r>
              <a:rPr lang="es-CO" sz="2400" b="1" dirty="0">
                <a:latin typeface="Candara" pitchFamily="34" charset="0"/>
              </a:rPr>
              <a:t>Método Verificar Invariante</a:t>
            </a:r>
          </a:p>
        </p:txBody>
      </p:sp>
      <p:grpSp>
        <p:nvGrpSpPr>
          <p:cNvPr id="13" name="12 Grupo"/>
          <p:cNvGrpSpPr/>
          <p:nvPr/>
        </p:nvGrpSpPr>
        <p:grpSpPr>
          <a:xfrm>
            <a:off x="251520" y="2103466"/>
            <a:ext cx="8714198" cy="4781918"/>
            <a:chOff x="196278" y="2622524"/>
            <a:chExt cx="6144671" cy="5901138"/>
          </a:xfrm>
        </p:grpSpPr>
        <p:sp>
          <p:nvSpPr>
            <p:cNvPr id="15" name="14 Esquina doblada"/>
            <p:cNvSpPr/>
            <p:nvPr/>
          </p:nvSpPr>
          <p:spPr>
            <a:xfrm>
              <a:off x="196278" y="2622524"/>
              <a:ext cx="6144671" cy="5769965"/>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15 Rectángulo"/>
            <p:cNvSpPr/>
            <p:nvPr/>
          </p:nvSpPr>
          <p:spPr>
            <a:xfrm>
              <a:off x="202417" y="2788495"/>
              <a:ext cx="6137664" cy="5735167"/>
            </a:xfrm>
            <a:prstGeom prst="rect">
              <a:avLst/>
            </a:prstGeom>
          </p:spPr>
          <p:txBody>
            <a:bodyPr wrap="square">
              <a:spAutoFit/>
            </a:bodyPr>
            <a:lstStyle/>
            <a:p>
              <a:pPr marL="177800" lvl="1">
                <a:lnSpc>
                  <a:spcPct val="80000"/>
                </a:lnSpc>
                <a:buFontTx/>
                <a:buNone/>
              </a:pPr>
              <a:r>
                <a:rPr lang="es-CO" sz="1500" dirty="0" err="1">
                  <a:solidFill>
                    <a:srgbClr val="FF0000"/>
                  </a:solidFill>
                  <a:latin typeface="Candara" pitchFamily="34" charset="0"/>
                </a:rPr>
                <a:t>public</a:t>
              </a:r>
              <a:r>
                <a:rPr lang="es-CO" sz="1500" dirty="0">
                  <a:solidFill>
                    <a:srgbClr val="FF0000"/>
                  </a:solidFill>
                  <a:latin typeface="Candara" pitchFamily="34" charset="0"/>
                </a:rPr>
                <a:t> </a:t>
              </a:r>
              <a:r>
                <a:rPr lang="es-CO" sz="1500" dirty="0" err="1">
                  <a:solidFill>
                    <a:srgbClr val="FF0000"/>
                  </a:solidFill>
                  <a:latin typeface="Candara" pitchFamily="34" charset="0"/>
                </a:rPr>
                <a:t>class</a:t>
              </a:r>
              <a:r>
                <a:rPr lang="es-CO" sz="1500" dirty="0">
                  <a:latin typeface="Candara" pitchFamily="34" charset="0"/>
                </a:rPr>
                <a:t> Traductor</a:t>
              </a:r>
            </a:p>
            <a:p>
              <a:pPr marL="177800" lvl="1">
                <a:lnSpc>
                  <a:spcPct val="80000"/>
                </a:lnSpc>
                <a:buFontTx/>
                <a:buNone/>
              </a:pPr>
              <a:r>
                <a:rPr lang="es-CO" sz="1500" dirty="0">
                  <a:latin typeface="Candara" pitchFamily="34" charset="0"/>
                </a:rPr>
                <a:t>{</a:t>
              </a:r>
              <a:endParaRPr lang="es-CO" sz="1500" dirty="0">
                <a:solidFill>
                  <a:srgbClr val="FF0000"/>
                </a:solidFill>
                <a:latin typeface="Candara" pitchFamily="34" charset="0"/>
              </a:endParaRPr>
            </a:p>
            <a:p>
              <a:pPr marL="177800" lvl="1">
                <a:lnSpc>
                  <a:spcPct val="80000"/>
                </a:lnSpc>
                <a:buFontTx/>
                <a:buNone/>
                <a:tabLst>
                  <a:tab pos="450850" algn="l"/>
                  <a:tab pos="534988" algn="l"/>
                </a:tabLst>
              </a:pPr>
              <a:endParaRPr lang="es-CO" sz="1500" dirty="0">
                <a:latin typeface="Candara" pitchFamily="34" charset="0"/>
              </a:endParaRPr>
            </a:p>
            <a:p>
              <a:pPr marL="177800" lvl="1">
                <a:lnSpc>
                  <a:spcPct val="80000"/>
                </a:lnSpc>
                <a:buFontTx/>
                <a:buNone/>
                <a:tabLst>
                  <a:tab pos="450850" algn="l"/>
                  <a:tab pos="534988" algn="l"/>
                </a:tabLst>
              </a:pPr>
              <a:r>
                <a:rPr lang="es-CO" sz="1500" dirty="0">
                  <a:solidFill>
                    <a:srgbClr val="0033CC"/>
                  </a:solidFill>
                  <a:latin typeface="Candara" pitchFamily="34" charset="0"/>
                </a:rPr>
                <a:t>  	/**</a:t>
              </a:r>
            </a:p>
            <a:p>
              <a:pPr marL="177800" lvl="1">
                <a:lnSpc>
                  <a:spcPct val="80000"/>
                </a:lnSpc>
                <a:buFontTx/>
                <a:buNone/>
                <a:tabLst>
                  <a:tab pos="450850" algn="l"/>
                  <a:tab pos="534988" algn="l"/>
                </a:tabLst>
              </a:pPr>
              <a:r>
                <a:rPr lang="es-CO" sz="1500" dirty="0">
                  <a:solidFill>
                    <a:srgbClr val="0033CC"/>
                  </a:solidFill>
                  <a:latin typeface="Candara" pitchFamily="34" charset="0"/>
                </a:rPr>
                <a:t>       * Verifica que el invariante de la clase se cumpla. Si algo falla, lanza un </a:t>
              </a:r>
              <a:r>
                <a:rPr lang="es-CO" sz="1500" dirty="0" err="1">
                  <a:solidFill>
                    <a:srgbClr val="0033CC"/>
                  </a:solidFill>
                  <a:latin typeface="Candara" pitchFamily="34" charset="0"/>
                </a:rPr>
                <a:t>AssertError</a:t>
              </a:r>
              <a:endParaRPr lang="es-CO" sz="1500" dirty="0">
                <a:solidFill>
                  <a:srgbClr val="0033CC"/>
                </a:solidFill>
                <a:latin typeface="Candara" pitchFamily="34" charset="0"/>
              </a:endParaRPr>
            </a:p>
            <a:p>
              <a:pPr marL="177800" lvl="1">
                <a:lnSpc>
                  <a:spcPct val="80000"/>
                </a:lnSpc>
                <a:buFontTx/>
                <a:buNone/>
                <a:tabLst>
                  <a:tab pos="450850" algn="l"/>
                  <a:tab pos="534988" algn="l"/>
                </a:tabLst>
              </a:pPr>
              <a:r>
                <a:rPr lang="es-CO" sz="1500" dirty="0">
                  <a:solidFill>
                    <a:srgbClr val="0033CC"/>
                  </a:solidFill>
                  <a:latin typeface="Candara" pitchFamily="34" charset="0"/>
                </a:rPr>
                <a:t>       */</a:t>
              </a:r>
            </a:p>
            <a:p>
              <a:pPr marL="177800" lvl="1">
                <a:lnSpc>
                  <a:spcPct val="80000"/>
                </a:lnSpc>
                <a:buFontTx/>
                <a:buNone/>
                <a:tabLst>
                  <a:tab pos="450850" algn="l"/>
                  <a:tab pos="534988" algn="l"/>
                </a:tabLst>
              </a:pPr>
              <a:r>
                <a:rPr lang="es-CO" sz="1500" dirty="0">
                  <a:solidFill>
                    <a:srgbClr val="0033CC"/>
                  </a:solidFill>
                  <a:latin typeface="Candara" pitchFamily="34" charset="0"/>
                </a:rPr>
                <a:t>	</a:t>
              </a:r>
              <a:r>
                <a:rPr lang="es-CO" sz="1500" dirty="0" err="1">
                  <a:latin typeface="Candara" pitchFamily="34" charset="0"/>
                </a:rPr>
                <a:t>private</a:t>
              </a:r>
              <a:r>
                <a:rPr lang="es-CO" sz="1500" dirty="0">
                  <a:latin typeface="Candara" pitchFamily="34" charset="0"/>
                </a:rPr>
                <a:t> </a:t>
              </a:r>
              <a:r>
                <a:rPr lang="es-CO" sz="1500" dirty="0" err="1">
                  <a:latin typeface="Candara" pitchFamily="34" charset="0"/>
                </a:rPr>
                <a:t>void</a:t>
              </a:r>
              <a:r>
                <a:rPr lang="es-CO" sz="1500" dirty="0">
                  <a:latin typeface="Candara" pitchFamily="34" charset="0"/>
                </a:rPr>
                <a:t> </a:t>
              </a:r>
              <a:r>
                <a:rPr lang="es-CO" sz="1500" dirty="0" err="1">
                  <a:latin typeface="Candara" pitchFamily="34" charset="0"/>
                </a:rPr>
                <a:t>verificarInvariante</a:t>
              </a:r>
              <a:r>
                <a:rPr lang="es-CO" sz="1500" dirty="0">
                  <a:latin typeface="Candara" pitchFamily="34" charset="0"/>
                </a:rPr>
                <a:t>( )</a:t>
              </a:r>
            </a:p>
            <a:p>
              <a:pPr marL="177800" lvl="1">
                <a:lnSpc>
                  <a:spcPct val="80000"/>
                </a:lnSpc>
                <a:buFontTx/>
                <a:buNone/>
                <a:tabLst>
                  <a:tab pos="450850" algn="l"/>
                  <a:tab pos="534988" algn="l"/>
                </a:tabLst>
              </a:pPr>
              <a:r>
                <a:rPr lang="es-CO" sz="1500" dirty="0">
                  <a:latin typeface="Candara" pitchFamily="34" charset="0"/>
                </a:rPr>
                <a:t>      {</a:t>
              </a:r>
            </a:p>
            <a:p>
              <a:pPr marL="177800" lvl="1">
                <a:lnSpc>
                  <a:spcPct val="80000"/>
                </a:lnSpc>
                <a:buFontTx/>
                <a:buNone/>
                <a:tabLst>
                  <a:tab pos="450850" algn="l"/>
                  <a:tab pos="534988" algn="l"/>
                </a:tabLst>
              </a:pPr>
              <a:r>
                <a:rPr lang="es-CO" sz="1500" dirty="0">
                  <a:latin typeface="Candara" pitchFamily="34" charset="0"/>
                </a:rPr>
                <a:t>            </a:t>
              </a:r>
              <a:r>
                <a:rPr lang="es-CO" sz="1500" dirty="0" err="1">
                  <a:latin typeface="Candara" pitchFamily="34" charset="0"/>
                </a:rPr>
                <a:t>assert</a:t>
              </a:r>
              <a:r>
                <a:rPr lang="es-CO" sz="1500" dirty="0">
                  <a:latin typeface="Candara" pitchFamily="34" charset="0"/>
                </a:rPr>
                <a:t> </a:t>
              </a:r>
              <a:r>
                <a:rPr lang="es-CO" sz="1500" dirty="0" err="1">
                  <a:latin typeface="Candara" pitchFamily="34" charset="0"/>
                </a:rPr>
                <a:t>espanolIngles</a:t>
              </a:r>
              <a:r>
                <a:rPr lang="es-CO" sz="1500" dirty="0">
                  <a:latin typeface="Candara" pitchFamily="34" charset="0"/>
                </a:rPr>
                <a:t> != </a:t>
              </a:r>
              <a:r>
                <a:rPr lang="es-CO" sz="1500" dirty="0" err="1">
                  <a:latin typeface="Candara" pitchFamily="34" charset="0"/>
                </a:rPr>
                <a:t>null</a:t>
              </a:r>
              <a:r>
                <a:rPr lang="es-CO" sz="1500" dirty="0">
                  <a:latin typeface="Candara" pitchFamily="34" charset="0"/>
                </a:rPr>
                <a:t> : "Diccionario español-ingles sin inicializar";</a:t>
              </a:r>
            </a:p>
            <a:p>
              <a:pPr marL="177800" lvl="1">
                <a:lnSpc>
                  <a:spcPct val="80000"/>
                </a:lnSpc>
                <a:buFontTx/>
                <a:buNone/>
                <a:tabLst>
                  <a:tab pos="450850" algn="l"/>
                  <a:tab pos="534988" algn="l"/>
                </a:tabLst>
              </a:pPr>
              <a:r>
                <a:rPr lang="es-CO" sz="1500" dirty="0">
                  <a:latin typeface="Candara" pitchFamily="34" charset="0"/>
                </a:rPr>
                <a:t>            </a:t>
              </a:r>
              <a:r>
                <a:rPr lang="es-CO" sz="1500" dirty="0" err="1">
                  <a:latin typeface="Candara" pitchFamily="34" charset="0"/>
                </a:rPr>
                <a:t>assert</a:t>
              </a:r>
              <a:r>
                <a:rPr lang="es-CO" sz="1500" dirty="0">
                  <a:latin typeface="Candara" pitchFamily="34" charset="0"/>
                </a:rPr>
                <a:t> </a:t>
              </a:r>
              <a:r>
                <a:rPr lang="es-CO" sz="1500" dirty="0" err="1">
                  <a:latin typeface="Candara" pitchFamily="34" charset="0"/>
                </a:rPr>
                <a:t>espanolFrances</a:t>
              </a:r>
              <a:r>
                <a:rPr lang="es-CO" sz="1500" dirty="0">
                  <a:latin typeface="Candara" pitchFamily="34" charset="0"/>
                </a:rPr>
                <a:t> != </a:t>
              </a:r>
              <a:r>
                <a:rPr lang="es-CO" sz="1500" dirty="0" err="1">
                  <a:latin typeface="Candara" pitchFamily="34" charset="0"/>
                </a:rPr>
                <a:t>null</a:t>
              </a:r>
              <a:r>
                <a:rPr lang="es-CO" sz="1500" dirty="0">
                  <a:latin typeface="Candara" pitchFamily="34" charset="0"/>
                </a:rPr>
                <a:t> : "Diccionario español-francés sin inicializar";</a:t>
              </a:r>
            </a:p>
            <a:p>
              <a:pPr marL="177800" lvl="1">
                <a:lnSpc>
                  <a:spcPct val="80000"/>
                </a:lnSpc>
                <a:buFontTx/>
                <a:buNone/>
                <a:tabLst>
                  <a:tab pos="450850" algn="l"/>
                  <a:tab pos="534988" algn="l"/>
                </a:tabLst>
              </a:pPr>
              <a:r>
                <a:rPr lang="es-CO" sz="1500" dirty="0">
                  <a:latin typeface="Candara" pitchFamily="34" charset="0"/>
                </a:rPr>
                <a:t>            </a:t>
              </a:r>
              <a:r>
                <a:rPr lang="es-CO" sz="1500" dirty="0" err="1">
                  <a:latin typeface="Candara" pitchFamily="34" charset="0"/>
                </a:rPr>
                <a:t>assert</a:t>
              </a:r>
              <a:r>
                <a:rPr lang="es-CO" sz="1500" dirty="0">
                  <a:latin typeface="Candara" pitchFamily="34" charset="0"/>
                </a:rPr>
                <a:t> </a:t>
              </a:r>
              <a:r>
                <a:rPr lang="es-CO" sz="1500" dirty="0" err="1">
                  <a:latin typeface="Candara" pitchFamily="34" charset="0"/>
                </a:rPr>
                <a:t>espanolItaliano</a:t>
              </a:r>
              <a:r>
                <a:rPr lang="es-CO" sz="1500" dirty="0">
                  <a:latin typeface="Candara" pitchFamily="34" charset="0"/>
                </a:rPr>
                <a:t> != </a:t>
              </a:r>
              <a:r>
                <a:rPr lang="es-CO" sz="1500" dirty="0" err="1">
                  <a:latin typeface="Candara" pitchFamily="34" charset="0"/>
                </a:rPr>
                <a:t>null</a:t>
              </a:r>
              <a:r>
                <a:rPr lang="es-CO" sz="1500" dirty="0">
                  <a:latin typeface="Candara" pitchFamily="34" charset="0"/>
                </a:rPr>
                <a:t> : "Diccionario español-italiano sin inicializar"; </a:t>
              </a:r>
            </a:p>
            <a:p>
              <a:pPr marL="177800" lvl="1">
                <a:lnSpc>
                  <a:spcPct val="80000"/>
                </a:lnSpc>
                <a:buFontTx/>
                <a:buNone/>
                <a:tabLst>
                  <a:tab pos="450850" algn="l"/>
                  <a:tab pos="534988" algn="l"/>
                </a:tabLst>
              </a:pPr>
              <a:endParaRPr lang="es-CO" sz="1500" dirty="0">
                <a:latin typeface="Candara" pitchFamily="34" charset="0"/>
              </a:endParaRPr>
            </a:p>
            <a:p>
              <a:pPr marL="177800" lvl="1">
                <a:lnSpc>
                  <a:spcPct val="80000"/>
                </a:lnSpc>
                <a:buFontTx/>
                <a:buNone/>
                <a:tabLst>
                  <a:tab pos="450850" algn="l"/>
                  <a:tab pos="534988" algn="l"/>
                </a:tabLst>
              </a:pPr>
              <a:r>
                <a:rPr lang="es-CO" sz="1500" dirty="0">
                  <a:latin typeface="Candara" pitchFamily="34" charset="0"/>
                </a:rPr>
                <a:t>            </a:t>
              </a:r>
              <a:r>
                <a:rPr lang="es-CO" sz="1500" dirty="0" err="1">
                  <a:latin typeface="Candara" pitchFamily="34" charset="0"/>
                </a:rPr>
                <a:t>assert</a:t>
              </a:r>
              <a:r>
                <a:rPr lang="es-CO" sz="1500" dirty="0">
                  <a:latin typeface="Candara" pitchFamily="34" charset="0"/>
                </a:rPr>
                <a:t> !</a:t>
              </a:r>
              <a:r>
                <a:rPr lang="es-CO" sz="1500" dirty="0" err="1">
                  <a:latin typeface="Candara" pitchFamily="34" charset="0"/>
                </a:rPr>
                <a:t>hayPalabrasRepetidas</a:t>
              </a:r>
              <a:r>
                <a:rPr lang="es-CO" sz="1500" dirty="0">
                  <a:latin typeface="Candara" pitchFamily="34" charset="0"/>
                </a:rPr>
                <a:t>( INGLES ) : "Palabras repetidas en el diccionario de inglés";</a:t>
              </a:r>
            </a:p>
            <a:p>
              <a:pPr marL="177800" lvl="1">
                <a:lnSpc>
                  <a:spcPct val="80000"/>
                </a:lnSpc>
                <a:buFontTx/>
                <a:buNone/>
                <a:tabLst>
                  <a:tab pos="450850" algn="l"/>
                  <a:tab pos="534988" algn="l"/>
                </a:tabLst>
              </a:pPr>
              <a:r>
                <a:rPr lang="es-CO" sz="1500" dirty="0">
                  <a:latin typeface="Candara" pitchFamily="34" charset="0"/>
                </a:rPr>
                <a:t>            </a:t>
              </a:r>
              <a:r>
                <a:rPr lang="es-CO" sz="1500" dirty="0" err="1">
                  <a:latin typeface="Candara" pitchFamily="34" charset="0"/>
                </a:rPr>
                <a:t>assert</a:t>
              </a:r>
              <a:r>
                <a:rPr lang="es-CO" sz="1500" dirty="0">
                  <a:latin typeface="Candara" pitchFamily="34" charset="0"/>
                </a:rPr>
                <a:t> !</a:t>
              </a:r>
              <a:r>
                <a:rPr lang="es-CO" sz="1500" dirty="0" err="1">
                  <a:latin typeface="Candara" pitchFamily="34" charset="0"/>
                </a:rPr>
                <a:t>hayPalabrasRepetidas</a:t>
              </a:r>
              <a:r>
                <a:rPr lang="es-CO" sz="1500" dirty="0">
                  <a:latin typeface="Candara" pitchFamily="34" charset="0"/>
                </a:rPr>
                <a:t>( FRANCES ) : "Palabras repetidas en el diccionario de  francés";</a:t>
              </a:r>
            </a:p>
            <a:p>
              <a:pPr marL="177800" lvl="1">
                <a:lnSpc>
                  <a:spcPct val="80000"/>
                </a:lnSpc>
                <a:buFontTx/>
                <a:buNone/>
                <a:tabLst>
                  <a:tab pos="450850" algn="l"/>
                  <a:tab pos="534988" algn="l"/>
                </a:tabLst>
              </a:pPr>
              <a:r>
                <a:rPr lang="es-CO" sz="1500" dirty="0">
                  <a:latin typeface="Candara" pitchFamily="34" charset="0"/>
                </a:rPr>
                <a:t>            </a:t>
              </a:r>
              <a:r>
                <a:rPr lang="es-CO" sz="1500" dirty="0" err="1">
                  <a:latin typeface="Candara" pitchFamily="34" charset="0"/>
                </a:rPr>
                <a:t>assert</a:t>
              </a:r>
              <a:r>
                <a:rPr lang="es-CO" sz="1500" dirty="0">
                  <a:latin typeface="Candara" pitchFamily="34" charset="0"/>
                </a:rPr>
                <a:t> !</a:t>
              </a:r>
              <a:r>
                <a:rPr lang="es-CO" sz="1500" dirty="0" err="1">
                  <a:latin typeface="Candara" pitchFamily="34" charset="0"/>
                </a:rPr>
                <a:t>hayPalabrasRepetidas</a:t>
              </a:r>
              <a:r>
                <a:rPr lang="es-CO" sz="1500" dirty="0">
                  <a:latin typeface="Candara" pitchFamily="34" charset="0"/>
                </a:rPr>
                <a:t>( ITALIANO ) : "Palabras repetidas en el diccionario de italiano";</a:t>
              </a:r>
            </a:p>
            <a:p>
              <a:pPr marL="177800" lvl="1">
                <a:lnSpc>
                  <a:spcPct val="80000"/>
                </a:lnSpc>
                <a:buFontTx/>
                <a:buNone/>
                <a:tabLst>
                  <a:tab pos="450850" algn="l"/>
                  <a:tab pos="534988" algn="l"/>
                </a:tabLst>
              </a:pPr>
              <a:endParaRPr lang="es-CO" sz="1500" dirty="0">
                <a:latin typeface="Candara" pitchFamily="34" charset="0"/>
              </a:endParaRPr>
            </a:p>
            <a:p>
              <a:pPr>
                <a:lnSpc>
                  <a:spcPct val="80000"/>
                </a:lnSpc>
                <a:buFontTx/>
                <a:buNone/>
              </a:pPr>
              <a:r>
                <a:rPr lang="es-CO" sz="1500" dirty="0">
                  <a:latin typeface="Candara" pitchFamily="34" charset="0"/>
                </a:rPr>
                <a:t>      </a:t>
              </a:r>
              <a:r>
                <a:rPr lang="es-ES" sz="1400" dirty="0"/>
                <a:t>         </a:t>
              </a:r>
              <a:r>
                <a:rPr lang="es-ES" sz="1400" dirty="0" err="1"/>
                <a:t>assert</a:t>
              </a:r>
              <a:r>
                <a:rPr lang="es-ES" sz="1400" dirty="0"/>
                <a:t> !</a:t>
              </a:r>
              <a:r>
                <a:rPr lang="es-ES" sz="1400" dirty="0" err="1"/>
                <a:t>hayTraduccionesRepetidas</a:t>
              </a:r>
              <a:r>
                <a:rPr lang="es-ES" sz="1400" dirty="0"/>
                <a:t>(INGLES) : "Traducciones repetidas en el diccionario de inglés";</a:t>
              </a:r>
            </a:p>
            <a:p>
              <a:pPr>
                <a:lnSpc>
                  <a:spcPct val="80000"/>
                </a:lnSpc>
                <a:buFontTx/>
                <a:buNone/>
              </a:pPr>
              <a:r>
                <a:rPr lang="es-ES" sz="1400" dirty="0"/>
                <a:t>              </a:t>
              </a:r>
              <a:r>
                <a:rPr lang="es-ES" sz="1400" dirty="0" err="1"/>
                <a:t>assert</a:t>
              </a:r>
              <a:r>
                <a:rPr lang="es-ES" sz="1400" dirty="0"/>
                <a:t> !</a:t>
              </a:r>
              <a:r>
                <a:rPr lang="es-ES" sz="1400" dirty="0" err="1"/>
                <a:t>hayTraduccionesRepetidas</a:t>
              </a:r>
              <a:r>
                <a:rPr lang="es-ES" sz="1400" dirty="0"/>
                <a:t>(FRANCES) : "Traducciones repetidas en el diccionario de  </a:t>
              </a:r>
            </a:p>
            <a:p>
              <a:pPr>
                <a:lnSpc>
                  <a:spcPct val="80000"/>
                </a:lnSpc>
                <a:buFontTx/>
                <a:buNone/>
              </a:pPr>
              <a:r>
                <a:rPr lang="es-ES" sz="1400" dirty="0"/>
                <a:t>              francés";</a:t>
              </a:r>
            </a:p>
            <a:p>
              <a:pPr>
                <a:lnSpc>
                  <a:spcPct val="80000"/>
                </a:lnSpc>
                <a:buFontTx/>
                <a:buNone/>
              </a:pPr>
              <a:r>
                <a:rPr lang="es-ES" sz="1400" dirty="0"/>
                <a:t>             </a:t>
              </a:r>
              <a:r>
                <a:rPr lang="es-ES" sz="1400" dirty="0" err="1"/>
                <a:t>assert</a:t>
              </a:r>
              <a:r>
                <a:rPr lang="es-ES" sz="1400" dirty="0"/>
                <a:t> !</a:t>
              </a:r>
              <a:r>
                <a:rPr lang="es-ES" sz="1400" dirty="0" err="1"/>
                <a:t>hayTraduccionesRepetidas</a:t>
              </a:r>
              <a:r>
                <a:rPr lang="es-ES" sz="1400" dirty="0"/>
                <a:t>(ITALIANO) : "Traducciones repetidas en el diccionario de </a:t>
              </a:r>
            </a:p>
            <a:p>
              <a:pPr>
                <a:lnSpc>
                  <a:spcPct val="80000"/>
                </a:lnSpc>
                <a:buFontTx/>
                <a:buNone/>
              </a:pPr>
              <a:r>
                <a:rPr lang="es-ES" sz="1400" dirty="0"/>
                <a:t>             italiano;</a:t>
              </a:r>
              <a:endParaRPr lang="es-CO" sz="1500" dirty="0">
                <a:latin typeface="Candara" pitchFamily="34" charset="0"/>
              </a:endParaRPr>
            </a:p>
            <a:p>
              <a:pPr marL="177800" lvl="1">
                <a:lnSpc>
                  <a:spcPct val="80000"/>
                </a:lnSpc>
                <a:buFontTx/>
                <a:buNone/>
                <a:tabLst>
                  <a:tab pos="450850" algn="l"/>
                  <a:tab pos="534988" algn="l"/>
                </a:tabLst>
              </a:pPr>
              <a:r>
                <a:rPr lang="es-CO" sz="1500" dirty="0">
                  <a:latin typeface="Candara" pitchFamily="34" charset="0"/>
                </a:rPr>
                <a:t>      }</a:t>
              </a:r>
            </a:p>
            <a:p>
              <a:pPr marL="177800" lvl="1">
                <a:lnSpc>
                  <a:spcPct val="80000"/>
                </a:lnSpc>
                <a:tabLst>
                  <a:tab pos="450850" algn="l"/>
                  <a:tab pos="534988" algn="l"/>
                </a:tabLst>
              </a:pPr>
              <a:r>
                <a:rPr lang="es-CO" sz="1500" dirty="0">
                  <a:solidFill>
                    <a:srgbClr val="FF0000"/>
                  </a:solidFill>
                  <a:latin typeface="Candara" pitchFamily="34" charset="0"/>
                </a:rPr>
                <a:t>…</a:t>
              </a:r>
            </a:p>
            <a:p>
              <a:pPr marL="177800" lvl="1">
                <a:lnSpc>
                  <a:spcPct val="80000"/>
                </a:lnSpc>
                <a:buFontTx/>
                <a:buNone/>
                <a:tabLst>
                  <a:tab pos="450850" algn="l"/>
                  <a:tab pos="534988" algn="l"/>
                </a:tabLst>
              </a:pPr>
              <a:r>
                <a:rPr lang="es-CO" sz="1500" dirty="0">
                  <a:latin typeface="Candara" pitchFamily="34" charset="0"/>
                </a:rPr>
                <a:t>} </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39</a:t>
            </a:fld>
            <a:endParaRPr lang="es-CO" dirty="0"/>
          </a:p>
        </p:txBody>
      </p:sp>
    </p:spTree>
    <p:extLst>
      <p:ext uri="{BB962C8B-B14F-4D97-AF65-F5344CB8AC3E}">
        <p14:creationId xmlns:p14="http://schemas.microsoft.com/office/powerpoint/2010/main" val="215979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Ejercicio</a:t>
            </a:r>
          </a:p>
        </p:txBody>
      </p:sp>
      <p:sp>
        <p:nvSpPr>
          <p:cNvPr id="6" name="5 CuadroTexto"/>
          <p:cNvSpPr txBox="1"/>
          <p:nvPr/>
        </p:nvSpPr>
        <p:spPr>
          <a:xfrm>
            <a:off x="683568" y="2119642"/>
            <a:ext cx="4176465" cy="172436"/>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sp>
        <p:nvSpPr>
          <p:cNvPr id="8" name="7 CuadroTexto"/>
          <p:cNvSpPr txBox="1"/>
          <p:nvPr/>
        </p:nvSpPr>
        <p:spPr>
          <a:xfrm>
            <a:off x="1403648" y="2996952"/>
            <a:ext cx="7128792" cy="1477328"/>
          </a:xfrm>
          <a:prstGeom prst="rect">
            <a:avLst/>
          </a:prstGeom>
          <a:noFill/>
        </p:spPr>
        <p:txBody>
          <a:bodyPr wrap="square" rtlCol="0">
            <a:spAutoFit/>
          </a:bodyPr>
          <a:lstStyle/>
          <a:p>
            <a:pPr marL="342900" indent="-342900">
              <a:buAutoNum type="arabicPeriod"/>
            </a:pPr>
            <a:r>
              <a:rPr lang="es-CO" dirty="0"/>
              <a:t>Lea el </a:t>
            </a:r>
            <a:r>
              <a:rPr lang="es-CO" dirty="0">
                <a:hlinkClick r:id="rId2"/>
              </a:rPr>
              <a:t>enunciado</a:t>
            </a:r>
            <a:r>
              <a:rPr lang="es-CO" dirty="0"/>
              <a:t> e identifique la información importante</a:t>
            </a:r>
          </a:p>
          <a:p>
            <a:pPr marL="342900" indent="-342900">
              <a:buAutoNum type="arabicPeriod"/>
            </a:pPr>
            <a:endParaRPr lang="es-CO" dirty="0"/>
          </a:p>
          <a:p>
            <a:pPr marL="342900" indent="-342900">
              <a:buAutoNum type="arabicPeriod"/>
            </a:pPr>
            <a:r>
              <a:rPr lang="es-CO" dirty="0"/>
              <a:t>Identifique los Requerimientos Funcionales</a:t>
            </a:r>
          </a:p>
          <a:p>
            <a:pPr marL="342900" indent="-342900">
              <a:buAutoNum type="arabicPeriod"/>
            </a:pPr>
            <a:endParaRPr lang="es-CO" dirty="0"/>
          </a:p>
          <a:p>
            <a:pPr marL="342900" indent="-342900">
              <a:buAutoNum type="arabicPeriod"/>
            </a:pPr>
            <a:r>
              <a:rPr lang="es-CO" dirty="0"/>
              <a:t>Dibuje el modelo del mundo del problema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501008"/>
            <a:ext cx="2989497" cy="309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4</a:t>
            </a:fld>
            <a:endParaRPr lang="es-CO" dirty="0"/>
          </a:p>
        </p:txBody>
      </p:sp>
    </p:spTree>
    <p:extLst>
      <p:ext uri="{BB962C8B-B14F-4D97-AF65-F5344CB8AC3E}">
        <p14:creationId xmlns:p14="http://schemas.microsoft.com/office/powerpoint/2010/main" val="663785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6 Grupo"/>
          <p:cNvGrpSpPr/>
          <p:nvPr/>
        </p:nvGrpSpPr>
        <p:grpSpPr>
          <a:xfrm>
            <a:off x="1151620" y="2367927"/>
            <a:ext cx="7344816" cy="4675765"/>
            <a:chOff x="184026" y="2428487"/>
            <a:chExt cx="6976537" cy="5263359"/>
          </a:xfrm>
        </p:grpSpPr>
        <p:sp>
          <p:nvSpPr>
            <p:cNvPr id="9" name="8 Esquina doblada"/>
            <p:cNvSpPr/>
            <p:nvPr/>
          </p:nvSpPr>
          <p:spPr>
            <a:xfrm>
              <a:off x="184026" y="2428487"/>
              <a:ext cx="6976537" cy="4594607"/>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10" name="9 Rectángulo"/>
            <p:cNvSpPr/>
            <p:nvPr/>
          </p:nvSpPr>
          <p:spPr>
            <a:xfrm>
              <a:off x="218224" y="2488104"/>
              <a:ext cx="6908140" cy="5203742"/>
            </a:xfrm>
            <a:prstGeom prst="rect">
              <a:avLst/>
            </a:prstGeom>
          </p:spPr>
          <p:txBody>
            <a:bodyPr wrap="square">
              <a:spAutoFit/>
            </a:bodyPr>
            <a:lstStyle/>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 Indica si hay palabras con la misma traducción en el diccionario del idioma  </a:t>
              </a:r>
            </a:p>
            <a:p>
              <a:pPr marL="177800" lvl="1">
                <a:lnSpc>
                  <a:spcPct val="80000"/>
                </a:lnSpc>
                <a:buFontTx/>
                <a:buNone/>
                <a:tabLst>
                  <a:tab pos="450850" algn="l"/>
                  <a:tab pos="534988" algn="l"/>
                </a:tabLst>
              </a:pPr>
              <a:r>
                <a:rPr lang="es-CO" sz="1600" dirty="0">
                  <a:solidFill>
                    <a:srgbClr val="0033CC"/>
                  </a:solidFill>
                  <a:latin typeface="Candara" pitchFamily="34" charset="0"/>
                </a:rPr>
                <a:t>        dado.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buFontTx/>
                <a:buNone/>
                <a:tabLst>
                  <a:tab pos="450850" algn="l"/>
                  <a:tab pos="534988" algn="l"/>
                </a:tabLst>
              </a:pPr>
              <a:r>
                <a:rPr lang="es-CO" sz="1600" dirty="0">
                  <a:solidFill>
                    <a:srgbClr val="0033CC"/>
                  </a:solidFill>
                  <a:latin typeface="Candara" pitchFamily="34" charset="0"/>
                </a:rPr>
                <a:t>     * @</a:t>
              </a:r>
              <a:r>
                <a:rPr lang="es-CO" sz="1600" dirty="0" err="1">
                  <a:solidFill>
                    <a:srgbClr val="0033CC"/>
                  </a:solidFill>
                  <a:latin typeface="Candara" pitchFamily="34" charset="0"/>
                </a:rPr>
                <a:t>param</a:t>
              </a:r>
              <a:r>
                <a:rPr lang="es-CO" sz="1600" dirty="0">
                  <a:solidFill>
                    <a:srgbClr val="0033CC"/>
                  </a:solidFill>
                  <a:latin typeface="Candara" pitchFamily="34" charset="0"/>
                </a:rPr>
                <a:t> </a:t>
              </a:r>
              <a:r>
                <a:rPr lang="es-CO" sz="1600" dirty="0" err="1">
                  <a:solidFill>
                    <a:srgbClr val="0033CC"/>
                  </a:solidFill>
                  <a:latin typeface="Candara" pitchFamily="34" charset="0"/>
                </a:rPr>
                <a:t>idTrad</a:t>
              </a:r>
              <a:r>
                <a:rPr lang="es-CO" sz="1600" dirty="0">
                  <a:solidFill>
                    <a:srgbClr val="0033CC"/>
                  </a:solidFill>
                  <a:latin typeface="Candara" pitchFamily="34" charset="0"/>
                </a:rPr>
                <a:t> es el idioma del diccionario - </a:t>
              </a:r>
              <a:r>
                <a:rPr lang="es-CO" sz="1600" dirty="0" err="1">
                  <a:solidFill>
                    <a:srgbClr val="0033CC"/>
                  </a:solidFill>
                  <a:latin typeface="Candara" pitchFamily="34" charset="0"/>
                </a:rPr>
                <a:t>idTrad</a:t>
              </a:r>
              <a:r>
                <a:rPr lang="es-CO" sz="1600" dirty="0">
                  <a:solidFill>
                    <a:srgbClr val="0033CC"/>
                  </a:solidFill>
                  <a:latin typeface="Candara" pitchFamily="34" charset="0"/>
                </a:rPr>
                <a:t> pertenece a {FRANCES, </a:t>
              </a:r>
            </a:p>
            <a:p>
              <a:pPr marL="177800" lvl="1">
                <a:lnSpc>
                  <a:spcPct val="80000"/>
                </a:lnSpc>
                <a:buFontTx/>
                <a:buNone/>
                <a:tabLst>
                  <a:tab pos="450850" algn="l"/>
                  <a:tab pos="534988" algn="l"/>
                </a:tabLst>
              </a:pPr>
              <a:r>
                <a:rPr lang="es-CO" sz="1600" dirty="0">
                  <a:solidFill>
                    <a:srgbClr val="0033CC"/>
                  </a:solidFill>
                  <a:latin typeface="Candara" pitchFamily="34" charset="0"/>
                </a:rPr>
                <a:t>                           INGLES, ITALIANO}</a:t>
              </a:r>
            </a:p>
            <a:p>
              <a:pPr marL="177800" lvl="1">
                <a:lnSpc>
                  <a:spcPct val="80000"/>
                </a:lnSpc>
                <a:buFontTx/>
                <a:buNone/>
                <a:tabLst>
                  <a:tab pos="450850" algn="l"/>
                  <a:tab pos="534988" algn="l"/>
                </a:tabLst>
              </a:pPr>
              <a:r>
                <a:rPr lang="es-CO" sz="1600" dirty="0">
                  <a:solidFill>
                    <a:srgbClr val="0033CC"/>
                  </a:solidFill>
                  <a:latin typeface="Candara" pitchFamily="34" charset="0"/>
                </a:rPr>
                <a:t>     * @</a:t>
              </a:r>
              <a:r>
                <a:rPr lang="es-CO" sz="1600" dirty="0" err="1">
                  <a:solidFill>
                    <a:srgbClr val="0033CC"/>
                  </a:solidFill>
                  <a:latin typeface="Candara" pitchFamily="34" charset="0"/>
                </a:rPr>
                <a:t>return</a:t>
              </a:r>
              <a:r>
                <a:rPr lang="es-CO" sz="1600" dirty="0">
                  <a:solidFill>
                    <a:srgbClr val="0033CC"/>
                  </a:solidFill>
                  <a:latin typeface="Candara" pitchFamily="34" charset="0"/>
                </a:rPr>
                <a:t> True si hay dos palabras con la misma traducción o false en caso </a:t>
              </a:r>
            </a:p>
            <a:p>
              <a:pPr marL="177800" lvl="1">
                <a:lnSpc>
                  <a:spcPct val="80000"/>
                </a:lnSpc>
                <a:buFontTx/>
                <a:buNone/>
                <a:tabLst>
                  <a:tab pos="450850" algn="l"/>
                  <a:tab pos="534988" algn="l"/>
                </a:tabLst>
              </a:pPr>
              <a:r>
                <a:rPr lang="es-CO" sz="1600" dirty="0">
                  <a:solidFill>
                    <a:srgbClr val="0033CC"/>
                  </a:solidFill>
                  <a:latin typeface="Candara" pitchFamily="34" charset="0"/>
                </a:rPr>
                <a:t>                          contrario.</a:t>
              </a:r>
            </a:p>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a:t>
              </a:r>
              <a:r>
                <a:rPr lang="es-CO" sz="1600" dirty="0" err="1">
                  <a:latin typeface="Candara" pitchFamily="34" charset="0"/>
                </a:rPr>
                <a:t>private</a:t>
              </a:r>
              <a:r>
                <a:rPr lang="es-CO" sz="1600" dirty="0">
                  <a:latin typeface="Candara" pitchFamily="34" charset="0"/>
                </a:rPr>
                <a:t> </a:t>
              </a:r>
              <a:r>
                <a:rPr lang="es-CO" sz="1600" dirty="0" err="1">
                  <a:latin typeface="Candara" pitchFamily="34" charset="0"/>
                </a:rPr>
                <a:t>boolean</a:t>
              </a:r>
              <a:r>
                <a:rPr lang="es-CO" sz="1600" dirty="0">
                  <a:latin typeface="Candara" pitchFamily="34" charset="0"/>
                </a:rPr>
                <a:t> </a:t>
              </a:r>
              <a:r>
                <a:rPr lang="es-CO" sz="1600" dirty="0" err="1">
                  <a:latin typeface="Candara" pitchFamily="34" charset="0"/>
                </a:rPr>
                <a:t>hayPalabrasRepetidas</a:t>
              </a:r>
              <a:r>
                <a:rPr lang="es-CO" sz="1600" dirty="0">
                  <a:latin typeface="Candara" pitchFamily="34" charset="0"/>
                </a:rPr>
                <a:t>( </a:t>
              </a:r>
              <a:r>
                <a:rPr lang="es-CO" sz="1600" dirty="0" err="1">
                  <a:latin typeface="Candara" pitchFamily="34" charset="0"/>
                </a:rPr>
                <a:t>int</a:t>
              </a:r>
              <a:r>
                <a:rPr lang="es-CO" sz="1600" dirty="0">
                  <a:latin typeface="Candara" pitchFamily="34" charset="0"/>
                </a:rPr>
                <a:t> </a:t>
              </a:r>
              <a:r>
                <a:rPr lang="es-CO" sz="1600" dirty="0" err="1">
                  <a:latin typeface="Candara" pitchFamily="34" charset="0"/>
                </a:rPr>
                <a:t>idTrad</a:t>
              </a: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tabLst>
                  <a:tab pos="450850" algn="l"/>
                  <a:tab pos="534988" algn="l"/>
                </a:tabLst>
              </a:pPr>
              <a:r>
                <a:rPr lang="es-CO" sz="1600" dirty="0">
                  <a:solidFill>
                    <a:srgbClr val="FF0000"/>
                  </a:solidFill>
                  <a:latin typeface="Candara" pitchFamily="34" charset="0"/>
                </a:rPr>
                <a:t>      </a:t>
              </a: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r>
                <a:rPr lang="es-CO" sz="1600" dirty="0">
                  <a:latin typeface="Candara" pitchFamily="34" charset="0"/>
                </a:rPr>
                <a:t> </a:t>
              </a:r>
            </a:p>
          </p:txBody>
        </p:sp>
      </p:grpSp>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Ejercicio</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40</a:t>
            </a:fld>
            <a:endParaRPr lang="es-CO" dirty="0"/>
          </a:p>
        </p:txBody>
      </p:sp>
    </p:spTree>
    <p:extLst>
      <p:ext uri="{BB962C8B-B14F-4D97-AF65-F5344CB8AC3E}">
        <p14:creationId xmlns:p14="http://schemas.microsoft.com/office/powerpoint/2010/main" val="1878759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6 Grupo"/>
          <p:cNvGrpSpPr/>
          <p:nvPr/>
        </p:nvGrpSpPr>
        <p:grpSpPr>
          <a:xfrm>
            <a:off x="1151620" y="2367927"/>
            <a:ext cx="7344816" cy="4589465"/>
            <a:chOff x="184026" y="2428487"/>
            <a:chExt cx="6976537" cy="5166213"/>
          </a:xfrm>
        </p:grpSpPr>
        <p:sp>
          <p:nvSpPr>
            <p:cNvPr id="9" name="8 Esquina doblada"/>
            <p:cNvSpPr/>
            <p:nvPr/>
          </p:nvSpPr>
          <p:spPr>
            <a:xfrm>
              <a:off x="184026" y="2428487"/>
              <a:ext cx="6976537" cy="4594607"/>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10" name="9 Rectángulo"/>
            <p:cNvSpPr/>
            <p:nvPr/>
          </p:nvSpPr>
          <p:spPr>
            <a:xfrm>
              <a:off x="218224" y="2612689"/>
              <a:ext cx="6908140" cy="4982011"/>
            </a:xfrm>
            <a:prstGeom prst="rect">
              <a:avLst/>
            </a:prstGeom>
          </p:spPr>
          <p:txBody>
            <a:bodyPr wrap="square">
              <a:spAutoFit/>
            </a:bodyPr>
            <a:lstStyle/>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 Indica si hay palabras repetidas en el diccionario del idioma dado. &lt;</a:t>
              </a:r>
              <a:r>
                <a:rPr lang="es-CO" sz="1600" dirty="0" err="1">
                  <a:solidFill>
                    <a:srgbClr val="0033CC"/>
                  </a:solidFill>
                  <a:latin typeface="Candara" pitchFamily="34" charset="0"/>
                </a:rPr>
                <a:t>br</a:t>
              </a:r>
              <a:r>
                <a:rPr lang="es-CO" sz="1600" dirty="0">
                  <a:solidFill>
                    <a:srgbClr val="0033CC"/>
                  </a:solidFill>
                  <a:latin typeface="Candara" pitchFamily="34" charset="0"/>
                </a:rPr>
                <a:t>&gt;</a:t>
              </a:r>
            </a:p>
            <a:p>
              <a:pPr marL="177800" lvl="1">
                <a:lnSpc>
                  <a:spcPct val="80000"/>
                </a:lnSpc>
                <a:buFontTx/>
                <a:buNone/>
                <a:tabLst>
                  <a:tab pos="450850" algn="l"/>
                  <a:tab pos="534988" algn="l"/>
                </a:tabLst>
              </a:pPr>
              <a:r>
                <a:rPr lang="es-CO" sz="1600" dirty="0">
                  <a:solidFill>
                    <a:srgbClr val="0033CC"/>
                  </a:solidFill>
                  <a:latin typeface="Candara" pitchFamily="34" charset="0"/>
                </a:rPr>
                <a:t>     * @</a:t>
              </a:r>
              <a:r>
                <a:rPr lang="es-CO" sz="1600" dirty="0" err="1">
                  <a:solidFill>
                    <a:srgbClr val="0033CC"/>
                  </a:solidFill>
                  <a:latin typeface="Candara" pitchFamily="34" charset="0"/>
                </a:rPr>
                <a:t>param</a:t>
              </a:r>
              <a:r>
                <a:rPr lang="es-CO" sz="1600" dirty="0">
                  <a:solidFill>
                    <a:srgbClr val="0033CC"/>
                  </a:solidFill>
                  <a:latin typeface="Candara" pitchFamily="34" charset="0"/>
                </a:rPr>
                <a:t> </a:t>
              </a:r>
              <a:r>
                <a:rPr lang="es-CO" sz="1600" dirty="0" err="1">
                  <a:solidFill>
                    <a:srgbClr val="0033CC"/>
                  </a:solidFill>
                  <a:latin typeface="Candara" pitchFamily="34" charset="0"/>
                </a:rPr>
                <a:t>idTrad</a:t>
              </a:r>
              <a:r>
                <a:rPr lang="es-CO" sz="1600" dirty="0">
                  <a:solidFill>
                    <a:srgbClr val="0033CC"/>
                  </a:solidFill>
                  <a:latin typeface="Candara" pitchFamily="34" charset="0"/>
                </a:rPr>
                <a:t> es el idioma del diccionario - </a:t>
              </a:r>
              <a:r>
                <a:rPr lang="es-CO" sz="1600" dirty="0" err="1">
                  <a:solidFill>
                    <a:srgbClr val="0033CC"/>
                  </a:solidFill>
                  <a:latin typeface="Candara" pitchFamily="34" charset="0"/>
                </a:rPr>
                <a:t>idTrad</a:t>
              </a:r>
              <a:r>
                <a:rPr lang="es-CO" sz="1600" dirty="0">
                  <a:solidFill>
                    <a:srgbClr val="0033CC"/>
                  </a:solidFill>
                  <a:latin typeface="Candara" pitchFamily="34" charset="0"/>
                </a:rPr>
                <a:t> pertenece a { FRANCES,    </a:t>
              </a:r>
            </a:p>
            <a:p>
              <a:pPr marL="177800" lvl="1">
                <a:lnSpc>
                  <a:spcPct val="80000"/>
                </a:lnSpc>
                <a:buFontTx/>
                <a:buNone/>
                <a:tabLst>
                  <a:tab pos="450850" algn="l"/>
                  <a:tab pos="534988" algn="l"/>
                </a:tabLst>
              </a:pPr>
              <a:r>
                <a:rPr lang="es-CO" sz="1600" dirty="0">
                  <a:solidFill>
                    <a:srgbClr val="0033CC"/>
                  </a:solidFill>
                  <a:latin typeface="Candara" pitchFamily="34" charset="0"/>
                </a:rPr>
                <a:t>                           INGLES, ITALIANO }</a:t>
              </a:r>
            </a:p>
            <a:p>
              <a:pPr marL="177800" lvl="1">
                <a:lnSpc>
                  <a:spcPct val="80000"/>
                </a:lnSpc>
                <a:buFontTx/>
                <a:buNone/>
                <a:tabLst>
                  <a:tab pos="450850" algn="l"/>
                  <a:tab pos="534988" algn="l"/>
                </a:tabLst>
              </a:pPr>
              <a:r>
                <a:rPr lang="es-CO" sz="1600" dirty="0">
                  <a:solidFill>
                    <a:srgbClr val="0033CC"/>
                  </a:solidFill>
                  <a:latin typeface="Candara" pitchFamily="34" charset="0"/>
                </a:rPr>
                <a:t>     * @</a:t>
              </a:r>
              <a:r>
                <a:rPr lang="es-CO" sz="1600" dirty="0" err="1">
                  <a:solidFill>
                    <a:srgbClr val="0033CC"/>
                  </a:solidFill>
                  <a:latin typeface="Candara" pitchFamily="34" charset="0"/>
                </a:rPr>
                <a:t>return</a:t>
              </a:r>
              <a:r>
                <a:rPr lang="es-CO" sz="1600" dirty="0">
                  <a:solidFill>
                    <a:srgbClr val="0033CC"/>
                  </a:solidFill>
                  <a:latin typeface="Candara" pitchFamily="34" charset="0"/>
                </a:rPr>
                <a:t> True si hay al menos una palabra repetida o false en caso  </a:t>
              </a:r>
            </a:p>
            <a:p>
              <a:pPr marL="177800" lvl="1">
                <a:lnSpc>
                  <a:spcPct val="80000"/>
                </a:lnSpc>
                <a:buFontTx/>
                <a:buNone/>
                <a:tabLst>
                  <a:tab pos="450850" algn="l"/>
                  <a:tab pos="534988" algn="l"/>
                </a:tabLst>
              </a:pPr>
              <a:r>
                <a:rPr lang="es-CO" sz="1600" dirty="0">
                  <a:solidFill>
                    <a:srgbClr val="0033CC"/>
                  </a:solidFill>
                  <a:latin typeface="Candara" pitchFamily="34" charset="0"/>
                </a:rPr>
                <a:t>                           contrario.</a:t>
              </a:r>
            </a:p>
            <a:p>
              <a:pPr marL="177800" lvl="1">
                <a:lnSpc>
                  <a:spcPct val="80000"/>
                </a:lnSpc>
                <a:buFontTx/>
                <a:buNone/>
                <a:tabLst>
                  <a:tab pos="450850" algn="l"/>
                  <a:tab pos="534988" algn="l"/>
                </a:tabLst>
              </a:pPr>
              <a:r>
                <a:rPr lang="es-CO" sz="1600" dirty="0">
                  <a:solidFill>
                    <a:srgbClr val="0033CC"/>
                  </a:solidFill>
                  <a:latin typeface="Candara" pitchFamily="34" charset="0"/>
                </a:rPr>
                <a:t>     */</a:t>
              </a:r>
            </a:p>
            <a:p>
              <a:pPr marL="177800" lvl="1">
                <a:lnSpc>
                  <a:spcPct val="80000"/>
                </a:lnSpc>
                <a:buFontTx/>
                <a:buNone/>
                <a:tabLst>
                  <a:tab pos="450850" algn="l"/>
                  <a:tab pos="534988" algn="l"/>
                </a:tabLst>
              </a:pPr>
              <a:r>
                <a:rPr lang="es-CO" sz="1600" dirty="0">
                  <a:solidFill>
                    <a:srgbClr val="0033CC"/>
                  </a:solidFill>
                  <a:latin typeface="Candara" pitchFamily="34" charset="0"/>
                </a:rPr>
                <a:t>	</a:t>
              </a:r>
              <a:r>
                <a:rPr lang="es-CO" sz="1600" dirty="0" err="1">
                  <a:latin typeface="Candara" pitchFamily="34" charset="0"/>
                </a:rPr>
                <a:t>private</a:t>
              </a:r>
              <a:r>
                <a:rPr lang="es-CO" sz="1600" dirty="0">
                  <a:latin typeface="Candara" pitchFamily="34" charset="0"/>
                </a:rPr>
                <a:t> </a:t>
              </a:r>
              <a:r>
                <a:rPr lang="es-CO" sz="1600" dirty="0" err="1">
                  <a:latin typeface="Candara" pitchFamily="34" charset="0"/>
                </a:rPr>
                <a:t>boolean</a:t>
              </a:r>
              <a:r>
                <a:rPr lang="es-CO" sz="1600" dirty="0">
                  <a:latin typeface="Candara" pitchFamily="34" charset="0"/>
                </a:rPr>
                <a:t> </a:t>
              </a:r>
              <a:r>
                <a:rPr lang="es-CO" sz="1600" dirty="0" err="1">
                  <a:latin typeface="Candara" pitchFamily="34" charset="0"/>
                </a:rPr>
                <a:t>hayPalabrasRepetidas</a:t>
              </a:r>
              <a:r>
                <a:rPr lang="es-CO" sz="1600" dirty="0">
                  <a:latin typeface="Candara" pitchFamily="34" charset="0"/>
                </a:rPr>
                <a:t>( </a:t>
              </a:r>
              <a:r>
                <a:rPr lang="es-CO" sz="1600" dirty="0" err="1">
                  <a:latin typeface="Candara" pitchFamily="34" charset="0"/>
                </a:rPr>
                <a:t>int</a:t>
              </a:r>
              <a:r>
                <a:rPr lang="es-CO" sz="1600" dirty="0">
                  <a:latin typeface="Candara" pitchFamily="34" charset="0"/>
                </a:rPr>
                <a:t> </a:t>
              </a:r>
              <a:r>
                <a:rPr lang="es-CO" sz="1600" dirty="0" err="1">
                  <a:latin typeface="Candara" pitchFamily="34" charset="0"/>
                </a:rPr>
                <a:t>idTrad</a:t>
              </a: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r>
                <a:rPr lang="es-CO" sz="1600" dirty="0">
                  <a:latin typeface="Candara" pitchFamily="34" charset="0"/>
                </a:rPr>
                <a:t>      }</a:t>
              </a:r>
            </a:p>
            <a:p>
              <a:pPr marL="177800" lvl="1">
                <a:lnSpc>
                  <a:spcPct val="80000"/>
                </a:lnSpc>
                <a:tabLst>
                  <a:tab pos="450850" algn="l"/>
                  <a:tab pos="534988" algn="l"/>
                </a:tabLst>
              </a:pPr>
              <a:r>
                <a:rPr lang="es-CO" sz="1600" dirty="0">
                  <a:solidFill>
                    <a:srgbClr val="FF0000"/>
                  </a:solidFill>
                  <a:latin typeface="Candara" pitchFamily="34" charset="0"/>
                </a:rPr>
                <a:t>      </a:t>
              </a:r>
            </a:p>
            <a:p>
              <a:pPr marL="177800" lvl="1">
                <a:lnSpc>
                  <a:spcPct val="80000"/>
                </a:lnSpc>
                <a:buFontTx/>
                <a:buNone/>
                <a:tabLst>
                  <a:tab pos="450850" algn="l"/>
                  <a:tab pos="534988" algn="l"/>
                </a:tabLst>
              </a:pPr>
              <a:endParaRPr lang="es-CO" sz="1600" dirty="0">
                <a:latin typeface="Candara" pitchFamily="34" charset="0"/>
              </a:endParaRPr>
            </a:p>
            <a:p>
              <a:pPr marL="177800" lvl="1">
                <a:lnSpc>
                  <a:spcPct val="80000"/>
                </a:lnSpc>
                <a:buFontTx/>
                <a:buNone/>
                <a:tabLst>
                  <a:tab pos="450850" algn="l"/>
                  <a:tab pos="534988" algn="l"/>
                </a:tabLst>
              </a:pPr>
              <a:r>
                <a:rPr lang="es-CO" sz="1600" dirty="0">
                  <a:latin typeface="Candara" pitchFamily="34" charset="0"/>
                </a:rPr>
                <a:t> </a:t>
              </a:r>
            </a:p>
          </p:txBody>
        </p:sp>
      </p:grpSp>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Ejercicio</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41</a:t>
            </a:fld>
            <a:endParaRPr lang="es-CO" dirty="0"/>
          </a:p>
        </p:txBody>
      </p:sp>
    </p:spTree>
    <p:extLst>
      <p:ext uri="{BB962C8B-B14F-4D97-AF65-F5344CB8AC3E}">
        <p14:creationId xmlns:p14="http://schemas.microsoft.com/office/powerpoint/2010/main" val="2370449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Llamada de nube"/>
          <p:cNvSpPr/>
          <p:nvPr/>
        </p:nvSpPr>
        <p:spPr>
          <a:xfrm>
            <a:off x="2267744" y="2348880"/>
            <a:ext cx="5688632"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¿Cómo activo las validación de invariantes?</a:t>
            </a:r>
          </a:p>
        </p:txBody>
      </p:sp>
      <p:grpSp>
        <p:nvGrpSpPr>
          <p:cNvPr id="5" name="6 Grupo"/>
          <p:cNvGrpSpPr/>
          <p:nvPr/>
        </p:nvGrpSpPr>
        <p:grpSpPr>
          <a:xfrm>
            <a:off x="1331640" y="5040558"/>
            <a:ext cx="1982409" cy="1772818"/>
            <a:chOff x="1812609" y="5085184"/>
            <a:chExt cx="1982409" cy="1772818"/>
          </a:xfrm>
        </p:grpSpPr>
        <p:grpSp>
          <p:nvGrpSpPr>
            <p:cNvPr id="6" name="7 Grupo"/>
            <p:cNvGrpSpPr/>
            <p:nvPr/>
          </p:nvGrpSpPr>
          <p:grpSpPr>
            <a:xfrm>
              <a:off x="1877064" y="5085184"/>
              <a:ext cx="1917954" cy="1772818"/>
              <a:chOff x="1877064" y="5085184"/>
              <a:chExt cx="1917954" cy="1772818"/>
            </a:xfrm>
          </p:grpSpPr>
          <p:pic>
            <p:nvPicPr>
              <p:cNvPr id="8"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9" name="10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11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2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 name="8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Configuración Eclipse</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42</a:t>
            </a:fld>
            <a:endParaRPr lang="es-CO" dirty="0"/>
          </a:p>
        </p:txBody>
      </p:sp>
    </p:spTree>
    <p:extLst>
      <p:ext uri="{BB962C8B-B14F-4D97-AF65-F5344CB8AC3E}">
        <p14:creationId xmlns:p14="http://schemas.microsoft.com/office/powerpoint/2010/main" val="736696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Configuración Eclipse</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564904"/>
            <a:ext cx="3439791" cy="365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6540525" y="2636912"/>
            <a:ext cx="47145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Rectángulo"/>
          <p:cNvSpPr/>
          <p:nvPr/>
        </p:nvSpPr>
        <p:spPr>
          <a:xfrm>
            <a:off x="6544815" y="4437112"/>
            <a:ext cx="1723902"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CuadroTexto"/>
          <p:cNvSpPr txBox="1"/>
          <p:nvPr/>
        </p:nvSpPr>
        <p:spPr>
          <a:xfrm>
            <a:off x="1475656" y="2699628"/>
            <a:ext cx="3737177" cy="369332"/>
          </a:xfrm>
          <a:prstGeom prst="rect">
            <a:avLst/>
          </a:prstGeom>
          <a:noFill/>
        </p:spPr>
        <p:txBody>
          <a:bodyPr wrap="none" rtlCol="0">
            <a:spAutoFit/>
          </a:bodyPr>
          <a:lstStyle/>
          <a:p>
            <a:r>
              <a:rPr lang="es-CO" b="1" dirty="0">
                <a:solidFill>
                  <a:srgbClr val="FF0000"/>
                </a:solidFill>
                <a:latin typeface="+mj-lt"/>
              </a:rPr>
              <a:t>Entrar a las propiedades del proyecto</a:t>
            </a:r>
          </a:p>
        </p:txBody>
      </p:sp>
      <p:sp>
        <p:nvSpPr>
          <p:cNvPr id="5" name="4 Elipse"/>
          <p:cNvSpPr/>
          <p:nvPr/>
        </p:nvSpPr>
        <p:spPr>
          <a:xfrm>
            <a:off x="827584" y="2564904"/>
            <a:ext cx="576064" cy="57606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FF0000"/>
                </a:solidFill>
              </a:rPr>
              <a:t>1</a:t>
            </a:r>
          </a:p>
        </p:txBody>
      </p:sp>
      <p:sp>
        <p:nvSpPr>
          <p:cNvPr id="7" name="Marcador de número de diapositiva 6"/>
          <p:cNvSpPr>
            <a:spLocks noGrp="1"/>
          </p:cNvSpPr>
          <p:nvPr>
            <p:ph type="sldNum" sz="quarter" idx="12"/>
          </p:nvPr>
        </p:nvSpPr>
        <p:spPr/>
        <p:txBody>
          <a:bodyPr/>
          <a:lstStyle/>
          <a:p>
            <a:pPr>
              <a:defRPr/>
            </a:pPr>
            <a:fld id="{794276DD-4636-4657-98AB-295EDCA9DBED}" type="slidenum">
              <a:rPr lang="es-CO" smtClean="0"/>
              <a:pPr>
                <a:defRPr/>
              </a:pPr>
              <a:t>43</a:t>
            </a:fld>
            <a:endParaRPr lang="es-CO" dirty="0"/>
          </a:p>
        </p:txBody>
      </p:sp>
    </p:spTree>
    <p:extLst>
      <p:ext uri="{BB962C8B-B14F-4D97-AF65-F5344CB8AC3E}">
        <p14:creationId xmlns:p14="http://schemas.microsoft.com/office/powerpoint/2010/main" val="140374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287" y="2374800"/>
            <a:ext cx="4288259" cy="4105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Configuración Eclipse</a:t>
            </a:r>
          </a:p>
        </p:txBody>
      </p:sp>
      <p:sp>
        <p:nvSpPr>
          <p:cNvPr id="2" name="1 Rectángulo"/>
          <p:cNvSpPr/>
          <p:nvPr/>
        </p:nvSpPr>
        <p:spPr>
          <a:xfrm>
            <a:off x="8316416" y="3212976"/>
            <a:ext cx="67752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CuadroTexto"/>
          <p:cNvSpPr txBox="1"/>
          <p:nvPr/>
        </p:nvSpPr>
        <p:spPr>
          <a:xfrm>
            <a:off x="1475656" y="3358733"/>
            <a:ext cx="3240360" cy="646331"/>
          </a:xfrm>
          <a:prstGeom prst="rect">
            <a:avLst/>
          </a:prstGeom>
          <a:noFill/>
        </p:spPr>
        <p:txBody>
          <a:bodyPr wrap="square" rtlCol="0">
            <a:spAutoFit/>
          </a:bodyPr>
          <a:lstStyle/>
          <a:p>
            <a:r>
              <a:rPr lang="es-CO" b="1" dirty="0">
                <a:solidFill>
                  <a:srgbClr val="FF0000"/>
                </a:solidFill>
                <a:latin typeface="+mj-lt"/>
              </a:rPr>
              <a:t>Cambiar el nivel del compilador a 1.5 o un nivel mayor</a:t>
            </a:r>
          </a:p>
        </p:txBody>
      </p:sp>
      <p:sp>
        <p:nvSpPr>
          <p:cNvPr id="5" name="4 Elipse"/>
          <p:cNvSpPr/>
          <p:nvPr/>
        </p:nvSpPr>
        <p:spPr>
          <a:xfrm>
            <a:off x="827584" y="3356992"/>
            <a:ext cx="576064" cy="57606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FF0000"/>
                </a:solidFill>
              </a:rPr>
              <a:t>2</a:t>
            </a:r>
          </a:p>
        </p:txBody>
      </p:sp>
      <p:sp>
        <p:nvSpPr>
          <p:cNvPr id="7" name="Marcador de número de diapositiva 6"/>
          <p:cNvSpPr>
            <a:spLocks noGrp="1"/>
          </p:cNvSpPr>
          <p:nvPr>
            <p:ph type="sldNum" sz="quarter" idx="12"/>
          </p:nvPr>
        </p:nvSpPr>
        <p:spPr/>
        <p:txBody>
          <a:bodyPr/>
          <a:lstStyle/>
          <a:p>
            <a:pPr>
              <a:defRPr/>
            </a:pPr>
            <a:fld id="{794276DD-4636-4657-98AB-295EDCA9DBED}" type="slidenum">
              <a:rPr lang="es-CO" smtClean="0"/>
              <a:pPr>
                <a:defRPr/>
              </a:pPr>
              <a:t>44</a:t>
            </a:fld>
            <a:endParaRPr lang="es-CO" dirty="0"/>
          </a:p>
        </p:txBody>
      </p:sp>
    </p:spTree>
    <p:extLst>
      <p:ext uri="{BB962C8B-B14F-4D97-AF65-F5344CB8AC3E}">
        <p14:creationId xmlns:p14="http://schemas.microsoft.com/office/powerpoint/2010/main" val="383056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361230"/>
            <a:ext cx="5552085" cy="193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Configuración Eclipse</a:t>
            </a:r>
          </a:p>
        </p:txBody>
      </p:sp>
      <p:sp>
        <p:nvSpPr>
          <p:cNvPr id="3" name="2 CuadroTexto"/>
          <p:cNvSpPr txBox="1"/>
          <p:nvPr/>
        </p:nvSpPr>
        <p:spPr>
          <a:xfrm>
            <a:off x="1475656" y="4366845"/>
            <a:ext cx="3240360" cy="646331"/>
          </a:xfrm>
          <a:prstGeom prst="rect">
            <a:avLst/>
          </a:prstGeom>
          <a:noFill/>
        </p:spPr>
        <p:txBody>
          <a:bodyPr wrap="square" rtlCol="0">
            <a:spAutoFit/>
          </a:bodyPr>
          <a:lstStyle/>
          <a:p>
            <a:r>
              <a:rPr lang="es-CO" b="1" dirty="0">
                <a:solidFill>
                  <a:srgbClr val="FF0000"/>
                </a:solidFill>
                <a:latin typeface="+mj-lt"/>
              </a:rPr>
              <a:t>Entrar a las configuraciones de ejecución</a:t>
            </a:r>
          </a:p>
        </p:txBody>
      </p:sp>
      <p:sp>
        <p:nvSpPr>
          <p:cNvPr id="5" name="4 Elipse"/>
          <p:cNvSpPr/>
          <p:nvPr/>
        </p:nvSpPr>
        <p:spPr>
          <a:xfrm>
            <a:off x="827584" y="4365104"/>
            <a:ext cx="576064" cy="57606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FF0000"/>
                </a:solidFill>
              </a:rPr>
              <a:t>3</a:t>
            </a:r>
          </a:p>
        </p:txBody>
      </p:sp>
      <p:sp>
        <p:nvSpPr>
          <p:cNvPr id="8" name="7 Rectángulo"/>
          <p:cNvSpPr/>
          <p:nvPr/>
        </p:nvSpPr>
        <p:spPr>
          <a:xfrm>
            <a:off x="5904000" y="2448000"/>
            <a:ext cx="47145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6012160" y="3429000"/>
            <a:ext cx="26642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45</a:t>
            </a:fld>
            <a:endParaRPr lang="es-CO" dirty="0"/>
          </a:p>
        </p:txBody>
      </p:sp>
    </p:spTree>
    <p:extLst>
      <p:ext uri="{BB962C8B-B14F-4D97-AF65-F5344CB8AC3E}">
        <p14:creationId xmlns:p14="http://schemas.microsoft.com/office/powerpoint/2010/main" val="26098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916" y="2924606"/>
            <a:ext cx="4482446" cy="37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Configuración Eclipse</a:t>
            </a:r>
          </a:p>
        </p:txBody>
      </p:sp>
      <p:sp>
        <p:nvSpPr>
          <p:cNvPr id="3" name="2 CuadroTexto"/>
          <p:cNvSpPr txBox="1"/>
          <p:nvPr/>
        </p:nvSpPr>
        <p:spPr>
          <a:xfrm>
            <a:off x="1475656" y="5158933"/>
            <a:ext cx="3240360" cy="646331"/>
          </a:xfrm>
          <a:prstGeom prst="rect">
            <a:avLst/>
          </a:prstGeom>
          <a:noFill/>
        </p:spPr>
        <p:txBody>
          <a:bodyPr wrap="square" rtlCol="0">
            <a:spAutoFit/>
          </a:bodyPr>
          <a:lstStyle/>
          <a:p>
            <a:r>
              <a:rPr lang="es-CO" b="1" dirty="0">
                <a:solidFill>
                  <a:srgbClr val="FF0000"/>
                </a:solidFill>
                <a:latin typeface="+mj-lt"/>
              </a:rPr>
              <a:t>Cambiar el argumento de la máquina virtual a -</a:t>
            </a:r>
            <a:r>
              <a:rPr lang="es-CO" b="1" dirty="0" err="1">
                <a:solidFill>
                  <a:srgbClr val="FF0000"/>
                </a:solidFill>
                <a:latin typeface="+mj-lt"/>
              </a:rPr>
              <a:t>ea</a:t>
            </a:r>
            <a:endParaRPr lang="es-CO" b="1" dirty="0">
              <a:solidFill>
                <a:srgbClr val="FF0000"/>
              </a:solidFill>
              <a:latin typeface="+mj-lt"/>
            </a:endParaRPr>
          </a:p>
        </p:txBody>
      </p:sp>
      <p:sp>
        <p:nvSpPr>
          <p:cNvPr id="5" name="4 Elipse"/>
          <p:cNvSpPr/>
          <p:nvPr/>
        </p:nvSpPr>
        <p:spPr>
          <a:xfrm>
            <a:off x="827584" y="5157192"/>
            <a:ext cx="576064" cy="57606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FF0000"/>
                </a:solidFill>
              </a:rPr>
              <a:t>4</a:t>
            </a:r>
          </a:p>
        </p:txBody>
      </p:sp>
      <p:sp>
        <p:nvSpPr>
          <p:cNvPr id="8" name="7 Rectángulo"/>
          <p:cNvSpPr/>
          <p:nvPr/>
        </p:nvSpPr>
        <p:spPr>
          <a:xfrm>
            <a:off x="5776435" y="4725144"/>
            <a:ext cx="47145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46</a:t>
            </a:fld>
            <a:endParaRPr lang="es-CO" dirty="0"/>
          </a:p>
        </p:txBody>
      </p:sp>
    </p:spTree>
    <p:extLst>
      <p:ext uri="{BB962C8B-B14F-4D97-AF65-F5344CB8AC3E}">
        <p14:creationId xmlns:p14="http://schemas.microsoft.com/office/powerpoint/2010/main" val="2905822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Verificación y Pruebas de programa</a:t>
            </a:r>
          </a:p>
        </p:txBody>
      </p:sp>
      <p:sp>
        <p:nvSpPr>
          <p:cNvPr id="4" name="3 Rectángulo redondeado"/>
          <p:cNvSpPr/>
          <p:nvPr/>
        </p:nvSpPr>
        <p:spPr>
          <a:xfrm>
            <a:off x="2627784" y="2708920"/>
            <a:ext cx="460851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latin typeface="Candara" pitchFamily="34" charset="0"/>
              </a:rPr>
              <a:t>Disminuir al máximo los errores dentro del programa</a:t>
            </a:r>
          </a:p>
        </p:txBody>
      </p:sp>
      <p:sp>
        <p:nvSpPr>
          <p:cNvPr id="5" name="4 Flecha doblada"/>
          <p:cNvSpPr/>
          <p:nvPr/>
        </p:nvSpPr>
        <p:spPr>
          <a:xfrm rot="10800000">
            <a:off x="3779912" y="3717032"/>
            <a:ext cx="1224136" cy="720080"/>
          </a:xfrm>
          <a:prstGeom prst="bentArrow">
            <a:avLst>
              <a:gd name="adj1" fmla="val 25000"/>
              <a:gd name="adj2" fmla="val 25948"/>
              <a:gd name="adj3" fmla="val 25000"/>
              <a:gd name="adj4" fmla="val 4375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6" name="15 Flecha doblada"/>
          <p:cNvSpPr/>
          <p:nvPr/>
        </p:nvSpPr>
        <p:spPr>
          <a:xfrm rot="10800000" flipH="1">
            <a:off x="4652392" y="3717032"/>
            <a:ext cx="1215753" cy="720080"/>
          </a:xfrm>
          <a:prstGeom prst="bentArrow">
            <a:avLst>
              <a:gd name="adj1" fmla="val 25000"/>
              <a:gd name="adj2" fmla="val 25948"/>
              <a:gd name="adj3" fmla="val 25000"/>
              <a:gd name="adj4" fmla="val 4375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nvGrpSpPr>
          <p:cNvPr id="19" name="18 Grupo"/>
          <p:cNvGrpSpPr/>
          <p:nvPr/>
        </p:nvGrpSpPr>
        <p:grpSpPr>
          <a:xfrm>
            <a:off x="899592" y="4641062"/>
            <a:ext cx="2701729" cy="1201754"/>
            <a:chOff x="1690248" y="4747526"/>
            <a:chExt cx="2701729" cy="1201754"/>
          </a:xfrm>
        </p:grpSpPr>
        <p:sp>
          <p:nvSpPr>
            <p:cNvPr id="8" name="7 Redondear rectángulo de esquina del mismo lado"/>
            <p:cNvSpPr/>
            <p:nvPr/>
          </p:nvSpPr>
          <p:spPr>
            <a:xfrm rot="10800000">
              <a:off x="1690248" y="4747526"/>
              <a:ext cx="2701729" cy="1201754"/>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endParaRPr lang="es-CO" dirty="0"/>
            </a:p>
          </p:txBody>
        </p:sp>
        <p:sp>
          <p:nvSpPr>
            <p:cNvPr id="9" name="8 CuadroTexto"/>
            <p:cNvSpPr txBox="1"/>
            <p:nvPr/>
          </p:nvSpPr>
          <p:spPr>
            <a:xfrm>
              <a:off x="1835697" y="4941168"/>
              <a:ext cx="2448271" cy="830997"/>
            </a:xfrm>
            <a:prstGeom prst="rect">
              <a:avLst/>
            </a:prstGeom>
            <a:noFill/>
          </p:spPr>
          <p:txBody>
            <a:bodyPr wrap="square" rtlCol="0">
              <a:spAutoFit/>
            </a:bodyPr>
            <a:lstStyle/>
            <a:p>
              <a:pPr marL="177800" indent="-177800">
                <a:buFont typeface="Arial" pitchFamily="34" charset="0"/>
                <a:buChar char="•"/>
              </a:pPr>
              <a:r>
                <a:rPr lang="es-CO" sz="1600" dirty="0">
                  <a:latin typeface="Candara" pitchFamily="34" charset="0"/>
                </a:rPr>
                <a:t>Manejo de excepciones</a:t>
              </a:r>
            </a:p>
            <a:p>
              <a:pPr marL="177800" indent="-177800" algn="just">
                <a:buFont typeface="Arial" pitchFamily="34" charset="0"/>
                <a:buChar char="•"/>
                <a:tabLst>
                  <a:tab pos="95250" algn="l"/>
                </a:tabLst>
              </a:pPr>
              <a:r>
                <a:rPr lang="es-CO" sz="1600" dirty="0">
                  <a:latin typeface="Candara" pitchFamily="34" charset="0"/>
                </a:rPr>
                <a:t>Definición de invariante de clase </a:t>
              </a:r>
            </a:p>
          </p:txBody>
        </p:sp>
      </p:grpSp>
      <p:grpSp>
        <p:nvGrpSpPr>
          <p:cNvPr id="20" name="19 Grupo"/>
          <p:cNvGrpSpPr/>
          <p:nvPr/>
        </p:nvGrpSpPr>
        <p:grpSpPr>
          <a:xfrm>
            <a:off x="6046735" y="4605711"/>
            <a:ext cx="2701729" cy="1201754"/>
            <a:chOff x="1690248" y="4747526"/>
            <a:chExt cx="2701729" cy="1201754"/>
          </a:xfrm>
        </p:grpSpPr>
        <p:sp>
          <p:nvSpPr>
            <p:cNvPr id="21" name="20 Redondear rectángulo de esquina del mismo lado"/>
            <p:cNvSpPr/>
            <p:nvPr/>
          </p:nvSpPr>
          <p:spPr>
            <a:xfrm rot="10800000">
              <a:off x="1690248" y="4747526"/>
              <a:ext cx="2701729" cy="1201754"/>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endParaRPr lang="es-CO" dirty="0"/>
            </a:p>
          </p:txBody>
        </p:sp>
        <p:sp>
          <p:nvSpPr>
            <p:cNvPr id="22" name="21 CuadroTexto"/>
            <p:cNvSpPr txBox="1"/>
            <p:nvPr/>
          </p:nvSpPr>
          <p:spPr>
            <a:xfrm>
              <a:off x="1835697" y="4941168"/>
              <a:ext cx="2448271" cy="584775"/>
            </a:xfrm>
            <a:prstGeom prst="rect">
              <a:avLst/>
            </a:prstGeom>
            <a:noFill/>
          </p:spPr>
          <p:txBody>
            <a:bodyPr wrap="square" rtlCol="0">
              <a:spAutoFit/>
            </a:bodyPr>
            <a:lstStyle/>
            <a:p>
              <a:pPr marL="177800" indent="-177800">
                <a:buFont typeface="Arial" pitchFamily="34" charset="0"/>
                <a:buChar char="•"/>
              </a:pPr>
              <a:r>
                <a:rPr lang="es-CO" sz="1600" dirty="0">
                  <a:latin typeface="Candara" pitchFamily="34" charset="0"/>
                </a:rPr>
                <a:t>Pruebas automáticas (</a:t>
              </a:r>
              <a:r>
                <a:rPr lang="es-CO" sz="1600" dirty="0" err="1">
                  <a:latin typeface="Candara" pitchFamily="34" charset="0"/>
                </a:rPr>
                <a:t>jUnit</a:t>
              </a:r>
              <a:r>
                <a:rPr lang="es-CO" sz="1600" dirty="0">
                  <a:latin typeface="Candara" pitchFamily="34" charset="0"/>
                </a:rPr>
                <a:t>)</a:t>
              </a:r>
            </a:p>
          </p:txBody>
        </p:sp>
      </p:grpSp>
      <p:sp>
        <p:nvSpPr>
          <p:cNvPr id="23" name="22 Redondear rectángulo de esquina del mismo lado"/>
          <p:cNvSpPr/>
          <p:nvPr/>
        </p:nvSpPr>
        <p:spPr>
          <a:xfrm>
            <a:off x="899591" y="4114624"/>
            <a:ext cx="2701732" cy="526438"/>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Durante la ejecución</a:t>
            </a:r>
          </a:p>
        </p:txBody>
      </p:sp>
      <p:sp>
        <p:nvSpPr>
          <p:cNvPr id="25" name="24 Redondear rectángulo de esquina del mismo lado"/>
          <p:cNvSpPr/>
          <p:nvPr/>
        </p:nvSpPr>
        <p:spPr>
          <a:xfrm>
            <a:off x="6046732" y="4077072"/>
            <a:ext cx="2701732" cy="526438"/>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Mediante la  construcción</a:t>
            </a:r>
          </a:p>
        </p:txBody>
      </p:sp>
      <p:grpSp>
        <p:nvGrpSpPr>
          <p:cNvPr id="14" name="13 Grupo"/>
          <p:cNvGrpSpPr/>
          <p:nvPr/>
        </p:nvGrpSpPr>
        <p:grpSpPr>
          <a:xfrm>
            <a:off x="6046735" y="4605711"/>
            <a:ext cx="2701729" cy="1201754"/>
            <a:chOff x="1690248" y="4747526"/>
            <a:chExt cx="2701729" cy="1201754"/>
          </a:xfrm>
        </p:grpSpPr>
        <p:sp>
          <p:nvSpPr>
            <p:cNvPr id="15" name="14 Redondear rectángulo de esquina del mismo lado"/>
            <p:cNvSpPr/>
            <p:nvPr/>
          </p:nvSpPr>
          <p:spPr>
            <a:xfrm rot="10800000">
              <a:off x="1690248" y="4747526"/>
              <a:ext cx="2701729" cy="1201754"/>
            </a:xfrm>
            <a:prstGeom prst="round2Same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endParaRPr lang="es-CO" dirty="0"/>
            </a:p>
          </p:txBody>
        </p:sp>
        <p:sp>
          <p:nvSpPr>
            <p:cNvPr id="18" name="17 CuadroTexto"/>
            <p:cNvSpPr txBox="1"/>
            <p:nvPr/>
          </p:nvSpPr>
          <p:spPr>
            <a:xfrm>
              <a:off x="1835697" y="4941168"/>
              <a:ext cx="2448271" cy="584775"/>
            </a:xfrm>
            <a:prstGeom prst="rect">
              <a:avLst/>
            </a:prstGeom>
            <a:noFill/>
          </p:spPr>
          <p:txBody>
            <a:bodyPr wrap="square" rtlCol="0">
              <a:spAutoFit/>
            </a:bodyPr>
            <a:lstStyle/>
            <a:p>
              <a:pPr marL="177800" indent="-177800">
                <a:buFont typeface="Arial" pitchFamily="34" charset="0"/>
                <a:buChar char="•"/>
              </a:pPr>
              <a:r>
                <a:rPr lang="es-CO" sz="1600" b="1" dirty="0">
                  <a:solidFill>
                    <a:srgbClr val="FF0000"/>
                  </a:solidFill>
                  <a:latin typeface="Candara" pitchFamily="34" charset="0"/>
                </a:rPr>
                <a:t>Pruebas automáticas (</a:t>
              </a:r>
              <a:r>
                <a:rPr lang="es-CO" sz="1600" b="1" dirty="0" err="1">
                  <a:solidFill>
                    <a:srgbClr val="FF0000"/>
                  </a:solidFill>
                  <a:latin typeface="Candara" pitchFamily="34" charset="0"/>
                </a:rPr>
                <a:t>jUnit</a:t>
              </a:r>
              <a:r>
                <a:rPr lang="es-CO" sz="1600" b="1" dirty="0">
                  <a:solidFill>
                    <a:srgbClr val="FF0000"/>
                  </a:solidFill>
                  <a:latin typeface="Candara" pitchFamily="34" charset="0"/>
                </a:rPr>
                <a:t>)</a:t>
              </a:r>
            </a:p>
          </p:txBody>
        </p:sp>
      </p:grpSp>
      <p:sp>
        <p:nvSpPr>
          <p:cNvPr id="24" name="23 Redondear rectángulo de esquina del mismo lado"/>
          <p:cNvSpPr/>
          <p:nvPr/>
        </p:nvSpPr>
        <p:spPr>
          <a:xfrm>
            <a:off x="6046732" y="4077072"/>
            <a:ext cx="2701732" cy="526438"/>
          </a:xfrm>
          <a:prstGeom prst="round2Same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Mediante la  construcción</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47</a:t>
            </a:fld>
            <a:endParaRPr lang="es-CO" dirty="0"/>
          </a:p>
        </p:txBody>
      </p:sp>
    </p:spTree>
    <p:extLst>
      <p:ext uri="{BB962C8B-B14F-4D97-AF65-F5344CB8AC3E}">
        <p14:creationId xmlns:p14="http://schemas.microsoft.com/office/powerpoint/2010/main" val="11112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oloringcrew.estaticos.net/coloring-book/painted/201249/chef-tasting-jobs-cooks-painted-by-raju-799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843808" y="3669372"/>
            <a:ext cx="2736304" cy="300379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26" y="2420889"/>
            <a:ext cx="2603319" cy="2592288"/>
          </a:xfrm>
          <a:prstGeom prst="rect">
            <a:avLst/>
          </a:prstGeom>
        </p:spPr>
      </p:pic>
      <p:sp>
        <p:nvSpPr>
          <p:cNvPr id="6" name="5 Llamada de nube"/>
          <p:cNvSpPr/>
          <p:nvPr/>
        </p:nvSpPr>
        <p:spPr>
          <a:xfrm rot="20582381" flipH="1">
            <a:off x="5074581" y="2466472"/>
            <a:ext cx="3736636" cy="246166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¿En qué momento se debe probar?</a:t>
            </a:r>
          </a:p>
        </p:txBody>
      </p:sp>
      <p:grpSp>
        <p:nvGrpSpPr>
          <p:cNvPr id="7" name="6 Grupo"/>
          <p:cNvGrpSpPr/>
          <p:nvPr/>
        </p:nvGrpSpPr>
        <p:grpSpPr>
          <a:xfrm>
            <a:off x="6876256" y="5027324"/>
            <a:ext cx="1982409" cy="1772818"/>
            <a:chOff x="1812609" y="5085184"/>
            <a:chExt cx="1982409" cy="1772818"/>
          </a:xfrm>
        </p:grpSpPr>
        <p:grpSp>
          <p:nvGrpSpPr>
            <p:cNvPr id="8" name="7 Grupo"/>
            <p:cNvGrpSpPr/>
            <p:nvPr/>
          </p:nvGrpSpPr>
          <p:grpSpPr>
            <a:xfrm>
              <a:off x="1877064" y="5085184"/>
              <a:ext cx="1917954" cy="1772818"/>
              <a:chOff x="1877064" y="5085184"/>
              <a:chExt cx="1917954" cy="1772818"/>
            </a:xfrm>
          </p:grpSpPr>
          <p:pic>
            <p:nvPicPr>
              <p:cNvPr id="10" name="Picture 2" descr="C:\Users\VaNeSsA\AppData\Local\Microsoft\Windows\Temporary Internet Files\Content.IE5\TNLX9DMM\MC90044193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11" name="10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9" name="8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Pruebas unitarias automáticas</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48</a:t>
            </a:fld>
            <a:endParaRPr lang="es-CO" dirty="0"/>
          </a:p>
        </p:txBody>
      </p:sp>
    </p:spTree>
    <p:extLst>
      <p:ext uri="{BB962C8B-B14F-4D97-AF65-F5344CB8AC3E}">
        <p14:creationId xmlns:p14="http://schemas.microsoft.com/office/powerpoint/2010/main" val="3653048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Pruebas unitarias automáticas</a:t>
            </a:r>
          </a:p>
        </p:txBody>
      </p:sp>
      <p:grpSp>
        <p:nvGrpSpPr>
          <p:cNvPr id="26" name="25 Grupo"/>
          <p:cNvGrpSpPr/>
          <p:nvPr/>
        </p:nvGrpSpPr>
        <p:grpSpPr>
          <a:xfrm>
            <a:off x="5220072" y="2996952"/>
            <a:ext cx="2109132" cy="1556345"/>
            <a:chOff x="1251609" y="4752975"/>
            <a:chExt cx="2816334" cy="2076159"/>
          </a:xfrm>
        </p:grpSpPr>
        <p:pic>
          <p:nvPicPr>
            <p:cNvPr id="27" name="Picture 11" descr="C:\Users\VaNeSsA\AppData\Local\Microsoft\Windows\Temporary Internet Files\Content.IE5\TNLX9DMM\MC9004418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1609" y="4752975"/>
              <a:ext cx="2247900" cy="155892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7" descr="C:\Users\VaNeSsA\AppData\Local\Microsoft\Windows\Temporary Internet Files\Content.IE5\1Q5LGMPS\MC9004348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375558" y="5000334"/>
              <a:ext cx="1692385"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28 Grupo"/>
          <p:cNvGrpSpPr/>
          <p:nvPr/>
        </p:nvGrpSpPr>
        <p:grpSpPr>
          <a:xfrm>
            <a:off x="1708130" y="3066093"/>
            <a:ext cx="1440160" cy="981309"/>
            <a:chOff x="5360645" y="908720"/>
            <a:chExt cx="2403818" cy="1536303"/>
          </a:xfrm>
        </p:grpSpPr>
        <p:pic>
          <p:nvPicPr>
            <p:cNvPr id="30" name="Picture 25" descr="C:\Users\VaNeSsA\AppData\Local\Microsoft\Windows\Temporary Internet Files\Content.IE5\3CLO5GV6\MC9004419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2963" y="908720"/>
              <a:ext cx="1841500" cy="13589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9" descr="C:\Users\VaNeSsA\AppData\Local\Microsoft\Windows\Temporary Internet Files\Content.IE5\3CLO5GV6\MC900238675[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0645" y="1196868"/>
              <a:ext cx="1754734" cy="124815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1 CuadroTexto"/>
          <p:cNvSpPr txBox="1"/>
          <p:nvPr/>
        </p:nvSpPr>
        <p:spPr>
          <a:xfrm>
            <a:off x="1348090" y="4360932"/>
            <a:ext cx="2287806" cy="369332"/>
          </a:xfrm>
          <a:prstGeom prst="rect">
            <a:avLst/>
          </a:prstGeom>
          <a:noFill/>
        </p:spPr>
        <p:txBody>
          <a:bodyPr wrap="none" rtlCol="0">
            <a:spAutoFit/>
          </a:bodyPr>
          <a:lstStyle/>
          <a:p>
            <a:r>
              <a:rPr lang="es-CO" dirty="0"/>
              <a:t>Desarrollo Completo</a:t>
            </a:r>
          </a:p>
        </p:txBody>
      </p:sp>
      <p:sp>
        <p:nvSpPr>
          <p:cNvPr id="32" name="31 CuadroTexto"/>
          <p:cNvSpPr txBox="1"/>
          <p:nvPr/>
        </p:nvSpPr>
        <p:spPr>
          <a:xfrm>
            <a:off x="4801377" y="4566025"/>
            <a:ext cx="3788237" cy="1200329"/>
          </a:xfrm>
          <a:prstGeom prst="rect">
            <a:avLst/>
          </a:prstGeom>
          <a:noFill/>
        </p:spPr>
        <p:txBody>
          <a:bodyPr wrap="square" rtlCol="0">
            <a:spAutoFit/>
          </a:bodyPr>
          <a:lstStyle/>
          <a:p>
            <a:pPr marL="285750" indent="-285750">
              <a:buFont typeface="Arial" pitchFamily="34" charset="0"/>
              <a:buChar char="•"/>
            </a:pPr>
            <a:r>
              <a:rPr lang="es-CO" dirty="0"/>
              <a:t>Pruebas completas sobre interfaz de usuario</a:t>
            </a:r>
          </a:p>
          <a:p>
            <a:pPr marL="285750" indent="-285750">
              <a:buFont typeface="Arial" pitchFamily="34" charset="0"/>
              <a:buChar char="•"/>
            </a:pPr>
            <a:r>
              <a:rPr lang="es-CO" dirty="0"/>
              <a:t>Basadas en guiones de prueba para verificación de RF</a:t>
            </a:r>
          </a:p>
        </p:txBody>
      </p:sp>
      <p:sp>
        <p:nvSpPr>
          <p:cNvPr id="3" name="2 Flecha derecha"/>
          <p:cNvSpPr/>
          <p:nvPr/>
        </p:nvSpPr>
        <p:spPr>
          <a:xfrm>
            <a:off x="3624588" y="3511878"/>
            <a:ext cx="1080120" cy="860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Marcador de número de diapositiva 4"/>
          <p:cNvSpPr>
            <a:spLocks noGrp="1"/>
          </p:cNvSpPr>
          <p:nvPr>
            <p:ph type="sldNum" sz="quarter" idx="12"/>
          </p:nvPr>
        </p:nvSpPr>
        <p:spPr/>
        <p:txBody>
          <a:bodyPr/>
          <a:lstStyle/>
          <a:p>
            <a:pPr>
              <a:defRPr/>
            </a:pPr>
            <a:fld id="{794276DD-4636-4657-98AB-295EDCA9DBED}" type="slidenum">
              <a:rPr lang="es-CO" smtClean="0"/>
              <a:pPr>
                <a:defRPr/>
              </a:pPr>
              <a:t>49</a:t>
            </a:fld>
            <a:endParaRPr lang="es-CO" dirty="0"/>
          </a:p>
        </p:txBody>
      </p:sp>
    </p:spTree>
    <p:extLst>
      <p:ext uri="{BB962C8B-B14F-4D97-AF65-F5344CB8AC3E}">
        <p14:creationId xmlns:p14="http://schemas.microsoft.com/office/powerpoint/2010/main" val="83427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4171351765"/>
              </p:ext>
            </p:extLst>
          </p:nvPr>
        </p:nvGraphicFramePr>
        <p:xfrm>
          <a:off x="1187624" y="2772000"/>
          <a:ext cx="7423157" cy="3474720"/>
        </p:xfrm>
        <a:graphic>
          <a:graphicData uri="http://schemas.openxmlformats.org/drawingml/2006/table">
            <a:tbl>
              <a:tblPr firstRow="1" bandRow="1">
                <a:tableStyleId>{5C22544A-7EE6-4342-B048-85BDC9FD1C3A}</a:tableStyleId>
              </a:tblPr>
              <a:tblGrid>
                <a:gridCol w="2981284">
                  <a:extLst>
                    <a:ext uri="{9D8B030D-6E8A-4147-A177-3AD203B41FA5}">
                      <a16:colId xmlns:a16="http://schemas.microsoft.com/office/drawing/2014/main" val="20000"/>
                    </a:ext>
                  </a:extLst>
                </a:gridCol>
                <a:gridCol w="4441873">
                  <a:extLst>
                    <a:ext uri="{9D8B030D-6E8A-4147-A177-3AD203B41FA5}">
                      <a16:colId xmlns:a16="http://schemas.microsoft.com/office/drawing/2014/main" val="20001"/>
                    </a:ext>
                  </a:extLst>
                </a:gridCol>
              </a:tblGrid>
              <a:tr h="370840">
                <a:tc>
                  <a:txBody>
                    <a:bodyPr/>
                    <a:lstStyle/>
                    <a:p>
                      <a:r>
                        <a:rPr lang="es-CO" sz="1400" b="0" dirty="0">
                          <a:solidFill>
                            <a:schemeClr val="tx1"/>
                          </a:solidFill>
                          <a:latin typeface="Candara" pitchFamily="34" charset="0"/>
                        </a:rPr>
                        <a:t>Nombre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400" b="0" dirty="0">
                          <a:solidFill>
                            <a:schemeClr val="tx1"/>
                          </a:solidFill>
                          <a:latin typeface="Candara" pitchFamily="34" charset="0"/>
                        </a:rPr>
                        <a:t>R1: Agregar una palabra en español a un diccionario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s-CO" sz="1400" b="0" dirty="0">
                          <a:solidFill>
                            <a:schemeClr val="tx1"/>
                          </a:solidFill>
                          <a:latin typeface="Candara" pitchFamily="34" charset="0"/>
                        </a:rPr>
                        <a:t>Resumen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400" b="0" dirty="0">
                          <a:solidFill>
                            <a:schemeClr val="tx1"/>
                          </a:solidFill>
                          <a:latin typeface="Candara" pitchFamily="34" charset="0"/>
                        </a:rPr>
                        <a:t>Dada</a:t>
                      </a:r>
                      <a:r>
                        <a:rPr lang="es-CO" sz="1400" b="0" baseline="0" dirty="0">
                          <a:solidFill>
                            <a:schemeClr val="tx1"/>
                          </a:solidFill>
                          <a:latin typeface="Candara" pitchFamily="34" charset="0"/>
                        </a:rPr>
                        <a:t> una palabra en español y su respectiva traducción en un idioma (inglés, francés, italiano), se adiciona al traductor y la traducción correspondiente</a:t>
                      </a:r>
                      <a:endParaRPr lang="es-CO" sz="14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gridSpan="2">
                  <a:txBody>
                    <a:bodyPr/>
                    <a:lstStyle/>
                    <a:p>
                      <a:r>
                        <a:rPr lang="es-CO" sz="1400" b="0" dirty="0">
                          <a:solidFill>
                            <a:schemeClr val="bg1"/>
                          </a:solidFill>
                          <a:latin typeface="Candara" pitchFamily="34" charset="0"/>
                        </a:rPr>
                        <a:t>Entradas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2"/>
                  </a:ext>
                </a:extLst>
              </a:tr>
              <a:tr h="370840">
                <a:tc gridSpan="2">
                  <a:txBody>
                    <a:bodyPr/>
                    <a:lstStyle/>
                    <a:p>
                      <a:r>
                        <a:rPr lang="es-CO" sz="1400" b="0" dirty="0">
                          <a:solidFill>
                            <a:schemeClr val="tx1"/>
                          </a:solidFill>
                          <a:latin typeface="Candara" pitchFamily="34" charset="0"/>
                        </a:rPr>
                        <a:t>Palabra</a:t>
                      </a:r>
                      <a:r>
                        <a:rPr lang="es-CO" sz="1400" b="0" baseline="0" dirty="0">
                          <a:solidFill>
                            <a:schemeClr val="tx1"/>
                          </a:solidFill>
                          <a:latin typeface="Candara" pitchFamily="34" charset="0"/>
                        </a:rPr>
                        <a:t> en español o palabra de búsqueda</a:t>
                      </a:r>
                      <a:endParaRPr lang="es-CO" sz="14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3"/>
                  </a:ext>
                </a:extLst>
              </a:tr>
              <a:tr h="370840">
                <a:tc gridSpan="2">
                  <a:txBody>
                    <a:bodyPr/>
                    <a:lstStyle/>
                    <a:p>
                      <a:r>
                        <a:rPr lang="es-CO" sz="1400" b="0" dirty="0">
                          <a:solidFill>
                            <a:schemeClr val="tx1"/>
                          </a:solidFill>
                          <a:latin typeface="Candara" pitchFamily="34" charset="0"/>
                        </a:rPr>
                        <a:t>Idioma</a:t>
                      </a:r>
                      <a:r>
                        <a:rPr lang="es-CO" sz="1400" b="0" baseline="0" dirty="0">
                          <a:solidFill>
                            <a:schemeClr val="tx1"/>
                          </a:solidFill>
                          <a:latin typeface="Candara" pitchFamily="34" charset="0"/>
                        </a:rPr>
                        <a:t> en el que se quiere agregar la traducción de la palabra</a:t>
                      </a:r>
                      <a:endParaRPr lang="es-CO" sz="14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4"/>
                  </a:ext>
                </a:extLst>
              </a:tr>
              <a:tr h="370840">
                <a:tc gridSpan="2">
                  <a:txBody>
                    <a:bodyPr/>
                    <a:lstStyle/>
                    <a:p>
                      <a:r>
                        <a:rPr lang="es-CO" sz="1400" b="0" dirty="0">
                          <a:solidFill>
                            <a:schemeClr val="tx1"/>
                          </a:solidFill>
                          <a:latin typeface="Candara" pitchFamily="34" charset="0"/>
                        </a:rPr>
                        <a:t>Palabra traducida en el idioma dado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5"/>
                  </a:ext>
                </a:extLst>
              </a:tr>
              <a:tr h="370840">
                <a:tc gridSpan="2">
                  <a:txBody>
                    <a:bodyPr/>
                    <a:lstStyle/>
                    <a:p>
                      <a:r>
                        <a:rPr lang="es-CO" sz="1400" b="0" dirty="0">
                          <a:solidFill>
                            <a:schemeClr val="bg1"/>
                          </a:solidFill>
                          <a:latin typeface="Candara" pitchFamily="34" charset="0"/>
                        </a:rPr>
                        <a:t>Resultados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6"/>
                  </a:ext>
                </a:extLst>
              </a:tr>
              <a:tr h="370840">
                <a:tc gridSpan="2">
                  <a:txBody>
                    <a:bodyPr/>
                    <a:lstStyle/>
                    <a:p>
                      <a:r>
                        <a:rPr lang="es-CO" sz="1400" b="0" dirty="0">
                          <a:solidFill>
                            <a:schemeClr val="tx1"/>
                          </a:solidFill>
                          <a:latin typeface="Candara" pitchFamily="34" charset="0"/>
                        </a:rPr>
                        <a:t>Al traductor</a:t>
                      </a:r>
                      <a:r>
                        <a:rPr lang="es-CO" sz="1400" b="0" baseline="0" dirty="0">
                          <a:solidFill>
                            <a:schemeClr val="tx1"/>
                          </a:solidFill>
                          <a:latin typeface="Candara" pitchFamily="34" charset="0"/>
                        </a:rPr>
                        <a:t> se le agrega  una nueva traducción de la palabra en español correspondiente en el idioma dado</a:t>
                      </a:r>
                      <a:endParaRPr lang="es-CO" sz="14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7"/>
                  </a:ext>
                </a:extLst>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014070709"/>
              </p:ext>
            </p:extLst>
          </p:nvPr>
        </p:nvGraphicFramePr>
        <p:xfrm>
          <a:off x="1187624" y="2772000"/>
          <a:ext cx="7423157" cy="3520440"/>
        </p:xfrm>
        <a:graphic>
          <a:graphicData uri="http://schemas.openxmlformats.org/drawingml/2006/table">
            <a:tbl>
              <a:tblPr firstRow="1" bandRow="1">
                <a:tableStyleId>{5C22544A-7EE6-4342-B048-85BDC9FD1C3A}</a:tableStyleId>
              </a:tblPr>
              <a:tblGrid>
                <a:gridCol w="2981284">
                  <a:extLst>
                    <a:ext uri="{9D8B030D-6E8A-4147-A177-3AD203B41FA5}">
                      <a16:colId xmlns:a16="http://schemas.microsoft.com/office/drawing/2014/main" val="20000"/>
                    </a:ext>
                  </a:extLst>
                </a:gridCol>
                <a:gridCol w="4441873">
                  <a:extLst>
                    <a:ext uri="{9D8B030D-6E8A-4147-A177-3AD203B41FA5}">
                      <a16:colId xmlns:a16="http://schemas.microsoft.com/office/drawing/2014/main" val="20001"/>
                    </a:ext>
                  </a:extLst>
                </a:gridCol>
              </a:tblGrid>
              <a:tr h="370840">
                <a:tc>
                  <a:txBody>
                    <a:bodyPr/>
                    <a:lstStyle/>
                    <a:p>
                      <a:r>
                        <a:rPr lang="es-CO" sz="1400" b="0" dirty="0">
                          <a:solidFill>
                            <a:schemeClr val="tx1"/>
                          </a:solidFill>
                          <a:latin typeface="Candara" pitchFamily="34" charset="0"/>
                        </a:rPr>
                        <a:t>Nombre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400" b="0" dirty="0">
                          <a:solidFill>
                            <a:schemeClr val="tx1"/>
                          </a:solidFill>
                          <a:latin typeface="Candara" pitchFamily="34" charset="0"/>
                        </a:rPr>
                        <a:t>R1: Agregar una palabra en español a un diccionario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s-CO" sz="1400" b="0" dirty="0">
                          <a:solidFill>
                            <a:schemeClr val="tx1"/>
                          </a:solidFill>
                          <a:latin typeface="Candara" pitchFamily="34" charset="0"/>
                        </a:rPr>
                        <a:t>Resumen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es-CO" sz="1400" b="0" dirty="0">
                        <a:solidFill>
                          <a:schemeClr val="tx1"/>
                        </a:solidFill>
                        <a:latin typeface="Candara" pitchFamily="34" charset="0"/>
                      </a:endParaRPr>
                    </a:p>
                    <a:p>
                      <a:endParaRPr lang="es-CO" sz="1400" b="0" dirty="0">
                        <a:solidFill>
                          <a:schemeClr val="tx1"/>
                        </a:solidFill>
                        <a:latin typeface="Candara" pitchFamily="34" charset="0"/>
                      </a:endParaRPr>
                    </a:p>
                    <a:p>
                      <a:endParaRPr lang="es-CO" sz="14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gridSpan="2">
                  <a:txBody>
                    <a:bodyPr/>
                    <a:lstStyle/>
                    <a:p>
                      <a:r>
                        <a:rPr lang="es-CO" sz="1400" b="0" dirty="0">
                          <a:solidFill>
                            <a:schemeClr val="bg1"/>
                          </a:solidFill>
                          <a:latin typeface="Candara" pitchFamily="34" charset="0"/>
                        </a:rPr>
                        <a:t>Entradas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2"/>
                  </a:ext>
                </a:extLst>
              </a:tr>
              <a:tr h="370840">
                <a:tc gridSpan="2">
                  <a:txBody>
                    <a:bodyPr/>
                    <a:lstStyle/>
                    <a:p>
                      <a:endParaRPr lang="es-CO" sz="1400" b="0" dirty="0">
                        <a:solidFill>
                          <a:schemeClr val="tx1"/>
                        </a:solidFill>
                        <a:latin typeface="Candara" pitchFamily="34" charset="0"/>
                      </a:endParaRPr>
                    </a:p>
                    <a:p>
                      <a:endParaRPr lang="es-CO" sz="1400" b="0" dirty="0">
                        <a:solidFill>
                          <a:schemeClr val="tx1"/>
                        </a:solidFill>
                        <a:latin typeface="Candara" pitchFamily="34" charset="0"/>
                      </a:endParaRPr>
                    </a:p>
                    <a:p>
                      <a:endParaRPr lang="es-CO" sz="1400" b="0" dirty="0">
                        <a:solidFill>
                          <a:schemeClr val="tx1"/>
                        </a:solidFill>
                        <a:latin typeface="Candara" pitchFamily="34" charset="0"/>
                      </a:endParaRPr>
                    </a:p>
                    <a:p>
                      <a:endParaRPr lang="es-CO" sz="1400" b="0" dirty="0">
                        <a:solidFill>
                          <a:schemeClr val="tx1"/>
                        </a:solidFill>
                        <a:latin typeface="Candara" pitchFamily="34" charset="0"/>
                      </a:endParaRPr>
                    </a:p>
                    <a:p>
                      <a:endParaRPr lang="es-CO" sz="14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3"/>
                  </a:ext>
                </a:extLst>
              </a:tr>
              <a:tr h="370840">
                <a:tc gridSpan="2">
                  <a:txBody>
                    <a:bodyPr/>
                    <a:lstStyle/>
                    <a:p>
                      <a:r>
                        <a:rPr lang="es-CO" sz="1400" b="0" dirty="0">
                          <a:solidFill>
                            <a:schemeClr val="bg1"/>
                          </a:solidFill>
                          <a:latin typeface="Candara" pitchFamily="34" charset="0"/>
                        </a:rPr>
                        <a:t>Resultados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4"/>
                  </a:ext>
                </a:extLst>
              </a:tr>
              <a:tr h="370840">
                <a:tc gridSpan="2">
                  <a:txBody>
                    <a:bodyPr/>
                    <a:lstStyle/>
                    <a:p>
                      <a:endParaRPr lang="es-CO" sz="1400" b="0" dirty="0">
                        <a:solidFill>
                          <a:schemeClr val="tx1"/>
                        </a:solidFill>
                        <a:latin typeface="Candara" pitchFamily="34" charset="0"/>
                      </a:endParaRPr>
                    </a:p>
                    <a:p>
                      <a:endParaRPr lang="es-CO" sz="14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Comprensión y Especificación del Problema</a:t>
            </a:r>
          </a:p>
        </p:txBody>
      </p:sp>
      <p:grpSp>
        <p:nvGrpSpPr>
          <p:cNvPr id="3" name="2 Grupo"/>
          <p:cNvGrpSpPr/>
          <p:nvPr/>
        </p:nvGrpSpPr>
        <p:grpSpPr>
          <a:xfrm>
            <a:off x="827584" y="2265351"/>
            <a:ext cx="7776864" cy="371561"/>
            <a:chOff x="827584" y="2403265"/>
            <a:chExt cx="7776864" cy="371561"/>
          </a:xfrm>
        </p:grpSpPr>
        <p:sp>
          <p:nvSpPr>
            <p:cNvPr id="7" name="6 CuadroTexto"/>
            <p:cNvSpPr txBox="1"/>
            <p:nvPr/>
          </p:nvSpPr>
          <p:spPr>
            <a:xfrm>
              <a:off x="827584" y="2405494"/>
              <a:ext cx="7776864" cy="369332"/>
            </a:xfrm>
            <a:prstGeom prst="rect">
              <a:avLst/>
            </a:prstGeom>
            <a:noFill/>
          </p:spPr>
          <p:txBody>
            <a:bodyPr wrap="square" rtlCol="0">
              <a:spAutoFit/>
            </a:bodyPr>
            <a:lstStyle/>
            <a:p>
              <a:pPr>
                <a:spcAft>
                  <a:spcPts val="1800"/>
                </a:spcAft>
              </a:pPr>
              <a:r>
                <a:rPr lang="es-CO" b="1" dirty="0">
                  <a:latin typeface="Candara" pitchFamily="34" charset="0"/>
                </a:rPr>
                <a:t>Requerimientos Funcionales</a:t>
              </a:r>
            </a:p>
          </p:txBody>
        </p:sp>
        <p:sp>
          <p:nvSpPr>
            <p:cNvPr id="6" name="5 CuadroTexto"/>
            <p:cNvSpPr txBox="1"/>
            <p:nvPr/>
          </p:nvSpPr>
          <p:spPr>
            <a:xfrm>
              <a:off x="3923928" y="2403265"/>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grpSp>
      <p:sp>
        <p:nvSpPr>
          <p:cNvPr id="9" name="Marcador de número de diapositiva 8"/>
          <p:cNvSpPr>
            <a:spLocks noGrp="1"/>
          </p:cNvSpPr>
          <p:nvPr>
            <p:ph type="sldNum" sz="quarter" idx="12"/>
          </p:nvPr>
        </p:nvSpPr>
        <p:spPr/>
        <p:txBody>
          <a:bodyPr/>
          <a:lstStyle/>
          <a:p>
            <a:pPr>
              <a:defRPr/>
            </a:pPr>
            <a:fld id="{794276DD-4636-4657-98AB-295EDCA9DBED}" type="slidenum">
              <a:rPr lang="es-CO" smtClean="0"/>
              <a:pPr>
                <a:defRPr/>
              </a:pPr>
              <a:t>5</a:t>
            </a:fld>
            <a:endParaRPr lang="es-CO" dirty="0"/>
          </a:p>
        </p:txBody>
      </p:sp>
    </p:spTree>
    <p:extLst>
      <p:ext uri="{BB962C8B-B14F-4D97-AF65-F5344CB8AC3E}">
        <p14:creationId xmlns:p14="http://schemas.microsoft.com/office/powerpoint/2010/main" val="26130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Pruebas unitarias automáticas</a:t>
            </a:r>
          </a:p>
        </p:txBody>
      </p:sp>
      <p:grpSp>
        <p:nvGrpSpPr>
          <p:cNvPr id="11" name="10 Grupo"/>
          <p:cNvGrpSpPr/>
          <p:nvPr/>
        </p:nvGrpSpPr>
        <p:grpSpPr>
          <a:xfrm>
            <a:off x="2967318" y="2162473"/>
            <a:ext cx="4544888" cy="2203121"/>
            <a:chOff x="2937520" y="2390817"/>
            <a:chExt cx="4544888" cy="2203121"/>
          </a:xfrm>
        </p:grpSpPr>
        <p:sp>
          <p:nvSpPr>
            <p:cNvPr id="21" name="20 Explosión 2"/>
            <p:cNvSpPr/>
            <p:nvPr/>
          </p:nvSpPr>
          <p:spPr>
            <a:xfrm rot="330046">
              <a:off x="3089920" y="2543217"/>
              <a:ext cx="4392488" cy="2050721"/>
            </a:xfrm>
            <a:prstGeom prst="irregularSeal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Pruebas Unitarias Automáticas</a:t>
              </a:r>
            </a:p>
          </p:txBody>
        </p:sp>
        <p:sp>
          <p:nvSpPr>
            <p:cNvPr id="9" name="8 Explosión 2"/>
            <p:cNvSpPr/>
            <p:nvPr/>
          </p:nvSpPr>
          <p:spPr>
            <a:xfrm>
              <a:off x="2937520" y="2390817"/>
              <a:ext cx="4392488" cy="2050721"/>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Pruebas Unitarias Automáticas</a:t>
              </a:r>
            </a:p>
          </p:txBody>
        </p:sp>
      </p:grpSp>
      <p:sp>
        <p:nvSpPr>
          <p:cNvPr id="12" name="11 CuadroTexto"/>
          <p:cNvSpPr txBox="1"/>
          <p:nvPr/>
        </p:nvSpPr>
        <p:spPr>
          <a:xfrm>
            <a:off x="822902" y="3574757"/>
            <a:ext cx="2596970" cy="646331"/>
          </a:xfrm>
          <a:prstGeom prst="rect">
            <a:avLst/>
          </a:prstGeom>
          <a:noFill/>
        </p:spPr>
        <p:txBody>
          <a:bodyPr wrap="square" rtlCol="0">
            <a:spAutoFit/>
          </a:bodyPr>
          <a:lstStyle/>
          <a:p>
            <a:pPr marL="285750" indent="-285750">
              <a:buFont typeface="Arial" pitchFamily="34" charset="0"/>
              <a:buChar char="•"/>
            </a:pPr>
            <a:r>
              <a:rPr lang="es-CO" dirty="0">
                <a:latin typeface="+mj-lt"/>
              </a:rPr>
              <a:t>No se prueba el programa completo</a:t>
            </a:r>
          </a:p>
        </p:txBody>
      </p:sp>
      <p:sp>
        <p:nvSpPr>
          <p:cNvPr id="13" name="12 CuadroTexto"/>
          <p:cNvSpPr txBox="1"/>
          <p:nvPr/>
        </p:nvSpPr>
        <p:spPr>
          <a:xfrm>
            <a:off x="827584" y="4510861"/>
            <a:ext cx="2520280" cy="646331"/>
          </a:xfrm>
          <a:prstGeom prst="rect">
            <a:avLst/>
          </a:prstGeom>
          <a:noFill/>
        </p:spPr>
        <p:txBody>
          <a:bodyPr wrap="square" rtlCol="0">
            <a:spAutoFit/>
          </a:bodyPr>
          <a:lstStyle/>
          <a:p>
            <a:pPr marL="285750" indent="-285750">
              <a:buFont typeface="Arial" pitchFamily="34" charset="0"/>
              <a:buChar char="•"/>
            </a:pPr>
            <a:r>
              <a:rPr lang="es-CO" dirty="0">
                <a:latin typeface="+mj-lt"/>
              </a:rPr>
              <a:t>Se prueba cada clase  individualmente</a:t>
            </a:r>
          </a:p>
        </p:txBody>
      </p:sp>
      <p:sp>
        <p:nvSpPr>
          <p:cNvPr id="15" name="14 Rectángulo"/>
          <p:cNvSpPr/>
          <p:nvPr/>
        </p:nvSpPr>
        <p:spPr>
          <a:xfrm>
            <a:off x="827584" y="5301208"/>
            <a:ext cx="2952329" cy="923330"/>
          </a:xfrm>
          <a:prstGeom prst="rect">
            <a:avLst/>
          </a:prstGeom>
        </p:spPr>
        <p:txBody>
          <a:bodyPr wrap="square">
            <a:spAutoFit/>
          </a:bodyPr>
          <a:lstStyle/>
          <a:p>
            <a:pPr marL="285750" indent="-285750">
              <a:buFont typeface="Arial" pitchFamily="34" charset="0"/>
              <a:buChar char="•"/>
            </a:pPr>
            <a:r>
              <a:rPr lang="es-CO" dirty="0">
                <a:latin typeface="+mj-lt"/>
              </a:rPr>
              <a:t>Si algo falla, se sabe en qué clase fue y en qué método específicamente</a:t>
            </a:r>
          </a:p>
        </p:txBody>
      </p:sp>
      <p:sp>
        <p:nvSpPr>
          <p:cNvPr id="16" name="15 Flecha derecha"/>
          <p:cNvSpPr/>
          <p:nvPr/>
        </p:nvSpPr>
        <p:spPr>
          <a:xfrm>
            <a:off x="3329278" y="4618002"/>
            <a:ext cx="901270" cy="432048"/>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18 CuadroTexto"/>
          <p:cNvSpPr txBox="1"/>
          <p:nvPr/>
        </p:nvSpPr>
        <p:spPr>
          <a:xfrm>
            <a:off x="4377243" y="4639273"/>
            <a:ext cx="1877437" cy="369332"/>
          </a:xfrm>
          <a:prstGeom prst="rect">
            <a:avLst/>
          </a:prstGeom>
          <a:noFill/>
        </p:spPr>
        <p:txBody>
          <a:bodyPr wrap="none" rtlCol="0">
            <a:spAutoFit/>
          </a:bodyPr>
          <a:lstStyle/>
          <a:p>
            <a:r>
              <a:rPr lang="es-CO" dirty="0">
                <a:solidFill>
                  <a:srgbClr val="FF0000"/>
                </a:solidFill>
              </a:rPr>
              <a:t>Clase de prueba</a:t>
            </a:r>
          </a:p>
        </p:txBody>
      </p:sp>
      <p:sp>
        <p:nvSpPr>
          <p:cNvPr id="20" name="19 Rectángulo"/>
          <p:cNvSpPr/>
          <p:nvPr/>
        </p:nvSpPr>
        <p:spPr>
          <a:xfrm>
            <a:off x="4032448" y="5518973"/>
            <a:ext cx="4572000" cy="646331"/>
          </a:xfrm>
          <a:prstGeom prst="rect">
            <a:avLst/>
          </a:prstGeom>
        </p:spPr>
        <p:txBody>
          <a:bodyPr>
            <a:spAutoFit/>
          </a:bodyPr>
          <a:lstStyle/>
          <a:p>
            <a:pPr marL="742950" lvl="1" indent="-285750">
              <a:spcBef>
                <a:spcPct val="20000"/>
              </a:spcBef>
              <a:buFont typeface="Arial" pitchFamily="34" charset="0"/>
              <a:buChar char="•"/>
            </a:pPr>
            <a:r>
              <a:rPr lang="es-CO" dirty="0">
                <a:latin typeface="+mj-lt"/>
              </a:rPr>
              <a:t>Trabaja sobre un conjunto predefinido de escenarios y casos</a:t>
            </a:r>
            <a:endParaRPr lang="es-ES" dirty="0">
              <a:latin typeface="+mj-lt"/>
            </a:endParaRP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50</a:t>
            </a:fld>
            <a:endParaRPr lang="es-CO" dirty="0"/>
          </a:p>
        </p:txBody>
      </p:sp>
    </p:spTree>
    <p:extLst>
      <p:ext uri="{BB962C8B-B14F-4D97-AF65-F5344CB8AC3E}">
        <p14:creationId xmlns:p14="http://schemas.microsoft.com/office/powerpoint/2010/main" val="403108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animBg="1"/>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2156442"/>
            <a:ext cx="7056784" cy="4390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a:t>
            </a:r>
          </a:p>
        </p:txBody>
      </p:sp>
      <p:sp>
        <p:nvSpPr>
          <p:cNvPr id="6" name="5 Rectángulo redondeado"/>
          <p:cNvSpPr/>
          <p:nvPr/>
        </p:nvSpPr>
        <p:spPr>
          <a:xfrm>
            <a:off x="1115616" y="2060848"/>
            <a:ext cx="3960440" cy="28083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Rectángulo"/>
          <p:cNvSpPr/>
          <p:nvPr/>
        </p:nvSpPr>
        <p:spPr>
          <a:xfrm>
            <a:off x="5148064" y="2162239"/>
            <a:ext cx="3672408" cy="978729"/>
          </a:xfrm>
          <a:prstGeom prst="rect">
            <a:avLst/>
          </a:prstGeom>
        </p:spPr>
        <p:txBody>
          <a:bodyPr wrap="square">
            <a:spAutoFit/>
          </a:bodyPr>
          <a:lstStyle/>
          <a:p>
            <a:pPr>
              <a:lnSpc>
                <a:spcPct val="80000"/>
              </a:lnSpc>
            </a:pPr>
            <a:r>
              <a:rPr lang="es-CO" dirty="0">
                <a:solidFill>
                  <a:srgbClr val="FF0000"/>
                </a:solidFill>
                <a:latin typeface="+mj-lt"/>
              </a:rPr>
              <a:t>Se implementa una clase de prueba por cada una de las clases del modelo del mundo que se quiere probar</a:t>
            </a:r>
            <a:endParaRPr lang="es-ES" dirty="0">
              <a:solidFill>
                <a:srgbClr val="FF0000"/>
              </a:solidFill>
              <a:latin typeface="+mj-lt"/>
            </a:endParaRPr>
          </a:p>
        </p:txBody>
      </p:sp>
      <p:sp>
        <p:nvSpPr>
          <p:cNvPr id="8" name="7 Rectángulo redondeado"/>
          <p:cNvSpPr/>
          <p:nvPr/>
        </p:nvSpPr>
        <p:spPr>
          <a:xfrm>
            <a:off x="4139952" y="3717032"/>
            <a:ext cx="2952328"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786962" y="4904178"/>
            <a:ext cx="3366120" cy="541046"/>
          </a:xfrm>
          <a:prstGeom prst="rect">
            <a:avLst/>
          </a:prstGeom>
        </p:spPr>
        <p:txBody>
          <a:bodyPr wrap="square">
            <a:spAutoFit/>
          </a:bodyPr>
          <a:lstStyle/>
          <a:p>
            <a:pPr>
              <a:lnSpc>
                <a:spcPct val="80000"/>
              </a:lnSpc>
            </a:pPr>
            <a:r>
              <a:rPr lang="es-CO" dirty="0">
                <a:solidFill>
                  <a:srgbClr val="FF0000"/>
                </a:solidFill>
                <a:latin typeface="+mj-lt"/>
              </a:rPr>
              <a:t>Hay una asociación hacia la clase del mundo que se va a probar</a:t>
            </a:r>
            <a:endParaRPr lang="es-ES" dirty="0">
              <a:solidFill>
                <a:srgbClr val="FF0000"/>
              </a:solidFill>
              <a:latin typeface="+mj-lt"/>
            </a:endParaRP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51</a:t>
            </a:fld>
            <a:endParaRPr lang="es-CO" dirty="0"/>
          </a:p>
        </p:txBody>
      </p:sp>
    </p:spTree>
    <p:extLst>
      <p:ext uri="{BB962C8B-B14F-4D97-AF65-F5344CB8AC3E}">
        <p14:creationId xmlns:p14="http://schemas.microsoft.com/office/powerpoint/2010/main" val="329111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a:t>
            </a:r>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204864"/>
            <a:ext cx="3672408" cy="403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redondeado"/>
          <p:cNvSpPr/>
          <p:nvPr/>
        </p:nvSpPr>
        <p:spPr>
          <a:xfrm>
            <a:off x="4499992" y="3717032"/>
            <a:ext cx="3888432" cy="20882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CuadroTexto"/>
          <p:cNvSpPr txBox="1"/>
          <p:nvPr/>
        </p:nvSpPr>
        <p:spPr>
          <a:xfrm>
            <a:off x="1187624" y="2636912"/>
            <a:ext cx="3168352" cy="1200329"/>
          </a:xfrm>
          <a:prstGeom prst="rect">
            <a:avLst/>
          </a:prstGeom>
          <a:noFill/>
        </p:spPr>
        <p:txBody>
          <a:bodyPr wrap="square" rtlCol="0">
            <a:spAutoFit/>
          </a:bodyPr>
          <a:lstStyle/>
          <a:p>
            <a:r>
              <a:rPr lang="es-CO" dirty="0">
                <a:latin typeface="+mj-lt"/>
              </a:rPr>
              <a:t>Las clases de prueba se almacenan:</a:t>
            </a:r>
          </a:p>
          <a:p>
            <a:pPr marL="285750" indent="-285750">
              <a:buFont typeface="Arial" pitchFamily="34" charset="0"/>
              <a:buChar char="•"/>
            </a:pPr>
            <a:r>
              <a:rPr lang="es-CO" dirty="0">
                <a:latin typeface="+mj-lt"/>
              </a:rPr>
              <a:t>En un paquete distinto (test)</a:t>
            </a:r>
          </a:p>
          <a:p>
            <a:pPr marL="285750" indent="-285750">
              <a:buFont typeface="Arial" pitchFamily="34" charset="0"/>
              <a:buChar char="•"/>
            </a:pPr>
            <a:r>
              <a:rPr lang="es-CO" dirty="0">
                <a:latin typeface="+mj-lt"/>
              </a:rPr>
              <a:t>En un directorio aparte</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52</a:t>
            </a:fld>
            <a:endParaRPr lang="es-CO" dirty="0"/>
          </a:p>
        </p:txBody>
      </p:sp>
    </p:spTree>
    <p:extLst>
      <p:ext uri="{BB962C8B-B14F-4D97-AF65-F5344CB8AC3E}">
        <p14:creationId xmlns:p14="http://schemas.microsoft.com/office/powerpoint/2010/main" val="3254499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a:t>
            </a:r>
          </a:p>
        </p:txBody>
      </p:sp>
      <p:sp>
        <p:nvSpPr>
          <p:cNvPr id="2" name="1 Rectángulo"/>
          <p:cNvSpPr/>
          <p:nvPr/>
        </p:nvSpPr>
        <p:spPr>
          <a:xfrm>
            <a:off x="3635896" y="2420888"/>
            <a:ext cx="223224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Candara" pitchFamily="34" charset="0"/>
              </a:rPr>
              <a:t>Construcción de clases de prueba</a:t>
            </a:r>
          </a:p>
        </p:txBody>
      </p:sp>
      <p:sp>
        <p:nvSpPr>
          <p:cNvPr id="3" name="2 Rectángulo redondeado"/>
          <p:cNvSpPr/>
          <p:nvPr/>
        </p:nvSpPr>
        <p:spPr>
          <a:xfrm>
            <a:off x="1475656" y="3320988"/>
            <a:ext cx="1584176" cy="756084"/>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Escenarios</a:t>
            </a:r>
          </a:p>
        </p:txBody>
      </p:sp>
      <p:sp>
        <p:nvSpPr>
          <p:cNvPr id="8" name="7 Rectángulo redondeado"/>
          <p:cNvSpPr/>
          <p:nvPr/>
        </p:nvSpPr>
        <p:spPr>
          <a:xfrm>
            <a:off x="6444208" y="3356992"/>
            <a:ext cx="1584176" cy="756084"/>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Casos de prueba</a:t>
            </a:r>
          </a:p>
        </p:txBody>
      </p:sp>
      <p:cxnSp>
        <p:nvCxnSpPr>
          <p:cNvPr id="10" name="9 Conector curvado"/>
          <p:cNvCxnSpPr>
            <a:stCxn id="2" idx="1"/>
            <a:endCxn id="3" idx="0"/>
          </p:cNvCxnSpPr>
          <p:nvPr/>
        </p:nvCxnSpPr>
        <p:spPr>
          <a:xfrm rot="10800000" flipV="1">
            <a:off x="2267744" y="2816932"/>
            <a:ext cx="1368152" cy="50405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curvado"/>
          <p:cNvCxnSpPr>
            <a:stCxn id="2" idx="3"/>
            <a:endCxn id="8" idx="0"/>
          </p:cNvCxnSpPr>
          <p:nvPr/>
        </p:nvCxnSpPr>
        <p:spPr>
          <a:xfrm>
            <a:off x="5868144" y="2816932"/>
            <a:ext cx="1368152" cy="54006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Rectángulo redondeado"/>
          <p:cNvSpPr/>
          <p:nvPr/>
        </p:nvSpPr>
        <p:spPr>
          <a:xfrm>
            <a:off x="1475656" y="3320988"/>
            <a:ext cx="1584176" cy="756084"/>
          </a:xfrm>
          <a:prstGeom prst="roundRect">
            <a:avLst/>
          </a:prstGeom>
          <a:solidFill>
            <a:srgbClr val="FFFF00">
              <a:alpha val="80000"/>
            </a:srgb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Escenarios</a:t>
            </a:r>
          </a:p>
        </p:txBody>
      </p:sp>
      <p:sp>
        <p:nvSpPr>
          <p:cNvPr id="16" name="15 Rectángulo"/>
          <p:cNvSpPr/>
          <p:nvPr/>
        </p:nvSpPr>
        <p:spPr>
          <a:xfrm>
            <a:off x="3131840" y="4653136"/>
            <a:ext cx="3384376" cy="1512168"/>
          </a:xfrm>
          <a:prstGeom prst="rect">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s-CO" dirty="0">
                <a:solidFill>
                  <a:schemeClr val="tx1"/>
                </a:solidFill>
              </a:rPr>
              <a:t>Objeto de la clase que se quiere probar con estado conocido (conocemos los valores de sus atributos)</a:t>
            </a:r>
            <a:endParaRPr lang="es-ES" dirty="0">
              <a:solidFill>
                <a:schemeClr val="tx1"/>
              </a:solidFill>
            </a:endParaRPr>
          </a:p>
        </p:txBody>
      </p:sp>
      <p:cxnSp>
        <p:nvCxnSpPr>
          <p:cNvPr id="24" name="23 Conector angular"/>
          <p:cNvCxnSpPr>
            <a:stCxn id="13" idx="2"/>
            <a:endCxn id="16" idx="1"/>
          </p:cNvCxnSpPr>
          <p:nvPr/>
        </p:nvCxnSpPr>
        <p:spPr>
          <a:xfrm rot="16200000" flipH="1">
            <a:off x="2033718" y="4311098"/>
            <a:ext cx="1332148" cy="864096"/>
          </a:xfrm>
          <a:prstGeom prst="bentConnector2">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53</a:t>
            </a:fld>
            <a:endParaRPr lang="es-CO" dirty="0"/>
          </a:p>
        </p:txBody>
      </p:sp>
    </p:spTree>
    <p:extLst>
      <p:ext uri="{BB962C8B-B14F-4D97-AF65-F5344CB8AC3E}">
        <p14:creationId xmlns:p14="http://schemas.microsoft.com/office/powerpoint/2010/main" val="283878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 (Escenarios)</a:t>
            </a:r>
          </a:p>
        </p:txBody>
      </p:sp>
      <p:grpSp>
        <p:nvGrpSpPr>
          <p:cNvPr id="9" name="8 Grupo"/>
          <p:cNvGrpSpPr/>
          <p:nvPr/>
        </p:nvGrpSpPr>
        <p:grpSpPr>
          <a:xfrm>
            <a:off x="3568824" y="2594405"/>
            <a:ext cx="1219200" cy="671513"/>
            <a:chOff x="4083322" y="2326068"/>
            <a:chExt cx="1219200" cy="671513"/>
          </a:xfrm>
        </p:grpSpPr>
        <p:cxnSp>
          <p:nvCxnSpPr>
            <p:cNvPr id="7" name="6 Conector recto"/>
            <p:cNvCxnSpPr>
              <a:stCxn id="5" idx="1"/>
              <a:endCxn id="5" idx="3"/>
            </p:cNvCxnSpPr>
            <p:nvPr/>
          </p:nvCxnSpPr>
          <p:spPr>
            <a:xfrm>
              <a:off x="4083322" y="2661825"/>
              <a:ext cx="1219200" cy="0"/>
            </a:xfrm>
            <a:prstGeom prst="line">
              <a:avLst/>
            </a:prstGeom>
          </p:spPr>
          <p:style>
            <a:lnRef idx="1">
              <a:schemeClr val="dk1"/>
            </a:lnRef>
            <a:fillRef idx="0">
              <a:schemeClr val="dk1"/>
            </a:fillRef>
            <a:effectRef idx="0">
              <a:schemeClr val="dk1"/>
            </a:effectRef>
            <a:fontRef idx="minor">
              <a:schemeClr val="tx1"/>
            </a:fontRef>
          </p:style>
        </p:cxnSp>
        <p:sp>
          <p:nvSpPr>
            <p:cNvPr id="5" name="4 Rectángulo redondeado"/>
            <p:cNvSpPr/>
            <p:nvPr/>
          </p:nvSpPr>
          <p:spPr>
            <a:xfrm>
              <a:off x="4083322" y="2326068"/>
              <a:ext cx="12192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latin typeface="Candara" pitchFamily="34" charset="0"/>
                </a:rPr>
                <a:t>:Traductor</a:t>
              </a:r>
              <a:endParaRPr lang="es-CO" dirty="0">
                <a:latin typeface="Candara" pitchFamily="34" charset="0"/>
              </a:endParaRPr>
            </a:p>
            <a:p>
              <a:pPr algn="ctr"/>
              <a:endParaRPr lang="es-CO" dirty="0"/>
            </a:p>
          </p:txBody>
        </p:sp>
      </p:grpSp>
      <p:cxnSp>
        <p:nvCxnSpPr>
          <p:cNvPr id="40" name="39 Conector recto de flecha"/>
          <p:cNvCxnSpPr>
            <a:stCxn id="37" idx="1"/>
            <a:endCxn id="5" idx="3"/>
          </p:cNvCxnSpPr>
          <p:nvPr/>
        </p:nvCxnSpPr>
        <p:spPr>
          <a:xfrm flipH="1" flipV="1">
            <a:off x="4788024" y="2930162"/>
            <a:ext cx="627655" cy="15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41 Rectángulo"/>
          <p:cNvSpPr/>
          <p:nvPr/>
        </p:nvSpPr>
        <p:spPr>
          <a:xfrm>
            <a:off x="3411366" y="3481313"/>
            <a:ext cx="1505298" cy="73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latin typeface="Candara" pitchFamily="34" charset="0"/>
              </a:rPr>
              <a:t>casa-</a:t>
            </a:r>
            <a:r>
              <a:rPr lang="es-CO" sz="1400" dirty="0" err="1">
                <a:latin typeface="Candara" pitchFamily="34" charset="0"/>
              </a:rPr>
              <a:t>house</a:t>
            </a:r>
            <a:endParaRPr lang="es-CO" sz="1400" dirty="0">
              <a:latin typeface="Candara" pitchFamily="34" charset="0"/>
            </a:endParaRPr>
          </a:p>
          <a:p>
            <a:pPr algn="ctr"/>
            <a:r>
              <a:rPr lang="es-CO" sz="1400" dirty="0">
                <a:latin typeface="Candara" pitchFamily="34" charset="0"/>
              </a:rPr>
              <a:t>carro-car</a:t>
            </a:r>
          </a:p>
          <a:p>
            <a:pPr algn="ctr"/>
            <a:r>
              <a:rPr lang="es-CO" sz="1400" dirty="0">
                <a:latin typeface="Candara" pitchFamily="34" charset="0"/>
              </a:rPr>
              <a:t>hombre-</a:t>
            </a:r>
            <a:r>
              <a:rPr lang="es-CO" sz="1400" dirty="0" err="1">
                <a:latin typeface="Candara" pitchFamily="34" charset="0"/>
              </a:rPr>
              <a:t>man</a:t>
            </a:r>
            <a:endParaRPr lang="es-CO" sz="1400" dirty="0">
              <a:latin typeface="Candara" pitchFamily="34" charset="0"/>
            </a:endParaRPr>
          </a:p>
        </p:txBody>
      </p:sp>
      <p:cxnSp>
        <p:nvCxnSpPr>
          <p:cNvPr id="44" name="43 Conector angular"/>
          <p:cNvCxnSpPr>
            <a:stCxn id="5" idx="1"/>
            <a:endCxn id="42" idx="1"/>
          </p:cNvCxnSpPr>
          <p:nvPr/>
        </p:nvCxnSpPr>
        <p:spPr>
          <a:xfrm rot="10800000" flipV="1">
            <a:off x="3411366" y="2930161"/>
            <a:ext cx="157458" cy="921039"/>
          </a:xfrm>
          <a:prstGeom prst="bentConnector3">
            <a:avLst>
              <a:gd name="adj1" fmla="val 47053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45 Rectángulo"/>
          <p:cNvSpPr/>
          <p:nvPr/>
        </p:nvSpPr>
        <p:spPr>
          <a:xfrm>
            <a:off x="3434385" y="4489425"/>
            <a:ext cx="1482279" cy="73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latin typeface="Candara" pitchFamily="34" charset="0"/>
              </a:rPr>
              <a:t>árbol-albero</a:t>
            </a:r>
          </a:p>
          <a:p>
            <a:pPr algn="ctr"/>
            <a:r>
              <a:rPr lang="es-CO" sz="1400" dirty="0">
                <a:latin typeface="Candara" pitchFamily="34" charset="0"/>
              </a:rPr>
              <a:t>carro-</a:t>
            </a:r>
            <a:r>
              <a:rPr lang="es-CO" sz="1400" dirty="0" err="1">
                <a:latin typeface="Candara" pitchFamily="34" charset="0"/>
              </a:rPr>
              <a:t>macchina</a:t>
            </a:r>
            <a:endParaRPr lang="es-CO" sz="1400" dirty="0">
              <a:latin typeface="Candara" pitchFamily="34" charset="0"/>
            </a:endParaRPr>
          </a:p>
          <a:p>
            <a:pPr algn="ctr"/>
            <a:r>
              <a:rPr lang="es-CO" sz="1400" dirty="0">
                <a:latin typeface="Candara" pitchFamily="34" charset="0"/>
              </a:rPr>
              <a:t>mujer-</a:t>
            </a:r>
            <a:r>
              <a:rPr lang="es-CO" sz="1400" dirty="0" err="1">
                <a:latin typeface="Candara" pitchFamily="34" charset="0"/>
              </a:rPr>
              <a:t>donna</a:t>
            </a:r>
            <a:endParaRPr lang="es-CO" sz="1400" dirty="0">
              <a:latin typeface="Candara" pitchFamily="34" charset="0"/>
            </a:endParaRPr>
          </a:p>
        </p:txBody>
      </p:sp>
      <p:cxnSp>
        <p:nvCxnSpPr>
          <p:cNvPr id="50" name="49 Conector angular"/>
          <p:cNvCxnSpPr>
            <a:stCxn id="5" idx="1"/>
            <a:endCxn id="46" idx="1"/>
          </p:cNvCxnSpPr>
          <p:nvPr/>
        </p:nvCxnSpPr>
        <p:spPr>
          <a:xfrm rot="10800000" flipV="1">
            <a:off x="3434386" y="2930161"/>
            <a:ext cx="134439" cy="1929151"/>
          </a:xfrm>
          <a:prstGeom prst="bentConnector3">
            <a:avLst>
              <a:gd name="adj1" fmla="val 56443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51 Rectángulo"/>
          <p:cNvSpPr/>
          <p:nvPr/>
        </p:nvSpPr>
        <p:spPr>
          <a:xfrm>
            <a:off x="3434385" y="5569545"/>
            <a:ext cx="1482279" cy="73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latin typeface="Candara" pitchFamily="34" charset="0"/>
              </a:rPr>
              <a:t>casa-</a:t>
            </a:r>
            <a:r>
              <a:rPr lang="es-CO" sz="1400" dirty="0" err="1">
                <a:latin typeface="Candara" pitchFamily="34" charset="0"/>
              </a:rPr>
              <a:t>maison</a:t>
            </a:r>
            <a:endParaRPr lang="es-CO" sz="1400" dirty="0">
              <a:latin typeface="Candara" pitchFamily="34" charset="0"/>
            </a:endParaRPr>
          </a:p>
          <a:p>
            <a:pPr algn="ctr"/>
            <a:r>
              <a:rPr lang="es-CO" sz="1400" dirty="0">
                <a:latin typeface="Candara" pitchFamily="34" charset="0"/>
              </a:rPr>
              <a:t>perro-</a:t>
            </a:r>
            <a:r>
              <a:rPr lang="es-CO" sz="1400" dirty="0" err="1">
                <a:latin typeface="Candara" pitchFamily="34" charset="0"/>
              </a:rPr>
              <a:t>chien</a:t>
            </a:r>
            <a:endParaRPr lang="es-CO" sz="1400" dirty="0">
              <a:latin typeface="Candara" pitchFamily="34" charset="0"/>
            </a:endParaRPr>
          </a:p>
          <a:p>
            <a:pPr algn="ctr"/>
            <a:r>
              <a:rPr lang="es-CO" sz="1400" dirty="0">
                <a:latin typeface="Candara" pitchFamily="34" charset="0"/>
              </a:rPr>
              <a:t>hombre-</a:t>
            </a:r>
            <a:r>
              <a:rPr lang="es-CO" sz="1400" dirty="0" err="1">
                <a:latin typeface="Candara" pitchFamily="34" charset="0"/>
              </a:rPr>
              <a:t>homme</a:t>
            </a:r>
            <a:endParaRPr lang="es-CO" sz="1400" dirty="0">
              <a:latin typeface="Candara" pitchFamily="34" charset="0"/>
            </a:endParaRPr>
          </a:p>
        </p:txBody>
      </p:sp>
      <p:cxnSp>
        <p:nvCxnSpPr>
          <p:cNvPr id="58" name="57 Conector angular"/>
          <p:cNvCxnSpPr>
            <a:stCxn id="5" idx="1"/>
            <a:endCxn id="52" idx="1"/>
          </p:cNvCxnSpPr>
          <p:nvPr/>
        </p:nvCxnSpPr>
        <p:spPr>
          <a:xfrm rot="10800000" flipV="1">
            <a:off x="3434386" y="2930161"/>
            <a:ext cx="134439" cy="3009271"/>
          </a:xfrm>
          <a:prstGeom prst="bentConnector3">
            <a:avLst>
              <a:gd name="adj1" fmla="val 564437"/>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6" name="35 Grupo"/>
          <p:cNvGrpSpPr/>
          <p:nvPr/>
        </p:nvGrpSpPr>
        <p:grpSpPr>
          <a:xfrm>
            <a:off x="5415679" y="2595600"/>
            <a:ext cx="1576318" cy="672142"/>
            <a:chOff x="4083322" y="2327890"/>
            <a:chExt cx="1219200" cy="671513"/>
          </a:xfrm>
        </p:grpSpPr>
        <p:cxnSp>
          <p:nvCxnSpPr>
            <p:cNvPr id="38" name="37 Conector recto"/>
            <p:cNvCxnSpPr>
              <a:stCxn id="37" idx="1"/>
              <a:endCxn id="37" idx="3"/>
            </p:cNvCxnSpPr>
            <p:nvPr/>
          </p:nvCxnSpPr>
          <p:spPr>
            <a:xfrm>
              <a:off x="4083322" y="2663646"/>
              <a:ext cx="1219200" cy="0"/>
            </a:xfrm>
            <a:prstGeom prst="line">
              <a:avLst/>
            </a:prstGeom>
          </p:spPr>
          <p:style>
            <a:lnRef idx="1">
              <a:schemeClr val="dk1"/>
            </a:lnRef>
            <a:fillRef idx="0">
              <a:schemeClr val="dk1"/>
            </a:fillRef>
            <a:effectRef idx="0">
              <a:schemeClr val="dk1"/>
            </a:effectRef>
            <a:fontRef idx="minor">
              <a:schemeClr val="tx1"/>
            </a:fontRef>
          </p:style>
        </p:cxnSp>
        <p:sp>
          <p:nvSpPr>
            <p:cNvPr id="37" name="36 Rectángulo redondeado"/>
            <p:cNvSpPr/>
            <p:nvPr/>
          </p:nvSpPr>
          <p:spPr>
            <a:xfrm>
              <a:off x="4083322" y="2327890"/>
              <a:ext cx="12192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latin typeface="Candara" pitchFamily="34" charset="0"/>
                </a:rPr>
                <a:t>:</a:t>
              </a:r>
              <a:r>
                <a:rPr lang="es-CO" sz="1600" dirty="0" err="1">
                  <a:latin typeface="Candara" pitchFamily="34" charset="0"/>
                </a:rPr>
                <a:t>TraductorTest</a:t>
              </a:r>
              <a:endParaRPr lang="es-CO" dirty="0">
                <a:latin typeface="Candara" pitchFamily="34" charset="0"/>
              </a:endParaRPr>
            </a:p>
            <a:p>
              <a:pPr algn="ctr"/>
              <a:endParaRPr lang="es-CO" dirty="0"/>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54</a:t>
            </a:fld>
            <a:endParaRPr lang="es-CO" dirty="0"/>
          </a:p>
        </p:txBody>
      </p:sp>
    </p:spTree>
    <p:extLst>
      <p:ext uri="{BB962C8B-B14F-4D97-AF65-F5344CB8AC3E}">
        <p14:creationId xmlns:p14="http://schemas.microsoft.com/office/powerpoint/2010/main" val="413527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 (Escenarios)</a:t>
            </a:r>
          </a:p>
        </p:txBody>
      </p:sp>
      <p:graphicFrame>
        <p:nvGraphicFramePr>
          <p:cNvPr id="16" name="Group 58"/>
          <p:cNvGraphicFramePr>
            <a:graphicFrameLocks noGrp="1"/>
          </p:cNvGraphicFramePr>
          <p:nvPr>
            <p:ph idx="1"/>
            <p:extLst>
              <p:ext uri="{D42A27DB-BD31-4B8C-83A1-F6EECF244321}">
                <p14:modId xmlns:p14="http://schemas.microsoft.com/office/powerpoint/2010/main" val="3413075759"/>
              </p:ext>
            </p:extLst>
          </p:nvPr>
        </p:nvGraphicFramePr>
        <p:xfrm>
          <a:off x="1870347" y="2688704"/>
          <a:ext cx="2667000" cy="1676400"/>
        </p:xfrm>
        <a:graphic>
          <a:graphicData uri="http://schemas.openxmlformats.org/drawingml/2006/table">
            <a:tbl>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1192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inglés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perro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err="1">
                          <a:ln>
                            <a:noFill/>
                          </a:ln>
                          <a:solidFill>
                            <a:schemeClr val="tx1"/>
                          </a:solidFill>
                          <a:effectLst/>
                          <a:latin typeface="+mj-lt"/>
                        </a:rPr>
                        <a:t>pencil</a:t>
                      </a:r>
                      <a:endParaRPr kumimoji="0" lang="es-CO" sz="16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amor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err="1">
                          <a:ln>
                            <a:noFill/>
                          </a:ln>
                          <a:solidFill>
                            <a:schemeClr val="tx1"/>
                          </a:solidFill>
                          <a:effectLst/>
                          <a:latin typeface="+mj-lt"/>
                        </a:rPr>
                        <a:t>love</a:t>
                      </a:r>
                      <a:endParaRPr kumimoji="0" lang="es-CO" sz="16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ratón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mouse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55</a:t>
            </a:fld>
            <a:endParaRPr lang="es-CO" dirty="0"/>
          </a:p>
        </p:txBody>
      </p:sp>
      <p:graphicFrame>
        <p:nvGraphicFramePr>
          <p:cNvPr id="2" name="1 Tabla"/>
          <p:cNvGraphicFramePr>
            <a:graphicFrameLocks noGrp="1"/>
          </p:cNvGraphicFramePr>
          <p:nvPr>
            <p:extLst>
              <p:ext uri="{D42A27DB-BD31-4B8C-83A1-F6EECF244321}">
                <p14:modId xmlns:p14="http://schemas.microsoft.com/office/powerpoint/2010/main" val="3612932631"/>
              </p:ext>
            </p:extLst>
          </p:nvPr>
        </p:nvGraphicFramePr>
        <p:xfrm>
          <a:off x="5652120" y="2564904"/>
          <a:ext cx="2667000" cy="2011680"/>
        </p:xfrm>
        <a:graphic>
          <a:graphicData uri="http://schemas.openxmlformats.org/drawingml/2006/table">
            <a:tbl>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francés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azul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bleu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libro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livre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crayon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teléfono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noProof="0" dirty="0">
                          <a:ln>
                            <a:noFill/>
                          </a:ln>
                          <a:solidFill>
                            <a:schemeClr val="tx1"/>
                          </a:solidFill>
                          <a:effectLst/>
                          <a:latin typeface="+mj-lt"/>
                        </a:rPr>
                        <a:t>téléphone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mesa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err="1">
                          <a:ln>
                            <a:noFill/>
                          </a:ln>
                          <a:solidFill>
                            <a:schemeClr val="tx1"/>
                          </a:solidFill>
                          <a:effectLst/>
                          <a:latin typeface="+mj-lt"/>
                        </a:rPr>
                        <a:t>table</a:t>
                      </a:r>
                      <a:endParaRPr kumimoji="0" lang="es-CO" sz="16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3711325380"/>
              </p:ext>
            </p:extLst>
          </p:nvPr>
        </p:nvGraphicFramePr>
        <p:xfrm>
          <a:off x="3561184" y="5229200"/>
          <a:ext cx="2667000" cy="1005840"/>
        </p:xfrm>
        <a:graphic>
          <a:graphicData uri="http://schemas.openxmlformats.org/drawingml/2006/table">
            <a:tbl>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italiano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mesa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err="1">
                          <a:ln>
                            <a:noFill/>
                          </a:ln>
                          <a:solidFill>
                            <a:schemeClr val="tx1"/>
                          </a:solidFill>
                          <a:effectLst/>
                          <a:latin typeface="+mj-lt"/>
                        </a:rPr>
                        <a:t>tavolo</a:t>
                      </a:r>
                      <a:endParaRPr kumimoji="0" lang="es-CO" sz="16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err="1">
                          <a:ln>
                            <a:noFill/>
                          </a:ln>
                          <a:solidFill>
                            <a:schemeClr val="tx1"/>
                          </a:solidFill>
                          <a:effectLst/>
                          <a:latin typeface="+mj-lt"/>
                        </a:rPr>
                        <a:t>rossetto</a:t>
                      </a:r>
                      <a:endParaRPr kumimoji="0" lang="es-CO" sz="16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239001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6444208" y="3356992"/>
            <a:ext cx="1584176" cy="756084"/>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Candara" pitchFamily="34" charset="0"/>
              </a:rPr>
              <a:t>Casos de prueba</a:t>
            </a:r>
          </a:p>
        </p:txBody>
      </p:sp>
      <p:sp>
        <p:nvSpPr>
          <p:cNvPr id="11" name="10 Rectángulo redondeado"/>
          <p:cNvSpPr/>
          <p:nvPr/>
        </p:nvSpPr>
        <p:spPr>
          <a:xfrm>
            <a:off x="6444208" y="3356992"/>
            <a:ext cx="1584176" cy="756084"/>
          </a:xfrm>
          <a:prstGeom prst="roundRect">
            <a:avLst/>
          </a:prstGeom>
          <a:solidFill>
            <a:srgbClr val="FFFF00">
              <a:alpha val="80000"/>
            </a:srgbClr>
          </a:solid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Casos de prueba</a:t>
            </a:r>
          </a:p>
        </p:txBody>
      </p:sp>
      <p:sp>
        <p:nvSpPr>
          <p:cNvPr id="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 </a:t>
            </a:r>
          </a:p>
        </p:txBody>
      </p:sp>
      <p:sp>
        <p:nvSpPr>
          <p:cNvPr id="2" name="1 Rectángulo"/>
          <p:cNvSpPr/>
          <p:nvPr/>
        </p:nvSpPr>
        <p:spPr>
          <a:xfrm>
            <a:off x="3635896" y="2420888"/>
            <a:ext cx="223224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Candara" pitchFamily="34" charset="0"/>
              </a:rPr>
              <a:t>Construcción de clases de prueba</a:t>
            </a:r>
          </a:p>
        </p:txBody>
      </p:sp>
      <p:sp>
        <p:nvSpPr>
          <p:cNvPr id="3" name="2 Rectángulo redondeado"/>
          <p:cNvSpPr/>
          <p:nvPr/>
        </p:nvSpPr>
        <p:spPr>
          <a:xfrm>
            <a:off x="1475656" y="3320988"/>
            <a:ext cx="1584176" cy="756084"/>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Candara" pitchFamily="34" charset="0"/>
              </a:rPr>
              <a:t>Escenarios</a:t>
            </a:r>
          </a:p>
        </p:txBody>
      </p:sp>
      <p:cxnSp>
        <p:nvCxnSpPr>
          <p:cNvPr id="10" name="9 Conector curvado"/>
          <p:cNvCxnSpPr>
            <a:stCxn id="2" idx="1"/>
            <a:endCxn id="3" idx="0"/>
          </p:cNvCxnSpPr>
          <p:nvPr/>
        </p:nvCxnSpPr>
        <p:spPr>
          <a:xfrm rot="10800000" flipV="1">
            <a:off x="2267744" y="2816932"/>
            <a:ext cx="1368152" cy="50405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curvado"/>
          <p:cNvCxnSpPr>
            <a:stCxn id="2" idx="3"/>
            <a:endCxn id="8" idx="0"/>
          </p:cNvCxnSpPr>
          <p:nvPr/>
        </p:nvCxnSpPr>
        <p:spPr>
          <a:xfrm>
            <a:off x="5868144" y="2816932"/>
            <a:ext cx="1368152" cy="54006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3131840" y="4653136"/>
            <a:ext cx="3384376" cy="1512168"/>
          </a:xfrm>
          <a:prstGeom prst="rect">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s-CO" dirty="0">
                <a:solidFill>
                  <a:schemeClr val="tx1"/>
                </a:solidFill>
                <a:latin typeface="Candara" pitchFamily="34" charset="0"/>
              </a:rPr>
              <a:t>Método de la clase de prueba asociado (que verifica) un método de la clase del mundo.</a:t>
            </a:r>
          </a:p>
        </p:txBody>
      </p:sp>
      <p:cxnSp>
        <p:nvCxnSpPr>
          <p:cNvPr id="15" name="14 Conector angular"/>
          <p:cNvCxnSpPr>
            <a:stCxn id="11" idx="2"/>
            <a:endCxn id="14" idx="3"/>
          </p:cNvCxnSpPr>
          <p:nvPr/>
        </p:nvCxnSpPr>
        <p:spPr>
          <a:xfrm rot="5400000">
            <a:off x="6228184" y="4401108"/>
            <a:ext cx="1296144" cy="720080"/>
          </a:xfrm>
          <a:prstGeom prst="bentConnector2">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56</a:t>
            </a:fld>
            <a:endParaRPr lang="es-CO" dirty="0"/>
          </a:p>
        </p:txBody>
      </p:sp>
    </p:spTree>
    <p:extLst>
      <p:ext uri="{BB962C8B-B14F-4D97-AF65-F5344CB8AC3E}">
        <p14:creationId xmlns:p14="http://schemas.microsoft.com/office/powerpoint/2010/main" val="306823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6444208" y="3356992"/>
            <a:ext cx="1584176" cy="756084"/>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Candara" pitchFamily="34" charset="0"/>
              </a:rPr>
              <a:t>Casos de prueba</a:t>
            </a:r>
          </a:p>
        </p:txBody>
      </p:sp>
      <p:sp>
        <p:nvSpPr>
          <p:cNvPr id="11" name="10 Rectángulo redondeado"/>
          <p:cNvSpPr/>
          <p:nvPr/>
        </p:nvSpPr>
        <p:spPr>
          <a:xfrm>
            <a:off x="6444208" y="3356992"/>
            <a:ext cx="1584176" cy="756084"/>
          </a:xfrm>
          <a:prstGeom prst="roundRect">
            <a:avLst/>
          </a:prstGeom>
          <a:solidFill>
            <a:srgbClr val="FFFF00">
              <a:alpha val="80000"/>
            </a:srgbClr>
          </a:solid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andara" pitchFamily="34" charset="0"/>
              </a:rPr>
              <a:t>Casos de prueba</a:t>
            </a:r>
          </a:p>
        </p:txBody>
      </p:sp>
      <p:sp>
        <p:nvSpPr>
          <p:cNvPr id="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a:t>
            </a:r>
          </a:p>
        </p:txBody>
      </p:sp>
      <p:sp>
        <p:nvSpPr>
          <p:cNvPr id="2" name="1 Rectángulo"/>
          <p:cNvSpPr/>
          <p:nvPr/>
        </p:nvSpPr>
        <p:spPr>
          <a:xfrm>
            <a:off x="3635896" y="2420888"/>
            <a:ext cx="223224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Candara" pitchFamily="34" charset="0"/>
              </a:rPr>
              <a:t>Construcción de clases de prueba</a:t>
            </a:r>
          </a:p>
        </p:txBody>
      </p:sp>
      <p:sp>
        <p:nvSpPr>
          <p:cNvPr id="3" name="2 Rectángulo redondeado"/>
          <p:cNvSpPr/>
          <p:nvPr/>
        </p:nvSpPr>
        <p:spPr>
          <a:xfrm>
            <a:off x="1475656" y="3320988"/>
            <a:ext cx="1584176" cy="756084"/>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Candara" pitchFamily="34" charset="0"/>
              </a:rPr>
              <a:t>Escenarios</a:t>
            </a:r>
          </a:p>
        </p:txBody>
      </p:sp>
      <p:cxnSp>
        <p:nvCxnSpPr>
          <p:cNvPr id="10" name="9 Conector curvado"/>
          <p:cNvCxnSpPr>
            <a:stCxn id="2" idx="1"/>
            <a:endCxn id="3" idx="0"/>
          </p:cNvCxnSpPr>
          <p:nvPr/>
        </p:nvCxnSpPr>
        <p:spPr>
          <a:xfrm rot="10800000" flipV="1">
            <a:off x="2267744" y="2816932"/>
            <a:ext cx="1368152" cy="50405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curvado"/>
          <p:cNvCxnSpPr>
            <a:stCxn id="2" idx="3"/>
            <a:endCxn id="8" idx="0"/>
          </p:cNvCxnSpPr>
          <p:nvPr/>
        </p:nvCxnSpPr>
        <p:spPr>
          <a:xfrm>
            <a:off x="5868144" y="2816932"/>
            <a:ext cx="1368152" cy="54006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3861923" y="3519010"/>
            <a:ext cx="1728192" cy="1188132"/>
          </a:xfrm>
          <a:prstGeom prst="roundRect">
            <a:avLst>
              <a:gd name="adj" fmla="val 50000"/>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s-ES" sz="1600" b="1" dirty="0">
                <a:solidFill>
                  <a:schemeClr val="tx1"/>
                </a:solidFill>
                <a:latin typeface="Candara" pitchFamily="34" charset="0"/>
              </a:rPr>
              <a:t>Escenario</a:t>
            </a:r>
          </a:p>
          <a:p>
            <a:pPr marL="0" lvl="2" algn="ctr"/>
            <a:r>
              <a:rPr lang="es-CO" sz="1600" dirty="0">
                <a:solidFill>
                  <a:schemeClr val="tx1"/>
                </a:solidFill>
                <a:latin typeface="Candara" pitchFamily="34" charset="0"/>
              </a:rPr>
              <a:t>(conjunto de datos de prueba)</a:t>
            </a:r>
          </a:p>
        </p:txBody>
      </p:sp>
      <p:sp>
        <p:nvSpPr>
          <p:cNvPr id="17" name="16 Rectángulo redondeado"/>
          <p:cNvSpPr/>
          <p:nvPr/>
        </p:nvSpPr>
        <p:spPr>
          <a:xfrm>
            <a:off x="4188040" y="5017453"/>
            <a:ext cx="1872208" cy="1372020"/>
          </a:xfrm>
          <a:prstGeom prst="roundRect">
            <a:avLst>
              <a:gd name="adj" fmla="val 49497"/>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s-CO" sz="1600" b="1" dirty="0">
                <a:solidFill>
                  <a:schemeClr val="tx1"/>
                </a:solidFill>
                <a:latin typeface="Candara" pitchFamily="34" charset="0"/>
              </a:rPr>
              <a:t>Valores de entrada </a:t>
            </a:r>
            <a:r>
              <a:rPr lang="es-CO" sz="1600" dirty="0">
                <a:solidFill>
                  <a:schemeClr val="tx1"/>
                </a:solidFill>
                <a:latin typeface="Candara" pitchFamily="34" charset="0"/>
              </a:rPr>
              <a:t>para los parámetros del método.</a:t>
            </a:r>
            <a:endParaRPr lang="es-CO" sz="1400" dirty="0">
              <a:solidFill>
                <a:schemeClr val="tx1"/>
              </a:solidFill>
              <a:latin typeface="Candara" pitchFamily="34" charset="0"/>
            </a:endParaRPr>
          </a:p>
        </p:txBody>
      </p:sp>
      <p:sp>
        <p:nvSpPr>
          <p:cNvPr id="18" name="17 Rectángulo redondeado"/>
          <p:cNvSpPr/>
          <p:nvPr/>
        </p:nvSpPr>
        <p:spPr>
          <a:xfrm>
            <a:off x="6228184" y="4696750"/>
            <a:ext cx="2052228" cy="1396546"/>
          </a:xfrm>
          <a:prstGeom prst="roundRect">
            <a:avLst>
              <a:gd name="adj" fmla="val 50000"/>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lstStyle/>
          <a:p>
            <a:pPr marL="0" lvl="2" algn="ctr"/>
            <a:r>
              <a:rPr lang="es-CO" sz="1600" dirty="0">
                <a:solidFill>
                  <a:schemeClr val="tx1"/>
                </a:solidFill>
                <a:latin typeface="Candara" pitchFamily="34" charset="0"/>
              </a:rPr>
              <a:t>El </a:t>
            </a:r>
            <a:r>
              <a:rPr lang="es-CO" sz="1600" b="1" dirty="0">
                <a:solidFill>
                  <a:schemeClr val="tx1"/>
                </a:solidFill>
                <a:latin typeface="Candara" pitchFamily="34" charset="0"/>
              </a:rPr>
              <a:t>resultado </a:t>
            </a:r>
            <a:r>
              <a:rPr lang="es-CO" sz="1600" dirty="0">
                <a:solidFill>
                  <a:schemeClr val="tx1"/>
                </a:solidFill>
                <a:latin typeface="Candara" pitchFamily="34" charset="0"/>
              </a:rPr>
              <a:t>esperado después de la ejecución del método.</a:t>
            </a:r>
            <a:endParaRPr lang="es-CO" sz="1400" dirty="0">
              <a:solidFill>
                <a:schemeClr val="tx1"/>
              </a:solidFill>
              <a:latin typeface="Candara" pitchFamily="34" charset="0"/>
            </a:endParaRPr>
          </a:p>
        </p:txBody>
      </p:sp>
      <p:cxnSp>
        <p:nvCxnSpPr>
          <p:cNvPr id="28" name="27 Conector recto de flecha"/>
          <p:cNvCxnSpPr/>
          <p:nvPr/>
        </p:nvCxnSpPr>
        <p:spPr>
          <a:xfrm flipH="1">
            <a:off x="5830836" y="4161101"/>
            <a:ext cx="684076" cy="90437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11" idx="1"/>
            <a:endCxn id="9" idx="3"/>
          </p:cNvCxnSpPr>
          <p:nvPr/>
        </p:nvCxnSpPr>
        <p:spPr>
          <a:xfrm flipH="1">
            <a:off x="5590115" y="3735034"/>
            <a:ext cx="854093" cy="3780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a:stCxn id="11" idx="2"/>
            <a:endCxn id="18" idx="0"/>
          </p:cNvCxnSpPr>
          <p:nvPr/>
        </p:nvCxnSpPr>
        <p:spPr>
          <a:xfrm>
            <a:off x="7236296" y="4113076"/>
            <a:ext cx="18002" cy="5836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57</a:t>
            </a:fld>
            <a:endParaRPr lang="es-CO" dirty="0"/>
          </a:p>
        </p:txBody>
      </p:sp>
    </p:spTree>
    <p:extLst>
      <p:ext uri="{BB962C8B-B14F-4D97-AF65-F5344CB8AC3E}">
        <p14:creationId xmlns:p14="http://schemas.microsoft.com/office/powerpoint/2010/main" val="322485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 (Casos de prueba)</a:t>
            </a:r>
          </a:p>
        </p:txBody>
      </p:sp>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29559"/>
            <a:ext cx="7079262" cy="440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redondeado"/>
          <p:cNvSpPr/>
          <p:nvPr/>
        </p:nvSpPr>
        <p:spPr>
          <a:xfrm>
            <a:off x="4499992" y="4005064"/>
            <a:ext cx="2448272" cy="57606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Tarjeta"/>
          <p:cNvSpPr/>
          <p:nvPr/>
        </p:nvSpPr>
        <p:spPr>
          <a:xfrm>
            <a:off x="4644008" y="2162473"/>
            <a:ext cx="2592288" cy="1353344"/>
          </a:xfrm>
          <a:prstGeom prst="flowChartPunchedCa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Una clase de prueba está asociada a una clase del modelo del mundo</a:t>
            </a:r>
          </a:p>
        </p:txBody>
      </p:sp>
      <p:sp>
        <p:nvSpPr>
          <p:cNvPr id="20" name="19 Rectángulo redondeado"/>
          <p:cNvSpPr/>
          <p:nvPr/>
        </p:nvSpPr>
        <p:spPr>
          <a:xfrm>
            <a:off x="1333194" y="3483418"/>
            <a:ext cx="2448272" cy="37763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20 Tarjeta"/>
          <p:cNvSpPr/>
          <p:nvPr/>
        </p:nvSpPr>
        <p:spPr>
          <a:xfrm>
            <a:off x="4067944" y="2708920"/>
            <a:ext cx="2304256" cy="1152128"/>
          </a:xfrm>
          <a:prstGeom prst="flowChartPunchedCa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Tiene métodos para crear los escenarios</a:t>
            </a:r>
          </a:p>
        </p:txBody>
      </p:sp>
      <p:sp>
        <p:nvSpPr>
          <p:cNvPr id="22" name="21 Rectángulo redondeado"/>
          <p:cNvSpPr/>
          <p:nvPr/>
        </p:nvSpPr>
        <p:spPr>
          <a:xfrm>
            <a:off x="1333194" y="3823428"/>
            <a:ext cx="2878766" cy="973723"/>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22 Tarjeta"/>
          <p:cNvSpPr/>
          <p:nvPr/>
        </p:nvSpPr>
        <p:spPr>
          <a:xfrm>
            <a:off x="4519874" y="3734225"/>
            <a:ext cx="2304256" cy="1152128"/>
          </a:xfrm>
          <a:prstGeom prst="flowChartPunchedCa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Tiene métodos para probar los métodos del mundo</a:t>
            </a:r>
            <a:endParaRPr lang="es-ES" dirty="0">
              <a:solidFill>
                <a:schemeClr val="tx1"/>
              </a:solidFill>
            </a:endParaRP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58</a:t>
            </a:fld>
            <a:endParaRPr lang="es-CO" dirty="0"/>
          </a:p>
        </p:txBody>
      </p:sp>
    </p:spTree>
    <p:extLst>
      <p:ext uri="{BB962C8B-B14F-4D97-AF65-F5344CB8AC3E}">
        <p14:creationId xmlns:p14="http://schemas.microsoft.com/office/powerpoint/2010/main" val="166744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20" grpId="0" animBg="1"/>
      <p:bldP spid="20" grpId="1" animBg="1"/>
      <p:bldP spid="21" grpId="0" animBg="1"/>
      <p:bldP spid="21" grpId="1" animBg="1"/>
      <p:bldP spid="22" grpId="0" animBg="1"/>
      <p:bldP spid="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Clases de prueba (Casos de prueba)</a:t>
            </a:r>
          </a:p>
        </p:txBody>
      </p:sp>
      <p:grpSp>
        <p:nvGrpSpPr>
          <p:cNvPr id="2" name="1 Grupo"/>
          <p:cNvGrpSpPr/>
          <p:nvPr/>
        </p:nvGrpSpPr>
        <p:grpSpPr>
          <a:xfrm>
            <a:off x="1425603" y="2490739"/>
            <a:ext cx="3580631" cy="3714915"/>
            <a:chOff x="3411366" y="2594405"/>
            <a:chExt cx="3580631" cy="3714915"/>
          </a:xfrm>
        </p:grpSpPr>
        <p:grpSp>
          <p:nvGrpSpPr>
            <p:cNvPr id="10" name="9 Grupo"/>
            <p:cNvGrpSpPr/>
            <p:nvPr/>
          </p:nvGrpSpPr>
          <p:grpSpPr>
            <a:xfrm>
              <a:off x="3568824" y="2594405"/>
              <a:ext cx="1219200" cy="671513"/>
              <a:chOff x="4083322" y="2326068"/>
              <a:chExt cx="1219200" cy="671513"/>
            </a:xfrm>
          </p:grpSpPr>
          <p:cxnSp>
            <p:nvCxnSpPr>
              <p:cNvPr id="12" name="11 Conector recto"/>
              <p:cNvCxnSpPr>
                <a:stCxn id="11" idx="1"/>
                <a:endCxn id="11" idx="3"/>
              </p:cNvCxnSpPr>
              <p:nvPr/>
            </p:nvCxnSpPr>
            <p:spPr>
              <a:xfrm>
                <a:off x="4083322" y="2661825"/>
                <a:ext cx="1219200" cy="0"/>
              </a:xfrm>
              <a:prstGeom prst="line">
                <a:avLst/>
              </a:prstGeom>
            </p:spPr>
            <p:style>
              <a:lnRef idx="1">
                <a:schemeClr val="dk1"/>
              </a:lnRef>
              <a:fillRef idx="0">
                <a:schemeClr val="dk1"/>
              </a:fillRef>
              <a:effectRef idx="0">
                <a:schemeClr val="dk1"/>
              </a:effectRef>
              <a:fontRef idx="minor">
                <a:schemeClr val="tx1"/>
              </a:fontRef>
            </p:style>
          </p:cxnSp>
          <p:sp>
            <p:nvSpPr>
              <p:cNvPr id="11" name="10 Rectángulo redondeado"/>
              <p:cNvSpPr/>
              <p:nvPr/>
            </p:nvSpPr>
            <p:spPr>
              <a:xfrm>
                <a:off x="4083322" y="2326068"/>
                <a:ext cx="12192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latin typeface="Candara" pitchFamily="34" charset="0"/>
                  </a:rPr>
                  <a:t>:Traductor</a:t>
                </a:r>
                <a:endParaRPr lang="es-CO" dirty="0">
                  <a:latin typeface="Candara" pitchFamily="34" charset="0"/>
                </a:endParaRPr>
              </a:p>
              <a:p>
                <a:pPr algn="ctr"/>
                <a:endParaRPr lang="es-CO" dirty="0"/>
              </a:p>
            </p:txBody>
          </p:sp>
        </p:grpSp>
        <p:grpSp>
          <p:nvGrpSpPr>
            <p:cNvPr id="13" name="12 Grupo"/>
            <p:cNvGrpSpPr/>
            <p:nvPr/>
          </p:nvGrpSpPr>
          <p:grpSpPr>
            <a:xfrm>
              <a:off x="5415679" y="2595600"/>
              <a:ext cx="1576318" cy="672142"/>
              <a:chOff x="4083322" y="2327890"/>
              <a:chExt cx="1219200" cy="671513"/>
            </a:xfrm>
          </p:grpSpPr>
          <p:cxnSp>
            <p:nvCxnSpPr>
              <p:cNvPr id="16" name="15 Conector recto"/>
              <p:cNvCxnSpPr>
                <a:stCxn id="14" idx="1"/>
                <a:endCxn id="14" idx="3"/>
              </p:cNvCxnSpPr>
              <p:nvPr/>
            </p:nvCxnSpPr>
            <p:spPr>
              <a:xfrm>
                <a:off x="4083322" y="2663646"/>
                <a:ext cx="1219200" cy="0"/>
              </a:xfrm>
              <a:prstGeom prst="line">
                <a:avLst/>
              </a:prstGeom>
            </p:spPr>
            <p:style>
              <a:lnRef idx="1">
                <a:schemeClr val="dk1"/>
              </a:lnRef>
              <a:fillRef idx="0">
                <a:schemeClr val="dk1"/>
              </a:fillRef>
              <a:effectRef idx="0">
                <a:schemeClr val="dk1"/>
              </a:effectRef>
              <a:fontRef idx="minor">
                <a:schemeClr val="tx1"/>
              </a:fontRef>
            </p:style>
          </p:cxnSp>
          <p:sp>
            <p:nvSpPr>
              <p:cNvPr id="14" name="13 Rectángulo redondeado"/>
              <p:cNvSpPr/>
              <p:nvPr/>
            </p:nvSpPr>
            <p:spPr>
              <a:xfrm>
                <a:off x="4083322" y="2327890"/>
                <a:ext cx="1219200" cy="671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latin typeface="Candara" pitchFamily="34" charset="0"/>
                  </a:rPr>
                  <a:t>:</a:t>
                </a:r>
                <a:r>
                  <a:rPr lang="es-CO" sz="1600" dirty="0" err="1">
                    <a:latin typeface="Candara" pitchFamily="34" charset="0"/>
                  </a:rPr>
                  <a:t>TraductorTest</a:t>
                </a:r>
                <a:endParaRPr lang="es-CO" dirty="0">
                  <a:latin typeface="Candara" pitchFamily="34" charset="0"/>
                </a:endParaRPr>
              </a:p>
              <a:p>
                <a:pPr algn="ctr"/>
                <a:endParaRPr lang="es-CO" dirty="0"/>
              </a:p>
            </p:txBody>
          </p:sp>
        </p:grpSp>
        <p:cxnSp>
          <p:nvCxnSpPr>
            <p:cNvPr id="17" name="16 Conector recto de flecha"/>
            <p:cNvCxnSpPr>
              <a:stCxn id="14" idx="1"/>
              <a:endCxn id="11" idx="3"/>
            </p:cNvCxnSpPr>
            <p:nvPr/>
          </p:nvCxnSpPr>
          <p:spPr>
            <a:xfrm flipH="1" flipV="1">
              <a:off x="4788024" y="2930162"/>
              <a:ext cx="627655" cy="15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3411366" y="3481313"/>
              <a:ext cx="1505298" cy="73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latin typeface="Candara" pitchFamily="34" charset="0"/>
                </a:rPr>
                <a:t>casa-</a:t>
              </a:r>
              <a:r>
                <a:rPr lang="es-CO" sz="1400" dirty="0" err="1">
                  <a:latin typeface="Candara" pitchFamily="34" charset="0"/>
                </a:rPr>
                <a:t>house</a:t>
              </a:r>
              <a:endParaRPr lang="es-CO" sz="1400" dirty="0">
                <a:latin typeface="Candara" pitchFamily="34" charset="0"/>
              </a:endParaRPr>
            </a:p>
            <a:p>
              <a:pPr algn="ctr"/>
              <a:r>
                <a:rPr lang="es-CO" sz="1400" dirty="0">
                  <a:latin typeface="Candara" pitchFamily="34" charset="0"/>
                </a:rPr>
                <a:t>carro-car</a:t>
              </a:r>
            </a:p>
            <a:p>
              <a:pPr algn="ctr"/>
              <a:r>
                <a:rPr lang="es-CO" sz="1400" dirty="0">
                  <a:latin typeface="Candara" pitchFamily="34" charset="0"/>
                </a:rPr>
                <a:t>hombre-</a:t>
              </a:r>
              <a:r>
                <a:rPr lang="es-CO" sz="1400" dirty="0" err="1">
                  <a:latin typeface="Candara" pitchFamily="34" charset="0"/>
                </a:rPr>
                <a:t>man</a:t>
              </a:r>
              <a:endParaRPr lang="es-CO" sz="1400" dirty="0">
                <a:latin typeface="Candara" pitchFamily="34" charset="0"/>
              </a:endParaRPr>
            </a:p>
          </p:txBody>
        </p:sp>
        <p:cxnSp>
          <p:nvCxnSpPr>
            <p:cNvPr id="19" name="18 Conector angular"/>
            <p:cNvCxnSpPr>
              <a:stCxn id="11" idx="1"/>
              <a:endCxn id="18" idx="1"/>
            </p:cNvCxnSpPr>
            <p:nvPr/>
          </p:nvCxnSpPr>
          <p:spPr>
            <a:xfrm rot="10800000" flipV="1">
              <a:off x="3411366" y="2930161"/>
              <a:ext cx="157458" cy="921039"/>
            </a:xfrm>
            <a:prstGeom prst="bentConnector3">
              <a:avLst>
                <a:gd name="adj1" fmla="val 48447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3434385" y="4489425"/>
              <a:ext cx="1482279" cy="73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latin typeface="Candara" pitchFamily="34" charset="0"/>
                </a:rPr>
                <a:t>árbol-albero</a:t>
              </a:r>
            </a:p>
            <a:p>
              <a:pPr algn="ctr"/>
              <a:r>
                <a:rPr lang="es-CO" sz="1400" dirty="0">
                  <a:latin typeface="Candara" pitchFamily="34" charset="0"/>
                </a:rPr>
                <a:t>carro-</a:t>
              </a:r>
              <a:r>
                <a:rPr lang="es-CO" sz="1400" dirty="0" err="1">
                  <a:latin typeface="Candara" pitchFamily="34" charset="0"/>
                </a:rPr>
                <a:t>macchina</a:t>
              </a:r>
              <a:endParaRPr lang="es-CO" sz="1400" dirty="0">
                <a:latin typeface="Candara" pitchFamily="34" charset="0"/>
              </a:endParaRPr>
            </a:p>
            <a:p>
              <a:pPr algn="ctr"/>
              <a:r>
                <a:rPr lang="es-CO" sz="1400" dirty="0">
                  <a:latin typeface="Candara" pitchFamily="34" charset="0"/>
                </a:rPr>
                <a:t>mujer-</a:t>
              </a:r>
              <a:r>
                <a:rPr lang="es-CO" sz="1400" dirty="0" err="1">
                  <a:latin typeface="Candara" pitchFamily="34" charset="0"/>
                </a:rPr>
                <a:t>donna</a:t>
              </a:r>
              <a:endParaRPr lang="es-CO" sz="1400" dirty="0">
                <a:latin typeface="Candara" pitchFamily="34" charset="0"/>
              </a:endParaRPr>
            </a:p>
          </p:txBody>
        </p:sp>
        <p:cxnSp>
          <p:nvCxnSpPr>
            <p:cNvPr id="25" name="24 Conector angular"/>
            <p:cNvCxnSpPr>
              <a:stCxn id="11" idx="1"/>
              <a:endCxn id="24" idx="1"/>
            </p:cNvCxnSpPr>
            <p:nvPr/>
          </p:nvCxnSpPr>
          <p:spPr>
            <a:xfrm rot="10800000" flipV="1">
              <a:off x="3434386" y="2930161"/>
              <a:ext cx="134439" cy="1929151"/>
            </a:xfrm>
            <a:prstGeom prst="bentConnector3">
              <a:avLst>
                <a:gd name="adj1" fmla="val 56443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25 Rectángulo"/>
            <p:cNvSpPr/>
            <p:nvPr/>
          </p:nvSpPr>
          <p:spPr>
            <a:xfrm>
              <a:off x="3434385" y="5569545"/>
              <a:ext cx="1482279" cy="73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latin typeface="Candara" pitchFamily="34" charset="0"/>
                </a:rPr>
                <a:t>casa-</a:t>
              </a:r>
              <a:r>
                <a:rPr lang="es-CO" sz="1400" dirty="0" err="1">
                  <a:latin typeface="Candara" pitchFamily="34" charset="0"/>
                </a:rPr>
                <a:t>maison</a:t>
              </a:r>
              <a:endParaRPr lang="es-CO" sz="1400" dirty="0">
                <a:latin typeface="Candara" pitchFamily="34" charset="0"/>
              </a:endParaRPr>
            </a:p>
            <a:p>
              <a:pPr algn="ctr"/>
              <a:r>
                <a:rPr lang="es-CO" sz="1400" dirty="0">
                  <a:latin typeface="Candara" pitchFamily="34" charset="0"/>
                </a:rPr>
                <a:t>perro-</a:t>
              </a:r>
              <a:r>
                <a:rPr lang="es-CO" sz="1400" dirty="0" err="1">
                  <a:latin typeface="Candara" pitchFamily="34" charset="0"/>
                </a:rPr>
                <a:t>chien</a:t>
              </a:r>
              <a:endParaRPr lang="es-CO" sz="1400" dirty="0">
                <a:latin typeface="Candara" pitchFamily="34" charset="0"/>
              </a:endParaRPr>
            </a:p>
            <a:p>
              <a:pPr algn="ctr"/>
              <a:r>
                <a:rPr lang="es-CO" sz="1400" dirty="0">
                  <a:latin typeface="Candara" pitchFamily="34" charset="0"/>
                </a:rPr>
                <a:t>hombre-</a:t>
              </a:r>
              <a:r>
                <a:rPr lang="es-CO" sz="1400" dirty="0" err="1">
                  <a:latin typeface="Candara" pitchFamily="34" charset="0"/>
                </a:rPr>
                <a:t>homme</a:t>
              </a:r>
              <a:endParaRPr lang="es-CO" sz="1400" dirty="0">
                <a:latin typeface="Candara" pitchFamily="34" charset="0"/>
              </a:endParaRPr>
            </a:p>
          </p:txBody>
        </p:sp>
        <p:cxnSp>
          <p:nvCxnSpPr>
            <p:cNvPr id="27" name="26 Conector angular"/>
            <p:cNvCxnSpPr>
              <a:stCxn id="11" idx="1"/>
              <a:endCxn id="26" idx="1"/>
            </p:cNvCxnSpPr>
            <p:nvPr/>
          </p:nvCxnSpPr>
          <p:spPr>
            <a:xfrm rot="10800000" flipV="1">
              <a:off x="3434386" y="2930161"/>
              <a:ext cx="134439" cy="3009271"/>
            </a:xfrm>
            <a:prstGeom prst="bentConnector3">
              <a:avLst>
                <a:gd name="adj1" fmla="val 564437"/>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8" name="Group 71"/>
          <p:cNvGraphicFramePr>
            <a:graphicFrameLocks noGrp="1"/>
          </p:cNvGraphicFramePr>
          <p:nvPr>
            <p:ph idx="1"/>
            <p:extLst>
              <p:ext uri="{D42A27DB-BD31-4B8C-83A1-F6EECF244321}">
                <p14:modId xmlns:p14="http://schemas.microsoft.com/office/powerpoint/2010/main" val="3575111793"/>
              </p:ext>
            </p:extLst>
          </p:nvPr>
        </p:nvGraphicFramePr>
        <p:xfrm>
          <a:off x="3435239" y="3377647"/>
          <a:ext cx="5349701" cy="3096768"/>
        </p:xfrm>
        <a:graphic>
          <a:graphicData uri="http://schemas.openxmlformats.org/drawingml/2006/table">
            <a:tbl>
              <a:tblPr/>
              <a:tblGrid>
                <a:gridCol w="1893317">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2860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1" i="0" u="none" strike="noStrike" cap="none" normalizeH="0" baseline="0">
                          <a:ln>
                            <a:noFill/>
                          </a:ln>
                          <a:solidFill>
                            <a:schemeClr val="tx1"/>
                          </a:solidFill>
                          <a:effectLst/>
                          <a:latin typeface="+mj-lt"/>
                        </a:rPr>
                        <a:t>Método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1" i="0" u="none" strike="noStrike" cap="none" normalizeH="0" baseline="0">
                          <a:ln>
                            <a:noFill/>
                          </a:ln>
                          <a:solidFill>
                            <a:schemeClr val="tx1"/>
                          </a:solidFill>
                          <a:effectLst/>
                          <a:latin typeface="+mj-lt"/>
                        </a:rPr>
                        <a:t>Valores de entrada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600" b="1" i="0" u="none" strike="noStrike" cap="none" normalizeH="0" baseline="0">
                          <a:ln>
                            <a:noFill/>
                          </a:ln>
                          <a:solidFill>
                            <a:schemeClr val="tx1"/>
                          </a:solidFill>
                          <a:effectLst/>
                          <a:latin typeface="+mj-lt"/>
                        </a:rPr>
                        <a:t>Resultado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0"/>
                  </a:ext>
                </a:extLst>
              </a:tr>
              <a:tr h="874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agregarTraduccion()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pal=azul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trad=bleu</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idDestino = FRANCES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Verdadero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3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agregarTraduccion()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pal=casa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trad=maison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idDestino = FRANCES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Falso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3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agregarTraduccion()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pal=coche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trad=car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a:ln>
                            <a:noFill/>
                          </a:ln>
                          <a:solidFill>
                            <a:schemeClr val="tx1"/>
                          </a:solidFill>
                          <a:effectLst/>
                          <a:latin typeface="+mj-lt"/>
                        </a:rPr>
                        <a:t>idDestino = INGLES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600" b="0" i="0" u="none" strike="noStrike" cap="none" normalizeH="0" baseline="0" dirty="0">
                          <a:ln>
                            <a:noFill/>
                          </a:ln>
                          <a:solidFill>
                            <a:schemeClr val="tx1"/>
                          </a:solidFill>
                          <a:effectLst/>
                          <a:latin typeface="+mj-lt"/>
                        </a:rPr>
                        <a:t>Falso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Marcador de número de diapositiva 4"/>
          <p:cNvSpPr>
            <a:spLocks noGrp="1"/>
          </p:cNvSpPr>
          <p:nvPr>
            <p:ph type="sldNum" sz="quarter" idx="12"/>
          </p:nvPr>
        </p:nvSpPr>
        <p:spPr/>
        <p:txBody>
          <a:bodyPr/>
          <a:lstStyle/>
          <a:p>
            <a:pPr>
              <a:defRPr/>
            </a:pPr>
            <a:fld id="{794276DD-4636-4657-98AB-295EDCA9DBED}" type="slidenum">
              <a:rPr lang="es-CO" smtClean="0"/>
              <a:pPr>
                <a:defRPr/>
              </a:pPr>
              <a:t>59</a:t>
            </a:fld>
            <a:endParaRPr lang="es-CO" dirty="0"/>
          </a:p>
        </p:txBody>
      </p:sp>
    </p:spTree>
    <p:extLst>
      <p:ext uri="{BB962C8B-B14F-4D97-AF65-F5344CB8AC3E}">
        <p14:creationId xmlns:p14="http://schemas.microsoft.com/office/powerpoint/2010/main" val="233788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extLst>
              <p:ext uri="{D42A27DB-BD31-4B8C-83A1-F6EECF244321}">
                <p14:modId xmlns:p14="http://schemas.microsoft.com/office/powerpoint/2010/main" val="309297446"/>
              </p:ext>
            </p:extLst>
          </p:nvPr>
        </p:nvGraphicFramePr>
        <p:xfrm>
          <a:off x="1044000" y="2988000"/>
          <a:ext cx="7488832" cy="3338239"/>
        </p:xfrm>
        <a:graphic>
          <a:graphicData uri="http://schemas.openxmlformats.org/drawingml/2006/table">
            <a:tbl>
              <a:tblPr firstRow="1" bandRow="1">
                <a:tableStyleId>{5C22544A-7EE6-4342-B048-85BDC9FD1C3A}</a:tableStyleId>
              </a:tblPr>
              <a:tblGrid>
                <a:gridCol w="3007661">
                  <a:extLst>
                    <a:ext uri="{9D8B030D-6E8A-4147-A177-3AD203B41FA5}">
                      <a16:colId xmlns:a16="http://schemas.microsoft.com/office/drawing/2014/main" val="20000"/>
                    </a:ext>
                  </a:extLst>
                </a:gridCol>
                <a:gridCol w="4481171">
                  <a:extLst>
                    <a:ext uri="{9D8B030D-6E8A-4147-A177-3AD203B41FA5}">
                      <a16:colId xmlns:a16="http://schemas.microsoft.com/office/drawing/2014/main" val="20001"/>
                    </a:ext>
                  </a:extLst>
                </a:gridCol>
              </a:tblGrid>
              <a:tr h="305479">
                <a:tc>
                  <a:txBody>
                    <a:bodyPr/>
                    <a:lstStyle/>
                    <a:p>
                      <a:r>
                        <a:rPr lang="es-CO" sz="1300" b="0" dirty="0">
                          <a:solidFill>
                            <a:schemeClr val="tx1"/>
                          </a:solidFill>
                          <a:latin typeface="Candara" pitchFamily="34" charset="0"/>
                        </a:rPr>
                        <a:t>Nombre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300" b="0" dirty="0">
                          <a:solidFill>
                            <a:schemeClr val="tx1"/>
                          </a:solidFill>
                          <a:latin typeface="Candara" pitchFamily="34" charset="0"/>
                        </a:rPr>
                        <a:t>R2: Consultar</a:t>
                      </a:r>
                      <a:r>
                        <a:rPr lang="es-CO" sz="1300" b="0" baseline="0" dirty="0">
                          <a:solidFill>
                            <a:schemeClr val="tx1"/>
                          </a:solidFill>
                          <a:latin typeface="Candara" pitchFamily="34" charset="0"/>
                        </a:rPr>
                        <a:t> la traducción de una palabra</a:t>
                      </a:r>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32048">
                <a:tc>
                  <a:txBody>
                    <a:bodyPr/>
                    <a:lstStyle/>
                    <a:p>
                      <a:r>
                        <a:rPr lang="es-CO" sz="1300" b="0" dirty="0">
                          <a:solidFill>
                            <a:schemeClr val="tx1"/>
                          </a:solidFill>
                          <a:latin typeface="Candara" pitchFamily="34" charset="0"/>
                        </a:rPr>
                        <a:t>Resumen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9047">
                <a:tc gridSpan="2">
                  <a:txBody>
                    <a:bodyPr/>
                    <a:lstStyle/>
                    <a:p>
                      <a:r>
                        <a:rPr lang="es-CO" sz="1300" b="0" dirty="0">
                          <a:solidFill>
                            <a:schemeClr val="bg1"/>
                          </a:solidFill>
                          <a:latin typeface="Candara" pitchFamily="34" charset="0"/>
                        </a:rPr>
                        <a:t>Entradas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2"/>
                  </a:ext>
                </a:extLst>
              </a:tr>
              <a:tr h="282808">
                <a:tc gridSpan="2">
                  <a:txBody>
                    <a:bodyPr/>
                    <a:lstStyle/>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3"/>
                  </a:ext>
                </a:extLst>
              </a:tr>
              <a:tr h="273640">
                <a:tc gridSpan="2">
                  <a:txBody>
                    <a:bodyPr/>
                    <a:lstStyle/>
                    <a:p>
                      <a:r>
                        <a:rPr lang="es-CO" sz="1300" b="0" dirty="0">
                          <a:solidFill>
                            <a:schemeClr val="bg1"/>
                          </a:solidFill>
                          <a:latin typeface="Candara" pitchFamily="34" charset="0"/>
                        </a:rPr>
                        <a:t>Resultados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4"/>
                  </a:ext>
                </a:extLst>
              </a:tr>
              <a:tr h="272112">
                <a:tc gridSpan="2">
                  <a:txBody>
                    <a:bodyPr/>
                    <a:lstStyle/>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285803446"/>
              </p:ext>
            </p:extLst>
          </p:nvPr>
        </p:nvGraphicFramePr>
        <p:xfrm>
          <a:off x="1043608" y="2988000"/>
          <a:ext cx="7488832" cy="2728639"/>
        </p:xfrm>
        <a:graphic>
          <a:graphicData uri="http://schemas.openxmlformats.org/drawingml/2006/table">
            <a:tbl>
              <a:tblPr firstRow="1" bandRow="1">
                <a:tableStyleId>{5C22544A-7EE6-4342-B048-85BDC9FD1C3A}</a:tableStyleId>
              </a:tblPr>
              <a:tblGrid>
                <a:gridCol w="3007661">
                  <a:extLst>
                    <a:ext uri="{9D8B030D-6E8A-4147-A177-3AD203B41FA5}">
                      <a16:colId xmlns:a16="http://schemas.microsoft.com/office/drawing/2014/main" val="20000"/>
                    </a:ext>
                  </a:extLst>
                </a:gridCol>
                <a:gridCol w="4481171">
                  <a:extLst>
                    <a:ext uri="{9D8B030D-6E8A-4147-A177-3AD203B41FA5}">
                      <a16:colId xmlns:a16="http://schemas.microsoft.com/office/drawing/2014/main" val="20001"/>
                    </a:ext>
                  </a:extLst>
                </a:gridCol>
              </a:tblGrid>
              <a:tr h="305479">
                <a:tc>
                  <a:txBody>
                    <a:bodyPr/>
                    <a:lstStyle/>
                    <a:p>
                      <a:r>
                        <a:rPr lang="es-CO" sz="1300" b="0" dirty="0">
                          <a:solidFill>
                            <a:schemeClr val="tx1"/>
                          </a:solidFill>
                          <a:latin typeface="Candara" pitchFamily="34" charset="0"/>
                        </a:rPr>
                        <a:t>Nombre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300" b="0" dirty="0">
                          <a:solidFill>
                            <a:schemeClr val="tx1"/>
                          </a:solidFill>
                          <a:latin typeface="Candara" pitchFamily="34" charset="0"/>
                        </a:rPr>
                        <a:t>R2: Consultar</a:t>
                      </a:r>
                      <a:r>
                        <a:rPr lang="es-CO" sz="1300" b="0" baseline="0" dirty="0">
                          <a:solidFill>
                            <a:schemeClr val="tx1"/>
                          </a:solidFill>
                          <a:latin typeface="Candara" pitchFamily="34" charset="0"/>
                        </a:rPr>
                        <a:t> la traducción de una palabra</a:t>
                      </a:r>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32048">
                <a:tc>
                  <a:txBody>
                    <a:bodyPr/>
                    <a:lstStyle/>
                    <a:p>
                      <a:r>
                        <a:rPr lang="es-CO" sz="1300" b="0" dirty="0">
                          <a:solidFill>
                            <a:schemeClr val="tx1"/>
                          </a:solidFill>
                          <a:latin typeface="Candara" pitchFamily="34" charset="0"/>
                        </a:rPr>
                        <a:t>Resumen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300" b="0" dirty="0">
                          <a:solidFill>
                            <a:schemeClr val="tx1"/>
                          </a:solidFill>
                          <a:latin typeface="Candara" pitchFamily="34" charset="0"/>
                        </a:rPr>
                        <a:t>Dada una palabra  y el idioma en el que se encuentra, consultar su respectiva</a:t>
                      </a:r>
                      <a:r>
                        <a:rPr lang="es-CO" sz="1300" b="0" baseline="0" dirty="0">
                          <a:solidFill>
                            <a:schemeClr val="tx1"/>
                          </a:solidFill>
                          <a:latin typeface="Candara" pitchFamily="34" charset="0"/>
                        </a:rPr>
                        <a:t> traducción en un  idioma dado (español, inglés, italiano o francés)</a:t>
                      </a:r>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9047">
                <a:tc gridSpan="2">
                  <a:txBody>
                    <a:bodyPr/>
                    <a:lstStyle/>
                    <a:p>
                      <a:r>
                        <a:rPr lang="es-CO" sz="1300" b="0" dirty="0">
                          <a:solidFill>
                            <a:schemeClr val="bg1"/>
                          </a:solidFill>
                          <a:latin typeface="Candara" pitchFamily="34" charset="0"/>
                        </a:rPr>
                        <a:t>Entradas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2"/>
                  </a:ext>
                </a:extLst>
              </a:tr>
              <a:tr h="282808">
                <a:tc gridSpan="2">
                  <a:txBody>
                    <a:bodyPr/>
                    <a:lstStyle/>
                    <a:p>
                      <a:r>
                        <a:rPr lang="es-CO" sz="1300" b="0" dirty="0">
                          <a:solidFill>
                            <a:schemeClr val="tx1"/>
                          </a:solidFill>
                          <a:latin typeface="Candara" pitchFamily="34" charset="0"/>
                        </a:rPr>
                        <a:t>Palabra a ser  traducida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3"/>
                  </a:ext>
                </a:extLst>
              </a:tr>
              <a:tr h="281280">
                <a:tc gridSpan="2">
                  <a:txBody>
                    <a:bodyPr/>
                    <a:lstStyle/>
                    <a:p>
                      <a:r>
                        <a:rPr lang="es-CO" sz="1300" b="0" dirty="0">
                          <a:solidFill>
                            <a:schemeClr val="tx1"/>
                          </a:solidFill>
                          <a:latin typeface="Candara" pitchFamily="34" charset="0"/>
                        </a:rPr>
                        <a:t>Idioma en el que se encuentra la palabra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4"/>
                  </a:ext>
                </a:extLst>
              </a:tr>
              <a:tr h="279752">
                <a:tc gridSpan="2">
                  <a:txBody>
                    <a:bodyPr/>
                    <a:lstStyle/>
                    <a:p>
                      <a:r>
                        <a:rPr lang="es-CO" sz="1300" b="0" dirty="0">
                          <a:solidFill>
                            <a:schemeClr val="tx1"/>
                          </a:solidFill>
                          <a:latin typeface="Candara" pitchFamily="34" charset="0"/>
                        </a:rPr>
                        <a:t>Idioma</a:t>
                      </a:r>
                      <a:r>
                        <a:rPr lang="es-CO" sz="1300" b="0" baseline="0" dirty="0">
                          <a:solidFill>
                            <a:schemeClr val="tx1"/>
                          </a:solidFill>
                          <a:latin typeface="Candara" pitchFamily="34" charset="0"/>
                        </a:rPr>
                        <a:t> en el que se quiere  buscar la  traducción de la palabra</a:t>
                      </a:r>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5"/>
                  </a:ext>
                </a:extLst>
              </a:tr>
              <a:tr h="273640">
                <a:tc gridSpan="2">
                  <a:txBody>
                    <a:bodyPr/>
                    <a:lstStyle/>
                    <a:p>
                      <a:r>
                        <a:rPr lang="es-CO" sz="1300" b="0" dirty="0">
                          <a:solidFill>
                            <a:schemeClr val="bg1"/>
                          </a:solidFill>
                          <a:latin typeface="Candara" pitchFamily="34" charset="0"/>
                        </a:rPr>
                        <a:t>Resultados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6"/>
                  </a:ext>
                </a:extLst>
              </a:tr>
              <a:tr h="272112">
                <a:tc gridSpan="2">
                  <a:txBody>
                    <a:bodyPr/>
                    <a:lstStyle/>
                    <a:p>
                      <a:r>
                        <a:rPr lang="es-CO" sz="1300" b="0" dirty="0">
                          <a:solidFill>
                            <a:schemeClr val="tx1"/>
                          </a:solidFill>
                          <a:latin typeface="Candara" pitchFamily="34" charset="0"/>
                        </a:rPr>
                        <a:t>La</a:t>
                      </a:r>
                      <a:r>
                        <a:rPr lang="es-CO" sz="1300" b="0" baseline="0" dirty="0">
                          <a:solidFill>
                            <a:schemeClr val="tx1"/>
                          </a:solidFill>
                          <a:latin typeface="Candara" pitchFamily="34" charset="0"/>
                        </a:rPr>
                        <a:t> palabra traducida</a:t>
                      </a:r>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7"/>
                  </a:ext>
                </a:extLst>
              </a:tr>
            </a:tbl>
          </a:graphicData>
        </a:graphic>
      </p:graphicFrame>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Comprensión y Especificación del Problema</a:t>
            </a:r>
          </a:p>
        </p:txBody>
      </p:sp>
      <p:grpSp>
        <p:nvGrpSpPr>
          <p:cNvPr id="7" name="6 Grupo"/>
          <p:cNvGrpSpPr/>
          <p:nvPr/>
        </p:nvGrpSpPr>
        <p:grpSpPr>
          <a:xfrm>
            <a:off x="827584" y="2265351"/>
            <a:ext cx="7776864" cy="371561"/>
            <a:chOff x="827584" y="2403265"/>
            <a:chExt cx="7776864" cy="371561"/>
          </a:xfrm>
        </p:grpSpPr>
        <p:sp>
          <p:nvSpPr>
            <p:cNvPr id="8" name="7 CuadroTexto"/>
            <p:cNvSpPr txBox="1"/>
            <p:nvPr/>
          </p:nvSpPr>
          <p:spPr>
            <a:xfrm>
              <a:off x="827584" y="2405494"/>
              <a:ext cx="7776864" cy="369332"/>
            </a:xfrm>
            <a:prstGeom prst="rect">
              <a:avLst/>
            </a:prstGeom>
            <a:noFill/>
          </p:spPr>
          <p:txBody>
            <a:bodyPr wrap="square" rtlCol="0">
              <a:spAutoFit/>
            </a:bodyPr>
            <a:lstStyle/>
            <a:p>
              <a:pPr>
                <a:spcAft>
                  <a:spcPts val="1800"/>
                </a:spcAft>
              </a:pPr>
              <a:r>
                <a:rPr lang="es-CO" b="1" dirty="0">
                  <a:latin typeface="Candara" pitchFamily="34" charset="0"/>
                </a:rPr>
                <a:t>Requerimientos Funcionales</a:t>
              </a:r>
            </a:p>
          </p:txBody>
        </p:sp>
        <p:sp>
          <p:nvSpPr>
            <p:cNvPr id="9" name="8 CuadroTexto"/>
            <p:cNvSpPr txBox="1"/>
            <p:nvPr/>
          </p:nvSpPr>
          <p:spPr>
            <a:xfrm>
              <a:off x="3923928" y="2403265"/>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6</a:t>
            </a:fld>
            <a:endParaRPr lang="es-CO" dirty="0"/>
          </a:p>
        </p:txBody>
      </p:sp>
    </p:spTree>
    <p:extLst>
      <p:ext uri="{BB962C8B-B14F-4D97-AF65-F5344CB8AC3E}">
        <p14:creationId xmlns:p14="http://schemas.microsoft.com/office/powerpoint/2010/main" val="46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1043608" y="3068960"/>
            <a:ext cx="7416824" cy="923330"/>
          </a:xfrm>
          <a:prstGeom prst="rect">
            <a:avLst/>
          </a:prstGeom>
          <a:noFill/>
        </p:spPr>
        <p:txBody>
          <a:bodyPr wrap="square" rtlCol="0">
            <a:spAutoFit/>
          </a:bodyPr>
          <a:lstStyle/>
          <a:p>
            <a:r>
              <a:rPr lang="es-CO" dirty="0">
                <a:solidFill>
                  <a:srgbClr val="FF0000"/>
                </a:solidFill>
                <a:latin typeface="Candara" pitchFamily="34" charset="0"/>
              </a:rPr>
              <a:t>Prueba 1</a:t>
            </a:r>
          </a:p>
          <a:p>
            <a:r>
              <a:rPr lang="es-CO" b="1" dirty="0">
                <a:latin typeface="Candara" pitchFamily="34" charset="0"/>
              </a:rPr>
              <a:t>Objetivo: </a:t>
            </a:r>
            <a:r>
              <a:rPr lang="es-CO" dirty="0">
                <a:latin typeface="Candara" pitchFamily="34" charset="0"/>
              </a:rPr>
              <a:t>Probar que el método es capaz de encontrar correctamente la traducción de una palabra del español a cualquiera de los otros idiomas.</a:t>
            </a:r>
          </a:p>
        </p:txBody>
      </p:sp>
      <p:sp>
        <p:nvSpPr>
          <p:cNvPr id="6" name="5 CuadroTexto"/>
          <p:cNvSpPr txBox="1"/>
          <p:nvPr/>
        </p:nvSpPr>
        <p:spPr>
          <a:xfrm>
            <a:off x="683568" y="2119642"/>
            <a:ext cx="4176465" cy="369332"/>
          </a:xfrm>
          <a:prstGeom prst="rect">
            <a:avLst/>
          </a:prstGeom>
          <a:noFill/>
        </p:spPr>
        <p:txBody>
          <a:bodyPr wrap="square" rtlCol="0">
            <a:spAutoFit/>
          </a:bodyPr>
          <a:lstStyle/>
          <a:p>
            <a:r>
              <a:rPr lang="es-CO" b="1" dirty="0">
                <a:latin typeface="Candara" pitchFamily="34" charset="0"/>
              </a:rPr>
              <a:t>(Casos de prueba</a:t>
            </a:r>
            <a:r>
              <a:rPr lang="es-CO" sz="1400" b="1" dirty="0">
                <a:latin typeface="Candara" pitchFamily="34" charset="0"/>
              </a:rPr>
              <a:t>)</a:t>
            </a:r>
          </a:p>
        </p:txBody>
      </p:sp>
      <p:sp>
        <p:nvSpPr>
          <p:cNvPr id="8" name="7 CuadroTexto"/>
          <p:cNvSpPr txBox="1"/>
          <p:nvPr/>
        </p:nvSpPr>
        <p:spPr>
          <a:xfrm>
            <a:off x="1043608" y="2636912"/>
            <a:ext cx="7704856" cy="646331"/>
          </a:xfrm>
          <a:prstGeom prst="rect">
            <a:avLst/>
          </a:prstGeom>
          <a:noFill/>
        </p:spPr>
        <p:txBody>
          <a:bodyPr wrap="square" rtlCol="0">
            <a:spAutoFit/>
          </a:bodyPr>
          <a:lstStyle/>
          <a:p>
            <a:r>
              <a:rPr lang="es-CO" dirty="0">
                <a:latin typeface="Candara" pitchFamily="34" charset="0"/>
              </a:rPr>
              <a:t>Definir las pruebas para el método traducir( ) de la clase Traductor</a:t>
            </a:r>
          </a:p>
          <a:p>
            <a:r>
              <a:rPr lang="es-CO" dirty="0">
                <a:latin typeface="Candara" pitchFamily="34" charset="0"/>
              </a:rPr>
              <a:t>	</a:t>
            </a:r>
          </a:p>
        </p:txBody>
      </p:sp>
      <p:sp>
        <p:nvSpPr>
          <p:cNvPr id="2" name="1 Rectángulo"/>
          <p:cNvSpPr/>
          <p:nvPr/>
        </p:nvSpPr>
        <p:spPr>
          <a:xfrm>
            <a:off x="1043608" y="4028871"/>
            <a:ext cx="6336704" cy="1200329"/>
          </a:xfrm>
          <a:prstGeom prst="rect">
            <a:avLst/>
          </a:prstGeom>
        </p:spPr>
        <p:txBody>
          <a:bodyPr wrap="square">
            <a:spAutoFit/>
          </a:bodyPr>
          <a:lstStyle/>
          <a:p>
            <a:r>
              <a:rPr lang="es-CO" dirty="0">
                <a:solidFill>
                  <a:srgbClr val="FF0000"/>
                </a:solidFill>
                <a:latin typeface="Candara" pitchFamily="34" charset="0"/>
              </a:rPr>
              <a:t>Prueba 2</a:t>
            </a:r>
          </a:p>
          <a:p>
            <a:r>
              <a:rPr lang="es-CO" b="1" dirty="0">
                <a:latin typeface="Candara" pitchFamily="34" charset="0"/>
              </a:rPr>
              <a:t>Objetivo: </a:t>
            </a:r>
            <a:r>
              <a:rPr lang="es-CO" dirty="0">
                <a:latin typeface="Candara" pitchFamily="34" charset="0"/>
              </a:rPr>
              <a:t>Probar que el método es capaz de encontrar correctamente la traducción de una palabra de un idioma distinto a español a cualquiera de los otros idiomas.</a:t>
            </a:r>
          </a:p>
        </p:txBody>
      </p:sp>
      <p:sp>
        <p:nvSpPr>
          <p:cNvPr id="3" name="2 Rectángulo"/>
          <p:cNvSpPr/>
          <p:nvPr/>
        </p:nvSpPr>
        <p:spPr>
          <a:xfrm>
            <a:off x="1044116" y="5288771"/>
            <a:ext cx="6048164" cy="923330"/>
          </a:xfrm>
          <a:prstGeom prst="rect">
            <a:avLst/>
          </a:prstGeom>
        </p:spPr>
        <p:txBody>
          <a:bodyPr wrap="square">
            <a:spAutoFit/>
          </a:bodyPr>
          <a:lstStyle/>
          <a:p>
            <a:r>
              <a:rPr lang="es-CO" dirty="0">
                <a:solidFill>
                  <a:srgbClr val="FF0000"/>
                </a:solidFill>
                <a:latin typeface="Candara" pitchFamily="34" charset="0"/>
              </a:rPr>
              <a:t>Prueba 3</a:t>
            </a:r>
          </a:p>
          <a:p>
            <a:r>
              <a:rPr lang="es-CO" b="1" dirty="0">
                <a:latin typeface="Candara" pitchFamily="34" charset="0"/>
              </a:rPr>
              <a:t>Objetivo: </a:t>
            </a:r>
            <a:r>
              <a:rPr lang="es-CO" dirty="0">
                <a:latin typeface="Candara" pitchFamily="34" charset="0"/>
              </a:rPr>
              <a:t>Probar que el método no encuentra la traducción de palabras que no están en el diccionario.</a:t>
            </a:r>
          </a:p>
        </p:txBody>
      </p:sp>
      <p:sp>
        <p:nvSpPr>
          <p:cNvPr id="9"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Ejercicio</a:t>
            </a:r>
          </a:p>
        </p:txBody>
      </p:sp>
      <p:sp>
        <p:nvSpPr>
          <p:cNvPr id="7" name="Marcador de número de diapositiva 6"/>
          <p:cNvSpPr>
            <a:spLocks noGrp="1"/>
          </p:cNvSpPr>
          <p:nvPr>
            <p:ph type="sldNum" sz="quarter" idx="12"/>
          </p:nvPr>
        </p:nvSpPr>
        <p:spPr>
          <a:xfrm>
            <a:off x="6457950" y="6376243"/>
            <a:ext cx="2057400" cy="365125"/>
          </a:xfrm>
        </p:spPr>
        <p:txBody>
          <a:bodyPr/>
          <a:lstStyle/>
          <a:p>
            <a:pPr>
              <a:defRPr/>
            </a:pPr>
            <a:fld id="{794276DD-4636-4657-98AB-295EDCA9DBED}" type="slidenum">
              <a:rPr lang="es-CO" smtClean="0"/>
              <a:pPr>
                <a:defRPr/>
              </a:pPr>
              <a:t>60</a:t>
            </a:fld>
            <a:endParaRPr lang="es-CO" dirty="0"/>
          </a:p>
        </p:txBody>
      </p:sp>
    </p:spTree>
    <p:extLst>
      <p:ext uri="{BB962C8B-B14F-4D97-AF65-F5344CB8AC3E}">
        <p14:creationId xmlns:p14="http://schemas.microsoft.com/office/powerpoint/2010/main" val="1057644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83568" y="2119642"/>
            <a:ext cx="4176465" cy="369332"/>
          </a:xfrm>
          <a:prstGeom prst="rect">
            <a:avLst/>
          </a:prstGeom>
          <a:noFill/>
        </p:spPr>
        <p:txBody>
          <a:bodyPr wrap="square" rtlCol="0">
            <a:spAutoFit/>
          </a:bodyPr>
          <a:lstStyle/>
          <a:p>
            <a:r>
              <a:rPr lang="es-CO" b="1" dirty="0">
                <a:latin typeface="Candara" pitchFamily="34" charset="0"/>
              </a:rPr>
              <a:t>(Casos de prueba</a:t>
            </a:r>
            <a:r>
              <a:rPr lang="es-CO" sz="1400" b="1" dirty="0">
                <a:latin typeface="Candara" pitchFamily="34" charset="0"/>
              </a:rPr>
              <a:t>)</a:t>
            </a:r>
          </a:p>
        </p:txBody>
      </p:sp>
      <p:sp>
        <p:nvSpPr>
          <p:cNvPr id="9"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Ejercicio</a:t>
            </a:r>
          </a:p>
        </p:txBody>
      </p:sp>
      <p:grpSp>
        <p:nvGrpSpPr>
          <p:cNvPr id="10" name="9 Grupo"/>
          <p:cNvGrpSpPr/>
          <p:nvPr/>
        </p:nvGrpSpPr>
        <p:grpSpPr>
          <a:xfrm>
            <a:off x="1043607" y="2708920"/>
            <a:ext cx="7704857" cy="3312367"/>
            <a:chOff x="589117" y="2971141"/>
            <a:chExt cx="6004841" cy="5769965"/>
          </a:xfrm>
        </p:grpSpPr>
        <p:sp>
          <p:nvSpPr>
            <p:cNvPr id="11" name="10 Esquina doblada"/>
            <p:cNvSpPr/>
            <p:nvPr/>
          </p:nvSpPr>
          <p:spPr>
            <a:xfrm>
              <a:off x="589117" y="2971141"/>
              <a:ext cx="6004841" cy="5769965"/>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Rectángulo"/>
            <p:cNvSpPr/>
            <p:nvPr/>
          </p:nvSpPr>
          <p:spPr>
            <a:xfrm>
              <a:off x="597135" y="3161688"/>
              <a:ext cx="5884582" cy="4590664"/>
            </a:xfrm>
            <a:prstGeom prst="rect">
              <a:avLst/>
            </a:prstGeom>
          </p:spPr>
          <p:txBody>
            <a:bodyPr wrap="square">
              <a:spAutoFit/>
            </a:bodyPr>
            <a:lstStyle/>
            <a:p>
              <a:pPr marL="177800" lvl="1">
                <a:lnSpc>
                  <a:spcPct val="80000"/>
                </a:lnSpc>
                <a:buFontTx/>
                <a:buNone/>
                <a:tabLst>
                  <a:tab pos="450850" algn="l"/>
                  <a:tab pos="534988" algn="l"/>
                </a:tabLst>
              </a:pPr>
              <a:r>
                <a:rPr lang="es-CO" sz="1500" dirty="0">
                  <a:solidFill>
                    <a:srgbClr val="0033CC"/>
                  </a:solidFill>
                  <a:latin typeface="Candara" pitchFamily="34" charset="0"/>
                </a:rPr>
                <a:t>  	/**</a:t>
              </a:r>
            </a:p>
            <a:p>
              <a:pPr marL="531813" lvl="1" indent="-176213">
                <a:lnSpc>
                  <a:spcPct val="80000"/>
                </a:lnSpc>
                <a:buFontTx/>
                <a:buNone/>
                <a:tabLst>
                  <a:tab pos="450850" algn="l"/>
                </a:tabLst>
              </a:pPr>
              <a:r>
                <a:rPr lang="es-CO" sz="1500" dirty="0">
                  <a:solidFill>
                    <a:srgbClr val="0033CC"/>
                  </a:solidFill>
                  <a:latin typeface="Candara" pitchFamily="34" charset="0"/>
                </a:rPr>
                <a:t>     Dada una palabra, el idioma en el que está y el idioma al que se quiere traducir, este método retorna   la traducción correspondiente. Para que la traducción exista entre dos idiomas diferentes es necesario que la traducción de la palabra exista en los dos idiomas implicados. Así por ejemplo para traducir una palabra de francés a inglés es necesario que exista la traducción en el diccionario de español-francés y que la traducción de la palabra en español exista el diccionario español-inglés. &lt;</a:t>
              </a:r>
              <a:r>
                <a:rPr lang="es-CO" sz="1500" dirty="0" err="1">
                  <a:solidFill>
                    <a:srgbClr val="0033CC"/>
                  </a:solidFill>
                  <a:latin typeface="Candara" pitchFamily="34" charset="0"/>
                </a:rPr>
                <a:t>br</a:t>
              </a:r>
              <a:r>
                <a:rPr lang="es-CO" sz="1500" dirty="0">
                  <a:solidFill>
                    <a:srgbClr val="0033CC"/>
                  </a:solidFill>
                  <a:latin typeface="Candara" pitchFamily="34" charset="0"/>
                </a:rPr>
                <a:t>&gt;</a:t>
              </a:r>
            </a:p>
            <a:p>
              <a:pPr marL="177800" lvl="1">
                <a:lnSpc>
                  <a:spcPct val="80000"/>
                </a:lnSpc>
                <a:buFontTx/>
                <a:buNone/>
                <a:tabLst>
                  <a:tab pos="450850" algn="l"/>
                  <a:tab pos="534988" algn="l"/>
                </a:tabLst>
              </a:pPr>
              <a:r>
                <a:rPr lang="es-CO" sz="1500" dirty="0">
                  <a:solidFill>
                    <a:srgbClr val="0033CC"/>
                  </a:solidFill>
                  <a:latin typeface="Candara" pitchFamily="34" charset="0"/>
                </a:rPr>
                <a:t>     * @</a:t>
              </a:r>
              <a:r>
                <a:rPr lang="es-CO" sz="1500" dirty="0" err="1">
                  <a:solidFill>
                    <a:srgbClr val="0033CC"/>
                  </a:solidFill>
                  <a:latin typeface="Candara" pitchFamily="34" charset="0"/>
                </a:rPr>
                <a:t>param</a:t>
              </a:r>
              <a:r>
                <a:rPr lang="es-CO" sz="1500" dirty="0">
                  <a:solidFill>
                    <a:srgbClr val="0033CC"/>
                  </a:solidFill>
                  <a:latin typeface="Candara" pitchFamily="34" charset="0"/>
                </a:rPr>
                <a:t> pal es la palabra - pal != </a:t>
              </a:r>
              <a:r>
                <a:rPr lang="es-CO" sz="1500" dirty="0" err="1">
                  <a:solidFill>
                    <a:srgbClr val="0033CC"/>
                  </a:solidFill>
                  <a:latin typeface="Candara" pitchFamily="34" charset="0"/>
                </a:rPr>
                <a:t>null</a:t>
              </a:r>
              <a:endParaRPr lang="es-CO" sz="1500" dirty="0">
                <a:solidFill>
                  <a:srgbClr val="0033CC"/>
                </a:solidFill>
                <a:latin typeface="Candara" pitchFamily="34" charset="0"/>
              </a:endParaRPr>
            </a:p>
            <a:p>
              <a:pPr marL="177800" lvl="1">
                <a:lnSpc>
                  <a:spcPct val="80000"/>
                </a:lnSpc>
                <a:buFontTx/>
                <a:buNone/>
                <a:tabLst>
                  <a:tab pos="450850" algn="l"/>
                  <a:tab pos="534988" algn="l"/>
                </a:tabLst>
              </a:pPr>
              <a:r>
                <a:rPr lang="es-CO" sz="1500" dirty="0">
                  <a:solidFill>
                    <a:srgbClr val="0033CC"/>
                  </a:solidFill>
                  <a:latin typeface="Candara" pitchFamily="34" charset="0"/>
                </a:rPr>
                <a:t>     * @</a:t>
              </a:r>
              <a:r>
                <a:rPr lang="es-CO" sz="1500" dirty="0" err="1">
                  <a:solidFill>
                    <a:srgbClr val="0033CC"/>
                  </a:solidFill>
                  <a:latin typeface="Candara" pitchFamily="34" charset="0"/>
                </a:rPr>
                <a:t>param</a:t>
              </a:r>
              <a:r>
                <a:rPr lang="es-CO" sz="1500" dirty="0">
                  <a:solidFill>
                    <a:srgbClr val="0033CC"/>
                  </a:solidFill>
                  <a:latin typeface="Candara" pitchFamily="34" charset="0"/>
                </a:rPr>
                <a:t> </a:t>
              </a:r>
              <a:r>
                <a:rPr lang="es-CO" sz="1500" dirty="0" err="1">
                  <a:solidFill>
                    <a:srgbClr val="0033CC"/>
                  </a:solidFill>
                  <a:latin typeface="Candara" pitchFamily="34" charset="0"/>
                </a:rPr>
                <a:t>idOrigen</a:t>
              </a:r>
              <a:r>
                <a:rPr lang="es-CO" sz="1500" dirty="0">
                  <a:solidFill>
                    <a:srgbClr val="0033CC"/>
                  </a:solidFill>
                  <a:latin typeface="Candara" pitchFamily="34" charset="0"/>
                </a:rPr>
                <a:t> es el idioma de origen - </a:t>
              </a:r>
              <a:r>
                <a:rPr lang="es-CO" sz="1500" dirty="0" err="1">
                  <a:solidFill>
                    <a:srgbClr val="0033CC"/>
                  </a:solidFill>
                  <a:latin typeface="Candara" pitchFamily="34" charset="0"/>
                </a:rPr>
                <a:t>idOrigen</a:t>
              </a:r>
              <a:r>
                <a:rPr lang="es-CO" sz="1500" dirty="0">
                  <a:solidFill>
                    <a:srgbClr val="0033CC"/>
                  </a:solidFill>
                  <a:latin typeface="Candara" pitchFamily="34" charset="0"/>
                </a:rPr>
                <a:t> pertenece a {FRANCES, INGLES, ITALIANO, ESPANOL}</a:t>
              </a:r>
            </a:p>
            <a:p>
              <a:pPr marL="177800" lvl="1">
                <a:lnSpc>
                  <a:spcPct val="80000"/>
                </a:lnSpc>
                <a:buFontTx/>
                <a:buNone/>
                <a:tabLst>
                  <a:tab pos="450850" algn="l"/>
                  <a:tab pos="534988" algn="l"/>
                </a:tabLst>
              </a:pPr>
              <a:r>
                <a:rPr lang="es-CO" sz="1500" dirty="0">
                  <a:solidFill>
                    <a:srgbClr val="0033CC"/>
                  </a:solidFill>
                  <a:latin typeface="Candara" pitchFamily="34" charset="0"/>
                </a:rPr>
                <a:t>     * @</a:t>
              </a:r>
              <a:r>
                <a:rPr lang="es-CO" sz="1500" dirty="0" err="1">
                  <a:solidFill>
                    <a:srgbClr val="0033CC"/>
                  </a:solidFill>
                  <a:latin typeface="Candara" pitchFamily="34" charset="0"/>
                </a:rPr>
                <a:t>param</a:t>
              </a:r>
              <a:r>
                <a:rPr lang="es-CO" sz="1500" dirty="0">
                  <a:solidFill>
                    <a:srgbClr val="0033CC"/>
                  </a:solidFill>
                  <a:latin typeface="Candara" pitchFamily="34" charset="0"/>
                </a:rPr>
                <a:t> </a:t>
              </a:r>
              <a:r>
                <a:rPr lang="es-CO" sz="1500" dirty="0" err="1">
                  <a:solidFill>
                    <a:srgbClr val="0033CC"/>
                  </a:solidFill>
                  <a:latin typeface="Candara" pitchFamily="34" charset="0"/>
                </a:rPr>
                <a:t>idDestino</a:t>
              </a:r>
              <a:r>
                <a:rPr lang="es-CO" sz="1500" dirty="0">
                  <a:solidFill>
                    <a:srgbClr val="0033CC"/>
                  </a:solidFill>
                  <a:latin typeface="Candara" pitchFamily="34" charset="0"/>
                </a:rPr>
                <a:t> es el idioma destino - </a:t>
              </a:r>
              <a:r>
                <a:rPr lang="es-CO" sz="1500" dirty="0" err="1">
                  <a:solidFill>
                    <a:srgbClr val="0033CC"/>
                  </a:solidFill>
                  <a:latin typeface="Candara" pitchFamily="34" charset="0"/>
                </a:rPr>
                <a:t>idDestino</a:t>
              </a:r>
              <a:r>
                <a:rPr lang="es-CO" sz="1500" dirty="0">
                  <a:solidFill>
                    <a:srgbClr val="0033CC"/>
                  </a:solidFill>
                  <a:latin typeface="Candara" pitchFamily="34" charset="0"/>
                </a:rPr>
                <a:t> pertenece a {FRANCES, INGLES, ITALIANO, ESPANOL}</a:t>
              </a:r>
            </a:p>
            <a:p>
              <a:pPr marL="177800" lvl="1">
                <a:lnSpc>
                  <a:spcPct val="80000"/>
                </a:lnSpc>
                <a:buFontTx/>
                <a:buNone/>
                <a:tabLst>
                  <a:tab pos="450850" algn="l"/>
                  <a:tab pos="534988" algn="l"/>
                </a:tabLst>
              </a:pPr>
              <a:r>
                <a:rPr lang="es-CO" sz="1500" dirty="0">
                  <a:solidFill>
                    <a:srgbClr val="0033CC"/>
                  </a:solidFill>
                  <a:latin typeface="Candara" pitchFamily="34" charset="0"/>
                </a:rPr>
                <a:t>     * @</a:t>
              </a:r>
              <a:r>
                <a:rPr lang="es-CO" sz="1500" dirty="0" err="1">
                  <a:solidFill>
                    <a:srgbClr val="0033CC"/>
                  </a:solidFill>
                  <a:latin typeface="Candara" pitchFamily="34" charset="0"/>
                </a:rPr>
                <a:t>return</a:t>
              </a:r>
              <a:r>
                <a:rPr lang="es-CO" sz="1500" dirty="0">
                  <a:solidFill>
                    <a:srgbClr val="0033CC"/>
                  </a:solidFill>
                  <a:latin typeface="Candara" pitchFamily="34" charset="0"/>
                </a:rPr>
                <a:t> Traducción de la palabra en el idioma destino. Si no existe, retorna </a:t>
              </a:r>
              <a:r>
                <a:rPr lang="es-CO" sz="1500" dirty="0" err="1">
                  <a:solidFill>
                    <a:srgbClr val="0033CC"/>
                  </a:solidFill>
                  <a:latin typeface="Candara" pitchFamily="34" charset="0"/>
                </a:rPr>
                <a:t>null</a:t>
              </a:r>
              <a:r>
                <a:rPr lang="es-CO" sz="1500" dirty="0">
                  <a:solidFill>
                    <a:srgbClr val="0033CC"/>
                  </a:solidFill>
                  <a:latin typeface="Candara" pitchFamily="34" charset="0"/>
                </a:rPr>
                <a:t>.</a:t>
              </a:r>
            </a:p>
            <a:p>
              <a:pPr marL="177800" lvl="1">
                <a:lnSpc>
                  <a:spcPct val="80000"/>
                </a:lnSpc>
                <a:buFontTx/>
                <a:buNone/>
                <a:tabLst>
                  <a:tab pos="450850" algn="l"/>
                  <a:tab pos="534988" algn="l"/>
                </a:tabLst>
              </a:pPr>
              <a:r>
                <a:rPr lang="es-CO" sz="1500" dirty="0">
                  <a:solidFill>
                    <a:srgbClr val="0033CC"/>
                  </a:solidFill>
                  <a:latin typeface="Candara" pitchFamily="34" charset="0"/>
                </a:rPr>
                <a:t>     */</a:t>
              </a:r>
            </a:p>
            <a:p>
              <a:pPr marL="177800" lvl="1">
                <a:lnSpc>
                  <a:spcPct val="80000"/>
                </a:lnSpc>
                <a:buFontTx/>
                <a:buNone/>
                <a:tabLst>
                  <a:tab pos="450850" algn="l"/>
                  <a:tab pos="534988" algn="l"/>
                </a:tabLst>
              </a:pPr>
              <a:r>
                <a:rPr lang="es-CO" sz="1500" dirty="0">
                  <a:solidFill>
                    <a:srgbClr val="0033CC"/>
                  </a:solidFill>
                  <a:latin typeface="Candara" pitchFamily="34" charset="0"/>
                </a:rPr>
                <a:t>	</a:t>
              </a:r>
              <a:r>
                <a:rPr lang="es-CO" sz="1500" dirty="0" err="1">
                  <a:latin typeface="Candara" pitchFamily="34" charset="0"/>
                </a:rPr>
                <a:t>public</a:t>
              </a:r>
              <a:r>
                <a:rPr lang="es-CO" sz="1500" dirty="0">
                  <a:latin typeface="Candara" pitchFamily="34" charset="0"/>
                </a:rPr>
                <a:t> </a:t>
              </a:r>
              <a:r>
                <a:rPr lang="es-CO" sz="1500" dirty="0" err="1">
                  <a:latin typeface="Candara" pitchFamily="34" charset="0"/>
                </a:rPr>
                <a:t>Traduccion</a:t>
              </a:r>
              <a:r>
                <a:rPr lang="es-CO" sz="1500" dirty="0">
                  <a:latin typeface="Candara" pitchFamily="34" charset="0"/>
                </a:rPr>
                <a:t> traducir(</a:t>
              </a:r>
              <a:r>
                <a:rPr lang="es-CO" sz="1500" dirty="0" err="1">
                  <a:latin typeface="Candara" pitchFamily="34" charset="0"/>
                </a:rPr>
                <a:t>String</a:t>
              </a:r>
              <a:r>
                <a:rPr lang="es-CO" sz="1500" dirty="0">
                  <a:latin typeface="Candara" pitchFamily="34" charset="0"/>
                </a:rPr>
                <a:t> pal, </a:t>
              </a:r>
              <a:r>
                <a:rPr lang="es-CO" sz="1500" dirty="0" err="1">
                  <a:latin typeface="Candara" pitchFamily="34" charset="0"/>
                </a:rPr>
                <a:t>int</a:t>
              </a:r>
              <a:r>
                <a:rPr lang="es-CO" sz="1500" dirty="0">
                  <a:latin typeface="Candara" pitchFamily="34" charset="0"/>
                </a:rPr>
                <a:t>  </a:t>
              </a:r>
              <a:r>
                <a:rPr lang="es-CO" sz="1500" dirty="0" err="1">
                  <a:latin typeface="Candara" pitchFamily="34" charset="0"/>
                </a:rPr>
                <a:t>idOrigen</a:t>
              </a:r>
              <a:r>
                <a:rPr lang="es-CO" sz="1500" dirty="0">
                  <a:latin typeface="Candara" pitchFamily="34" charset="0"/>
                </a:rPr>
                <a:t>, </a:t>
              </a:r>
              <a:r>
                <a:rPr lang="es-CO" sz="1500" dirty="0" err="1">
                  <a:latin typeface="Candara" pitchFamily="34" charset="0"/>
                </a:rPr>
                <a:t>int</a:t>
              </a:r>
              <a:r>
                <a:rPr lang="es-CO" sz="1500" dirty="0">
                  <a:latin typeface="Candara" pitchFamily="34" charset="0"/>
                </a:rPr>
                <a:t> </a:t>
              </a:r>
              <a:r>
                <a:rPr lang="es-CO" sz="1500" dirty="0" err="1">
                  <a:latin typeface="Candara" pitchFamily="34" charset="0"/>
                </a:rPr>
                <a:t>idDestino</a:t>
              </a:r>
              <a:r>
                <a:rPr lang="es-CO" sz="1500" dirty="0">
                  <a:latin typeface="Candara" pitchFamily="34" charset="0"/>
                </a:rPr>
                <a:t> )</a:t>
              </a:r>
            </a:p>
            <a:p>
              <a:pPr marL="177800" lvl="1">
                <a:lnSpc>
                  <a:spcPct val="80000"/>
                </a:lnSpc>
                <a:buFontTx/>
                <a:buNone/>
                <a:tabLst>
                  <a:tab pos="450850" algn="l"/>
                  <a:tab pos="534988" algn="l"/>
                </a:tabLst>
              </a:pPr>
              <a:r>
                <a:rPr lang="es-CO" sz="1500" dirty="0">
                  <a:latin typeface="Candara" pitchFamily="34" charset="0"/>
                </a:rPr>
                <a:t>      </a:t>
              </a:r>
            </a:p>
            <a:p>
              <a:pPr marL="177800" lvl="1">
                <a:lnSpc>
                  <a:spcPct val="80000"/>
                </a:lnSpc>
                <a:buFontTx/>
                <a:buNone/>
                <a:tabLst>
                  <a:tab pos="450850" algn="l"/>
                  <a:tab pos="534988" algn="l"/>
                </a:tabLst>
              </a:pPr>
              <a:r>
                <a:rPr lang="es-CO" sz="1500" dirty="0">
                  <a:latin typeface="Candara" pitchFamily="34" charset="0"/>
                </a:rPr>
                <a:t> </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61</a:t>
            </a:fld>
            <a:endParaRPr lang="es-CO" dirty="0"/>
          </a:p>
        </p:txBody>
      </p:sp>
    </p:spTree>
    <p:extLst>
      <p:ext uri="{BB962C8B-B14F-4D97-AF65-F5344CB8AC3E}">
        <p14:creationId xmlns:p14="http://schemas.microsoft.com/office/powerpoint/2010/main" val="21950637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3131840" y="1724615"/>
            <a:ext cx="5904656" cy="1200329"/>
          </a:xfrm>
          <a:prstGeom prst="rect">
            <a:avLst/>
          </a:prstGeom>
          <a:noFill/>
        </p:spPr>
        <p:txBody>
          <a:bodyPr wrap="square" rtlCol="0">
            <a:spAutoFit/>
          </a:bodyPr>
          <a:lstStyle/>
          <a:p>
            <a:r>
              <a:rPr lang="es-CO" dirty="0">
                <a:solidFill>
                  <a:srgbClr val="FF0000"/>
                </a:solidFill>
                <a:latin typeface="Candara" pitchFamily="34" charset="0"/>
              </a:rPr>
              <a:t>Prueba 1</a:t>
            </a:r>
          </a:p>
          <a:p>
            <a:r>
              <a:rPr lang="es-CO" b="1" dirty="0">
                <a:latin typeface="Candara" pitchFamily="34" charset="0"/>
              </a:rPr>
              <a:t>Objetivo: </a:t>
            </a:r>
            <a:r>
              <a:rPr lang="es-CO" dirty="0">
                <a:latin typeface="Candara" pitchFamily="34" charset="0"/>
              </a:rPr>
              <a:t>Probar que el método es capaz de encontrar correctamente la traducción de una palabra del español a cualquiera de los otros idiomas.</a:t>
            </a:r>
          </a:p>
        </p:txBody>
      </p:sp>
      <p:sp>
        <p:nvSpPr>
          <p:cNvPr id="6" name="5 CuadroTexto"/>
          <p:cNvSpPr txBox="1"/>
          <p:nvPr/>
        </p:nvSpPr>
        <p:spPr>
          <a:xfrm>
            <a:off x="683568" y="2119642"/>
            <a:ext cx="4176465" cy="369332"/>
          </a:xfrm>
          <a:prstGeom prst="rect">
            <a:avLst/>
          </a:prstGeom>
          <a:noFill/>
        </p:spPr>
        <p:txBody>
          <a:bodyPr wrap="square" rtlCol="0">
            <a:spAutoFit/>
          </a:bodyPr>
          <a:lstStyle/>
          <a:p>
            <a:r>
              <a:rPr lang="es-CO" b="1" dirty="0">
                <a:latin typeface="Candara" pitchFamily="34" charset="0"/>
              </a:rPr>
              <a:t>(Casos de prueba</a:t>
            </a:r>
            <a:r>
              <a:rPr lang="es-CO" sz="1400" b="1" dirty="0">
                <a:latin typeface="Candara" pitchFamily="34" charset="0"/>
              </a:rPr>
              <a:t>)</a:t>
            </a:r>
          </a:p>
        </p:txBody>
      </p:sp>
      <p:graphicFrame>
        <p:nvGraphicFramePr>
          <p:cNvPr id="16" name="Group 58"/>
          <p:cNvGraphicFramePr>
            <a:graphicFrameLocks/>
          </p:cNvGraphicFramePr>
          <p:nvPr>
            <p:extLst>
              <p:ext uri="{D42A27DB-BD31-4B8C-83A1-F6EECF244321}">
                <p14:modId xmlns:p14="http://schemas.microsoft.com/office/powerpoint/2010/main" val="4273711268"/>
              </p:ext>
            </p:extLst>
          </p:nvPr>
        </p:nvGraphicFramePr>
        <p:xfrm>
          <a:off x="899592" y="2564904"/>
          <a:ext cx="2160240" cy="4047813"/>
        </p:xfrm>
        <a:graphic>
          <a:graphicData uri="http://schemas.openxmlformats.org/drawingml/2006/table">
            <a:tbl>
              <a:tblPr/>
              <a:tblGrid>
                <a:gridCol w="1008112">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1337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inglés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perro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pencil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amor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love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ratón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a:ln>
                            <a:noFill/>
                          </a:ln>
                          <a:solidFill>
                            <a:schemeClr val="tx1"/>
                          </a:solidFill>
                          <a:effectLst/>
                          <a:latin typeface="Arial" charset="0"/>
                        </a:rPr>
                        <a:t>francés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5"/>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azul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bleu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libro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livre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crayon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teléfono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téléphone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italiano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1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tavlo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err="1">
                          <a:ln>
                            <a:noFill/>
                          </a:ln>
                          <a:solidFill>
                            <a:schemeClr val="tx1"/>
                          </a:solidFill>
                          <a:effectLst/>
                          <a:latin typeface="Arial" charset="0"/>
                        </a:rPr>
                        <a:t>rossetto</a:t>
                      </a:r>
                      <a:endParaRPr kumimoji="0" lang="es-CO"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8"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Ejercicio</a:t>
            </a:r>
          </a:p>
        </p:txBody>
      </p:sp>
      <p:graphicFrame>
        <p:nvGraphicFramePr>
          <p:cNvPr id="17" name="16 Tabla"/>
          <p:cNvGraphicFramePr>
            <a:graphicFrameLocks noGrp="1"/>
          </p:cNvGraphicFramePr>
          <p:nvPr>
            <p:extLst>
              <p:ext uri="{D42A27DB-BD31-4B8C-83A1-F6EECF244321}">
                <p14:modId xmlns:p14="http://schemas.microsoft.com/office/powerpoint/2010/main" val="137279991"/>
              </p:ext>
            </p:extLst>
          </p:nvPr>
        </p:nvGraphicFramePr>
        <p:xfrm>
          <a:off x="3347864" y="3140968"/>
          <a:ext cx="5256583" cy="3042338"/>
        </p:xfrm>
        <a:graphic>
          <a:graphicData uri="http://schemas.openxmlformats.org/drawingml/2006/table">
            <a:tbl>
              <a:tblPr firstRow="1" bandRow="1">
                <a:tableStyleId>{5C22544A-7EE6-4342-B048-85BDC9FD1C3A}</a:tableStyleId>
              </a:tblPr>
              <a:tblGrid>
                <a:gridCol w="3475444">
                  <a:extLst>
                    <a:ext uri="{9D8B030D-6E8A-4147-A177-3AD203B41FA5}">
                      <a16:colId xmlns:a16="http://schemas.microsoft.com/office/drawing/2014/main" val="20000"/>
                    </a:ext>
                  </a:extLst>
                </a:gridCol>
                <a:gridCol w="1781139">
                  <a:extLst>
                    <a:ext uri="{9D8B030D-6E8A-4147-A177-3AD203B41FA5}">
                      <a16:colId xmlns:a16="http://schemas.microsoft.com/office/drawing/2014/main" val="20001"/>
                    </a:ext>
                  </a:extLst>
                </a:gridCol>
              </a:tblGrid>
              <a:tr h="504056">
                <a:tc>
                  <a:txBody>
                    <a:bodyPr/>
                    <a:lstStyle/>
                    <a:p>
                      <a:pPr algn="ctr"/>
                      <a:r>
                        <a:rPr lang="es-CO" dirty="0"/>
                        <a:t>Valores de entrada</a:t>
                      </a:r>
                    </a:p>
                  </a:txBody>
                  <a:tcPr/>
                </a:tc>
                <a:tc>
                  <a:txBody>
                    <a:bodyPr/>
                    <a:lstStyle/>
                    <a:p>
                      <a:pPr algn="ctr"/>
                      <a:r>
                        <a:rPr lang="es-CO" dirty="0"/>
                        <a:t>Resultado</a:t>
                      </a:r>
                    </a:p>
                  </a:txBody>
                  <a:tcPr/>
                </a:tc>
                <a:extLst>
                  <a:ext uri="{0D108BD9-81ED-4DB2-BD59-A6C34878D82A}">
                    <a16:rowId xmlns:a16="http://schemas.microsoft.com/office/drawing/2014/main" val="10000"/>
                  </a:ext>
                </a:extLst>
              </a:tr>
              <a:tr h="846094">
                <a:tc>
                  <a:txBody>
                    <a:bodyPr/>
                    <a:lstStyle/>
                    <a:p>
                      <a:endParaRPr lang="es-CO" dirty="0"/>
                    </a:p>
                    <a:p>
                      <a:endParaRPr lang="es-CO" dirty="0"/>
                    </a:p>
                    <a:p>
                      <a:endParaRPr lang="es-CO" dirty="0"/>
                    </a:p>
                  </a:txBody>
                  <a:tcPr/>
                </a:tc>
                <a:tc>
                  <a:txBody>
                    <a:bodyPr/>
                    <a:lstStyle/>
                    <a:p>
                      <a:endParaRPr lang="es-CO"/>
                    </a:p>
                  </a:txBody>
                  <a:tcPr/>
                </a:tc>
                <a:extLst>
                  <a:ext uri="{0D108BD9-81ED-4DB2-BD59-A6C34878D82A}">
                    <a16:rowId xmlns:a16="http://schemas.microsoft.com/office/drawing/2014/main" val="10001"/>
                  </a:ext>
                </a:extLst>
              </a:tr>
              <a:tr h="846094">
                <a:tc>
                  <a:txBody>
                    <a:bodyPr/>
                    <a:lstStyle/>
                    <a:p>
                      <a:endParaRPr lang="es-CO" dirty="0"/>
                    </a:p>
                    <a:p>
                      <a:endParaRPr lang="es-CO" dirty="0"/>
                    </a:p>
                    <a:p>
                      <a:endParaRPr lang="es-CO" dirty="0"/>
                    </a:p>
                  </a:txBody>
                  <a:tcPr/>
                </a:tc>
                <a:tc>
                  <a:txBody>
                    <a:bodyPr/>
                    <a:lstStyle/>
                    <a:p>
                      <a:endParaRPr lang="es-CO"/>
                    </a:p>
                  </a:txBody>
                  <a:tcPr/>
                </a:tc>
                <a:extLst>
                  <a:ext uri="{0D108BD9-81ED-4DB2-BD59-A6C34878D82A}">
                    <a16:rowId xmlns:a16="http://schemas.microsoft.com/office/drawing/2014/main" val="10002"/>
                  </a:ext>
                </a:extLst>
              </a:tr>
              <a:tr h="846094">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0003"/>
                  </a:ext>
                </a:extLst>
              </a:tr>
            </a:tbl>
          </a:graphicData>
        </a:graphic>
      </p:graphicFrame>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62</a:t>
            </a:fld>
            <a:endParaRPr lang="es-CO" dirty="0"/>
          </a:p>
        </p:txBody>
      </p:sp>
    </p:spTree>
    <p:extLst>
      <p:ext uri="{BB962C8B-B14F-4D97-AF65-F5344CB8AC3E}">
        <p14:creationId xmlns:p14="http://schemas.microsoft.com/office/powerpoint/2010/main" val="918590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3131840" y="1724615"/>
            <a:ext cx="5904656" cy="1200329"/>
          </a:xfrm>
          <a:prstGeom prst="rect">
            <a:avLst/>
          </a:prstGeom>
          <a:noFill/>
        </p:spPr>
        <p:txBody>
          <a:bodyPr wrap="square" rtlCol="0">
            <a:spAutoFit/>
          </a:bodyPr>
          <a:lstStyle/>
          <a:p>
            <a:r>
              <a:rPr lang="es-CO" dirty="0">
                <a:solidFill>
                  <a:srgbClr val="FF0000"/>
                </a:solidFill>
                <a:latin typeface="Candara" pitchFamily="34" charset="0"/>
              </a:rPr>
              <a:t>Prueba 2</a:t>
            </a:r>
          </a:p>
          <a:p>
            <a:r>
              <a:rPr lang="es-CO" b="1" dirty="0">
                <a:latin typeface="Candara" pitchFamily="34" charset="0"/>
              </a:rPr>
              <a:t>Objetivo: </a:t>
            </a:r>
            <a:r>
              <a:rPr lang="es-CO" dirty="0">
                <a:latin typeface="Candara" pitchFamily="34" charset="0"/>
              </a:rPr>
              <a:t>Probar que el método es capaz de encontrar correctamente la traducción de una palabra de un idioma distinto a español a cualquiera de los otros idiomas.</a:t>
            </a:r>
          </a:p>
        </p:txBody>
      </p:sp>
      <p:sp>
        <p:nvSpPr>
          <p:cNvPr id="6" name="5 CuadroTexto"/>
          <p:cNvSpPr txBox="1"/>
          <p:nvPr/>
        </p:nvSpPr>
        <p:spPr>
          <a:xfrm>
            <a:off x="683568" y="2119642"/>
            <a:ext cx="4176465" cy="369332"/>
          </a:xfrm>
          <a:prstGeom prst="rect">
            <a:avLst/>
          </a:prstGeom>
          <a:noFill/>
        </p:spPr>
        <p:txBody>
          <a:bodyPr wrap="square" rtlCol="0">
            <a:spAutoFit/>
          </a:bodyPr>
          <a:lstStyle/>
          <a:p>
            <a:r>
              <a:rPr lang="es-CO" b="1" dirty="0">
                <a:latin typeface="Candara" pitchFamily="34" charset="0"/>
              </a:rPr>
              <a:t>(Casos de prueba</a:t>
            </a:r>
            <a:r>
              <a:rPr lang="es-CO" sz="1400" b="1" dirty="0">
                <a:latin typeface="Candara" pitchFamily="34" charset="0"/>
              </a:rPr>
              <a:t>)</a:t>
            </a:r>
          </a:p>
        </p:txBody>
      </p:sp>
      <p:graphicFrame>
        <p:nvGraphicFramePr>
          <p:cNvPr id="16" name="Group 58"/>
          <p:cNvGraphicFramePr>
            <a:graphicFrameLocks/>
          </p:cNvGraphicFramePr>
          <p:nvPr>
            <p:extLst>
              <p:ext uri="{D42A27DB-BD31-4B8C-83A1-F6EECF244321}">
                <p14:modId xmlns:p14="http://schemas.microsoft.com/office/powerpoint/2010/main" val="889399534"/>
              </p:ext>
            </p:extLst>
          </p:nvPr>
        </p:nvGraphicFramePr>
        <p:xfrm>
          <a:off x="899592" y="2564904"/>
          <a:ext cx="2160240" cy="4047813"/>
        </p:xfrm>
        <a:graphic>
          <a:graphicData uri="http://schemas.openxmlformats.org/drawingml/2006/table">
            <a:tbl>
              <a:tblPr/>
              <a:tblGrid>
                <a:gridCol w="1008112">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1337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inglés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perro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pencil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amor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love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ratón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a:ln>
                            <a:noFill/>
                          </a:ln>
                          <a:solidFill>
                            <a:schemeClr val="tx1"/>
                          </a:solidFill>
                          <a:effectLst/>
                          <a:latin typeface="Arial" charset="0"/>
                        </a:rPr>
                        <a:t>francés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5"/>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azul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bleu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libro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livre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crayon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teléfono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téléphone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italiano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1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tavlo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err="1">
                          <a:ln>
                            <a:noFill/>
                          </a:ln>
                          <a:solidFill>
                            <a:schemeClr val="tx1"/>
                          </a:solidFill>
                          <a:effectLst/>
                          <a:latin typeface="Arial" charset="0"/>
                        </a:rPr>
                        <a:t>rossetto</a:t>
                      </a:r>
                      <a:endParaRPr kumimoji="0" lang="es-CO"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8"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Ejercicio</a:t>
            </a:r>
          </a:p>
        </p:txBody>
      </p:sp>
      <p:graphicFrame>
        <p:nvGraphicFramePr>
          <p:cNvPr id="17" name="16 Tabla"/>
          <p:cNvGraphicFramePr>
            <a:graphicFrameLocks noGrp="1"/>
          </p:cNvGraphicFramePr>
          <p:nvPr>
            <p:extLst>
              <p:ext uri="{D42A27DB-BD31-4B8C-83A1-F6EECF244321}">
                <p14:modId xmlns:p14="http://schemas.microsoft.com/office/powerpoint/2010/main" val="2371702341"/>
              </p:ext>
            </p:extLst>
          </p:nvPr>
        </p:nvGraphicFramePr>
        <p:xfrm>
          <a:off x="3347864" y="3140968"/>
          <a:ext cx="5256583" cy="3042338"/>
        </p:xfrm>
        <a:graphic>
          <a:graphicData uri="http://schemas.openxmlformats.org/drawingml/2006/table">
            <a:tbl>
              <a:tblPr firstRow="1" bandRow="1">
                <a:tableStyleId>{5C22544A-7EE6-4342-B048-85BDC9FD1C3A}</a:tableStyleId>
              </a:tblPr>
              <a:tblGrid>
                <a:gridCol w="3475444">
                  <a:extLst>
                    <a:ext uri="{9D8B030D-6E8A-4147-A177-3AD203B41FA5}">
                      <a16:colId xmlns:a16="http://schemas.microsoft.com/office/drawing/2014/main" val="20000"/>
                    </a:ext>
                  </a:extLst>
                </a:gridCol>
                <a:gridCol w="1781139">
                  <a:extLst>
                    <a:ext uri="{9D8B030D-6E8A-4147-A177-3AD203B41FA5}">
                      <a16:colId xmlns:a16="http://schemas.microsoft.com/office/drawing/2014/main" val="20001"/>
                    </a:ext>
                  </a:extLst>
                </a:gridCol>
              </a:tblGrid>
              <a:tr h="504056">
                <a:tc>
                  <a:txBody>
                    <a:bodyPr/>
                    <a:lstStyle/>
                    <a:p>
                      <a:pPr algn="ctr"/>
                      <a:r>
                        <a:rPr lang="es-CO" dirty="0"/>
                        <a:t>Valores de entrada</a:t>
                      </a:r>
                    </a:p>
                  </a:txBody>
                  <a:tcPr/>
                </a:tc>
                <a:tc>
                  <a:txBody>
                    <a:bodyPr/>
                    <a:lstStyle/>
                    <a:p>
                      <a:pPr algn="ctr"/>
                      <a:r>
                        <a:rPr lang="es-CO" dirty="0"/>
                        <a:t>Resultado</a:t>
                      </a:r>
                    </a:p>
                  </a:txBody>
                  <a:tcPr/>
                </a:tc>
                <a:extLst>
                  <a:ext uri="{0D108BD9-81ED-4DB2-BD59-A6C34878D82A}">
                    <a16:rowId xmlns:a16="http://schemas.microsoft.com/office/drawing/2014/main" val="10000"/>
                  </a:ext>
                </a:extLst>
              </a:tr>
              <a:tr h="846094">
                <a:tc>
                  <a:txBody>
                    <a:bodyPr/>
                    <a:lstStyle/>
                    <a:p>
                      <a:endParaRPr lang="es-CO" dirty="0"/>
                    </a:p>
                    <a:p>
                      <a:endParaRPr lang="es-CO" dirty="0"/>
                    </a:p>
                    <a:p>
                      <a:endParaRPr lang="es-CO" dirty="0"/>
                    </a:p>
                  </a:txBody>
                  <a:tcPr/>
                </a:tc>
                <a:tc>
                  <a:txBody>
                    <a:bodyPr/>
                    <a:lstStyle/>
                    <a:p>
                      <a:endParaRPr lang="es-CO"/>
                    </a:p>
                  </a:txBody>
                  <a:tcPr/>
                </a:tc>
                <a:extLst>
                  <a:ext uri="{0D108BD9-81ED-4DB2-BD59-A6C34878D82A}">
                    <a16:rowId xmlns:a16="http://schemas.microsoft.com/office/drawing/2014/main" val="10001"/>
                  </a:ext>
                </a:extLst>
              </a:tr>
              <a:tr h="846094">
                <a:tc>
                  <a:txBody>
                    <a:bodyPr/>
                    <a:lstStyle/>
                    <a:p>
                      <a:endParaRPr lang="es-CO" dirty="0"/>
                    </a:p>
                    <a:p>
                      <a:endParaRPr lang="es-CO" dirty="0"/>
                    </a:p>
                    <a:p>
                      <a:endParaRPr lang="es-CO" dirty="0"/>
                    </a:p>
                  </a:txBody>
                  <a:tcPr/>
                </a:tc>
                <a:tc>
                  <a:txBody>
                    <a:bodyPr/>
                    <a:lstStyle/>
                    <a:p>
                      <a:endParaRPr lang="es-CO"/>
                    </a:p>
                  </a:txBody>
                  <a:tcPr/>
                </a:tc>
                <a:extLst>
                  <a:ext uri="{0D108BD9-81ED-4DB2-BD59-A6C34878D82A}">
                    <a16:rowId xmlns:a16="http://schemas.microsoft.com/office/drawing/2014/main" val="10002"/>
                  </a:ext>
                </a:extLst>
              </a:tr>
              <a:tr h="846094">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0003"/>
                  </a:ext>
                </a:extLst>
              </a:tr>
            </a:tbl>
          </a:graphicData>
        </a:graphic>
      </p:graphicFrame>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63</a:t>
            </a:fld>
            <a:endParaRPr lang="es-CO" dirty="0"/>
          </a:p>
        </p:txBody>
      </p:sp>
    </p:spTree>
    <p:extLst>
      <p:ext uri="{BB962C8B-B14F-4D97-AF65-F5344CB8AC3E}">
        <p14:creationId xmlns:p14="http://schemas.microsoft.com/office/powerpoint/2010/main" val="472676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3131840" y="1724615"/>
            <a:ext cx="5904656" cy="923330"/>
          </a:xfrm>
          <a:prstGeom prst="rect">
            <a:avLst/>
          </a:prstGeom>
          <a:noFill/>
        </p:spPr>
        <p:txBody>
          <a:bodyPr wrap="square" rtlCol="0">
            <a:spAutoFit/>
          </a:bodyPr>
          <a:lstStyle/>
          <a:p>
            <a:r>
              <a:rPr lang="es-CO" dirty="0">
                <a:solidFill>
                  <a:srgbClr val="FF0000"/>
                </a:solidFill>
                <a:latin typeface="Candara" pitchFamily="34" charset="0"/>
              </a:rPr>
              <a:t>Prueba 3</a:t>
            </a:r>
          </a:p>
          <a:p>
            <a:r>
              <a:rPr lang="es-CO" b="1" dirty="0">
                <a:latin typeface="Candara" pitchFamily="34" charset="0"/>
              </a:rPr>
              <a:t>Objetivo: </a:t>
            </a:r>
            <a:r>
              <a:rPr lang="es-CO" dirty="0">
                <a:latin typeface="Candara" pitchFamily="34" charset="0"/>
              </a:rPr>
              <a:t>Probar que el método no encuentra la traducción de palabras que no están en el diccionario.</a:t>
            </a:r>
          </a:p>
        </p:txBody>
      </p:sp>
      <p:sp>
        <p:nvSpPr>
          <p:cNvPr id="6" name="5 CuadroTexto"/>
          <p:cNvSpPr txBox="1"/>
          <p:nvPr/>
        </p:nvSpPr>
        <p:spPr>
          <a:xfrm>
            <a:off x="683568" y="2119642"/>
            <a:ext cx="4176465" cy="369332"/>
          </a:xfrm>
          <a:prstGeom prst="rect">
            <a:avLst/>
          </a:prstGeom>
          <a:noFill/>
        </p:spPr>
        <p:txBody>
          <a:bodyPr wrap="square" rtlCol="0">
            <a:spAutoFit/>
          </a:bodyPr>
          <a:lstStyle/>
          <a:p>
            <a:r>
              <a:rPr lang="es-CO" b="1" dirty="0">
                <a:latin typeface="Candara" pitchFamily="34" charset="0"/>
              </a:rPr>
              <a:t>(Casos de prueba</a:t>
            </a:r>
            <a:r>
              <a:rPr lang="es-CO" sz="1400" b="1" dirty="0">
                <a:latin typeface="Candara" pitchFamily="34" charset="0"/>
              </a:rPr>
              <a:t>)</a:t>
            </a:r>
          </a:p>
        </p:txBody>
      </p:sp>
      <p:graphicFrame>
        <p:nvGraphicFramePr>
          <p:cNvPr id="16" name="Group 58"/>
          <p:cNvGraphicFramePr>
            <a:graphicFrameLocks/>
          </p:cNvGraphicFramePr>
          <p:nvPr>
            <p:extLst>
              <p:ext uri="{D42A27DB-BD31-4B8C-83A1-F6EECF244321}">
                <p14:modId xmlns:p14="http://schemas.microsoft.com/office/powerpoint/2010/main" val="3768261729"/>
              </p:ext>
            </p:extLst>
          </p:nvPr>
        </p:nvGraphicFramePr>
        <p:xfrm>
          <a:off x="899592" y="2564904"/>
          <a:ext cx="2160240" cy="4047813"/>
        </p:xfrm>
        <a:graphic>
          <a:graphicData uri="http://schemas.openxmlformats.org/drawingml/2006/table">
            <a:tbl>
              <a:tblPr/>
              <a:tblGrid>
                <a:gridCol w="1008112">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1337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inglés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perro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pencil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amor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love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ratón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a:ln>
                            <a:noFill/>
                          </a:ln>
                          <a:solidFill>
                            <a:schemeClr val="tx1"/>
                          </a:solidFill>
                          <a:effectLst/>
                          <a:latin typeface="Arial" charset="0"/>
                        </a:rPr>
                        <a:t>francés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05"/>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azul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bleu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libro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livre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crayon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teléfono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téléphone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español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italiano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8EA"/>
                    </a:solidFill>
                  </a:tcPr>
                </a:tc>
                <a:extLst>
                  <a:ext uri="{0D108BD9-81ED-4DB2-BD59-A6C34878D82A}">
                    <a16:rowId xmlns:a16="http://schemas.microsoft.com/office/drawing/2014/main" val="10011"/>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mesa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tavlo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a:ln>
                            <a:noFill/>
                          </a:ln>
                          <a:solidFill>
                            <a:schemeClr val="tx1"/>
                          </a:solidFill>
                          <a:effectLst/>
                          <a:latin typeface="Arial" charset="0"/>
                        </a:rPr>
                        <a:t>lápiz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200" b="0" i="0" u="none" strike="noStrike" cap="none" normalizeH="0" baseline="0" dirty="0" err="1">
                          <a:ln>
                            <a:noFill/>
                          </a:ln>
                          <a:solidFill>
                            <a:schemeClr val="tx1"/>
                          </a:solidFill>
                          <a:effectLst/>
                          <a:latin typeface="Arial" charset="0"/>
                        </a:rPr>
                        <a:t>rossetto</a:t>
                      </a:r>
                      <a:endParaRPr kumimoji="0" lang="es-CO"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8"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Ejercicio</a:t>
            </a:r>
          </a:p>
        </p:txBody>
      </p:sp>
      <p:graphicFrame>
        <p:nvGraphicFramePr>
          <p:cNvPr id="7" name="6 Tabla"/>
          <p:cNvGraphicFramePr>
            <a:graphicFrameLocks noGrp="1"/>
          </p:cNvGraphicFramePr>
          <p:nvPr>
            <p:extLst>
              <p:ext uri="{D42A27DB-BD31-4B8C-83A1-F6EECF244321}">
                <p14:modId xmlns:p14="http://schemas.microsoft.com/office/powerpoint/2010/main" val="1359887989"/>
              </p:ext>
            </p:extLst>
          </p:nvPr>
        </p:nvGraphicFramePr>
        <p:xfrm>
          <a:off x="3347864" y="3140968"/>
          <a:ext cx="5256583" cy="3042338"/>
        </p:xfrm>
        <a:graphic>
          <a:graphicData uri="http://schemas.openxmlformats.org/drawingml/2006/table">
            <a:tbl>
              <a:tblPr firstRow="1" bandRow="1">
                <a:tableStyleId>{5C22544A-7EE6-4342-B048-85BDC9FD1C3A}</a:tableStyleId>
              </a:tblPr>
              <a:tblGrid>
                <a:gridCol w="3475444">
                  <a:extLst>
                    <a:ext uri="{9D8B030D-6E8A-4147-A177-3AD203B41FA5}">
                      <a16:colId xmlns:a16="http://schemas.microsoft.com/office/drawing/2014/main" val="20000"/>
                    </a:ext>
                  </a:extLst>
                </a:gridCol>
                <a:gridCol w="1781139">
                  <a:extLst>
                    <a:ext uri="{9D8B030D-6E8A-4147-A177-3AD203B41FA5}">
                      <a16:colId xmlns:a16="http://schemas.microsoft.com/office/drawing/2014/main" val="20001"/>
                    </a:ext>
                  </a:extLst>
                </a:gridCol>
              </a:tblGrid>
              <a:tr h="504056">
                <a:tc>
                  <a:txBody>
                    <a:bodyPr/>
                    <a:lstStyle/>
                    <a:p>
                      <a:pPr algn="ctr"/>
                      <a:r>
                        <a:rPr lang="es-CO" dirty="0"/>
                        <a:t>Valores de entrada</a:t>
                      </a:r>
                    </a:p>
                  </a:txBody>
                  <a:tcPr/>
                </a:tc>
                <a:tc>
                  <a:txBody>
                    <a:bodyPr/>
                    <a:lstStyle/>
                    <a:p>
                      <a:pPr algn="ctr"/>
                      <a:r>
                        <a:rPr lang="es-CO" dirty="0"/>
                        <a:t>Resultado</a:t>
                      </a:r>
                    </a:p>
                  </a:txBody>
                  <a:tcPr/>
                </a:tc>
                <a:extLst>
                  <a:ext uri="{0D108BD9-81ED-4DB2-BD59-A6C34878D82A}">
                    <a16:rowId xmlns:a16="http://schemas.microsoft.com/office/drawing/2014/main" val="10000"/>
                  </a:ext>
                </a:extLst>
              </a:tr>
              <a:tr h="846094">
                <a:tc>
                  <a:txBody>
                    <a:bodyPr/>
                    <a:lstStyle/>
                    <a:p>
                      <a:endParaRPr lang="es-CO" dirty="0"/>
                    </a:p>
                    <a:p>
                      <a:endParaRPr lang="es-CO" dirty="0"/>
                    </a:p>
                    <a:p>
                      <a:endParaRPr lang="es-CO" dirty="0"/>
                    </a:p>
                  </a:txBody>
                  <a:tcPr/>
                </a:tc>
                <a:tc>
                  <a:txBody>
                    <a:bodyPr/>
                    <a:lstStyle/>
                    <a:p>
                      <a:endParaRPr lang="es-CO"/>
                    </a:p>
                  </a:txBody>
                  <a:tcPr/>
                </a:tc>
                <a:extLst>
                  <a:ext uri="{0D108BD9-81ED-4DB2-BD59-A6C34878D82A}">
                    <a16:rowId xmlns:a16="http://schemas.microsoft.com/office/drawing/2014/main" val="10001"/>
                  </a:ext>
                </a:extLst>
              </a:tr>
              <a:tr h="846094">
                <a:tc>
                  <a:txBody>
                    <a:bodyPr/>
                    <a:lstStyle/>
                    <a:p>
                      <a:endParaRPr lang="es-CO" dirty="0"/>
                    </a:p>
                    <a:p>
                      <a:endParaRPr lang="es-CO" dirty="0"/>
                    </a:p>
                    <a:p>
                      <a:endParaRPr lang="es-CO" dirty="0"/>
                    </a:p>
                  </a:txBody>
                  <a:tcPr/>
                </a:tc>
                <a:tc>
                  <a:txBody>
                    <a:bodyPr/>
                    <a:lstStyle/>
                    <a:p>
                      <a:endParaRPr lang="es-CO"/>
                    </a:p>
                  </a:txBody>
                  <a:tcPr/>
                </a:tc>
                <a:extLst>
                  <a:ext uri="{0D108BD9-81ED-4DB2-BD59-A6C34878D82A}">
                    <a16:rowId xmlns:a16="http://schemas.microsoft.com/office/drawing/2014/main" val="10002"/>
                  </a:ext>
                </a:extLst>
              </a:tr>
              <a:tr h="846094">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0003"/>
                  </a:ext>
                </a:extLst>
              </a:tr>
            </a:tbl>
          </a:graphicData>
        </a:graphic>
      </p:graphicFrame>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64</a:t>
            </a:fld>
            <a:endParaRPr lang="es-CO" dirty="0"/>
          </a:p>
        </p:txBody>
      </p:sp>
    </p:spTree>
    <p:extLst>
      <p:ext uri="{BB962C8B-B14F-4D97-AF65-F5344CB8AC3E}">
        <p14:creationId xmlns:p14="http://schemas.microsoft.com/office/powerpoint/2010/main" val="19843851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Pruebas unitarias automáticas</a:t>
            </a:r>
          </a:p>
        </p:txBody>
      </p:sp>
      <p:sp>
        <p:nvSpPr>
          <p:cNvPr id="6" name="5 Llamada de nube"/>
          <p:cNvSpPr/>
          <p:nvPr/>
        </p:nvSpPr>
        <p:spPr>
          <a:xfrm>
            <a:off x="2267744" y="2348880"/>
            <a:ext cx="5688632"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Una vez definidas las clases y los casos de prueba, ¿quién hace las verificaciones?</a:t>
            </a:r>
          </a:p>
        </p:txBody>
      </p:sp>
      <p:grpSp>
        <p:nvGrpSpPr>
          <p:cNvPr id="7" name="6 Grupo"/>
          <p:cNvGrpSpPr/>
          <p:nvPr/>
        </p:nvGrpSpPr>
        <p:grpSpPr>
          <a:xfrm>
            <a:off x="1331640" y="5040558"/>
            <a:ext cx="1982409" cy="1772818"/>
            <a:chOff x="1812609" y="5085184"/>
            <a:chExt cx="1982409" cy="1772818"/>
          </a:xfrm>
        </p:grpSpPr>
        <p:grpSp>
          <p:nvGrpSpPr>
            <p:cNvPr id="8" name="7 Grupo"/>
            <p:cNvGrpSpPr/>
            <p:nvPr/>
          </p:nvGrpSpPr>
          <p:grpSpPr>
            <a:xfrm>
              <a:off x="1877064" y="5085184"/>
              <a:ext cx="1917954" cy="1772818"/>
              <a:chOff x="1877064" y="5085184"/>
              <a:chExt cx="1917954" cy="1772818"/>
            </a:xfrm>
          </p:grpSpPr>
          <p:pic>
            <p:nvPicPr>
              <p:cNvPr id="10"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11" name="10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9" name="8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65</a:t>
            </a:fld>
            <a:endParaRPr lang="es-CO" dirty="0"/>
          </a:p>
        </p:txBody>
      </p:sp>
    </p:spTree>
    <p:extLst>
      <p:ext uri="{BB962C8B-B14F-4D97-AF65-F5344CB8AC3E}">
        <p14:creationId xmlns:p14="http://schemas.microsoft.com/office/powerpoint/2010/main" val="2671330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endParaRPr lang="es-CO" sz="2400" b="1" dirty="0">
              <a:latin typeface="Candara" pitchFamily="34" charset="0"/>
            </a:endParaRPr>
          </a:p>
        </p:txBody>
      </p:sp>
      <p:sp>
        <p:nvSpPr>
          <p:cNvPr id="2" name="1 Rectángulo"/>
          <p:cNvSpPr/>
          <p:nvPr/>
        </p:nvSpPr>
        <p:spPr>
          <a:xfrm>
            <a:off x="1115616" y="2818671"/>
            <a:ext cx="7344816" cy="2554545"/>
          </a:xfrm>
          <a:prstGeom prst="rect">
            <a:avLst/>
          </a:prstGeom>
        </p:spPr>
        <p:txBody>
          <a:bodyPr wrap="square">
            <a:spAutoFit/>
          </a:bodyPr>
          <a:lstStyle/>
          <a:p>
            <a:pPr marL="285750" indent="-285750">
              <a:buFont typeface="Arial" pitchFamily="34" charset="0"/>
              <a:buChar char="•"/>
            </a:pPr>
            <a:r>
              <a:rPr lang="es-ES" sz="2000" dirty="0" err="1">
                <a:latin typeface="+mn-lt"/>
              </a:rPr>
              <a:t>JUnit</a:t>
            </a:r>
            <a:r>
              <a:rPr lang="es-ES" sz="2000" dirty="0">
                <a:latin typeface="+mn-lt"/>
              </a:rPr>
              <a:t> es una herramienta que permite probar las clases de las aplicaciones construidas en Java.</a:t>
            </a:r>
          </a:p>
          <a:p>
            <a:pPr marL="285750" indent="-285750">
              <a:buFont typeface="Arial" pitchFamily="34" charset="0"/>
              <a:buChar char="•"/>
            </a:pPr>
            <a:r>
              <a:rPr lang="es-ES" sz="2000" dirty="0">
                <a:latin typeface="+mn-lt"/>
              </a:rPr>
              <a:t>Consta de:</a:t>
            </a:r>
          </a:p>
          <a:p>
            <a:pPr marL="800100" lvl="1" indent="-342900">
              <a:buFont typeface="Courier New" pitchFamily="49" charset="0"/>
              <a:buChar char="o"/>
            </a:pPr>
            <a:r>
              <a:rPr lang="es-ES" sz="2000" dirty="0">
                <a:latin typeface="+mn-lt"/>
              </a:rPr>
              <a:t> </a:t>
            </a:r>
            <a:r>
              <a:rPr lang="es-ES" sz="2000" dirty="0">
                <a:solidFill>
                  <a:srgbClr val="FF0000"/>
                </a:solidFill>
                <a:latin typeface="+mn-lt"/>
              </a:rPr>
              <a:t>Clases</a:t>
            </a:r>
            <a:r>
              <a:rPr lang="es-ES" sz="2000" dirty="0">
                <a:latin typeface="+mn-lt"/>
              </a:rPr>
              <a:t> básicas de </a:t>
            </a:r>
            <a:r>
              <a:rPr lang="es-ES" sz="2000" dirty="0">
                <a:solidFill>
                  <a:srgbClr val="FF0000"/>
                </a:solidFill>
                <a:latin typeface="+mn-lt"/>
              </a:rPr>
              <a:t>java</a:t>
            </a:r>
            <a:r>
              <a:rPr lang="es-ES" sz="2000" dirty="0">
                <a:latin typeface="+mn-lt"/>
              </a:rPr>
              <a:t> que se utilizan para crear las clases de prueba propias de la aplicación</a:t>
            </a:r>
          </a:p>
          <a:p>
            <a:pPr marL="800100" lvl="1" indent="-342900">
              <a:buFont typeface="Courier New" pitchFamily="49" charset="0"/>
              <a:buChar char="o"/>
            </a:pPr>
            <a:r>
              <a:rPr lang="es-ES" sz="2000" dirty="0">
                <a:latin typeface="+mn-lt"/>
              </a:rPr>
              <a:t> Un </a:t>
            </a:r>
            <a:r>
              <a:rPr lang="es-ES" sz="2000" dirty="0">
                <a:solidFill>
                  <a:srgbClr val="FF0000"/>
                </a:solidFill>
                <a:latin typeface="+mn-lt"/>
              </a:rPr>
              <a:t>ejecutor</a:t>
            </a:r>
            <a:r>
              <a:rPr lang="es-ES" sz="2000" dirty="0">
                <a:latin typeface="+mn-lt"/>
              </a:rPr>
              <a:t> de pruebas: ejecuta la pruebas y presenta sus resultados de forma gráfica o textual.</a:t>
            </a:r>
          </a:p>
          <a:p>
            <a:pPr marL="285750" indent="-285750">
              <a:buFont typeface="Arial" pitchFamily="34" charset="0"/>
              <a:buChar char="•"/>
            </a:pPr>
            <a:r>
              <a:rPr lang="es-ES" sz="2000" dirty="0">
                <a:latin typeface="+mn-lt"/>
              </a:rPr>
              <a:t>Sitio </a:t>
            </a:r>
            <a:r>
              <a:rPr lang="es-ES" sz="2000" dirty="0">
                <a:latin typeface="+mn-lt"/>
                <a:hlinkClick r:id="rId2"/>
              </a:rPr>
              <a:t>http://junit.org</a:t>
            </a:r>
            <a:endParaRPr lang="es-ES" sz="2000" dirty="0">
              <a:latin typeface="+mn-lt"/>
            </a:endParaRP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66</a:t>
            </a:fld>
            <a:endParaRPr lang="es-CO" dirty="0"/>
          </a:p>
        </p:txBody>
      </p:sp>
    </p:spTree>
    <p:extLst>
      <p:ext uri="{BB962C8B-B14F-4D97-AF65-F5344CB8AC3E}">
        <p14:creationId xmlns:p14="http://schemas.microsoft.com/office/powerpoint/2010/main" val="20029293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Flecha doblada hacia arriba"/>
          <p:cNvSpPr/>
          <p:nvPr/>
        </p:nvSpPr>
        <p:spPr>
          <a:xfrm rot="10800000" flipH="1">
            <a:off x="6712404" y="3212976"/>
            <a:ext cx="1014499" cy="1080120"/>
          </a:xfrm>
          <a:prstGeom prst="bentUpArrow">
            <a:avLst>
              <a:gd name="adj1" fmla="val 25000"/>
              <a:gd name="adj2" fmla="val 25000"/>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sp>
        <p:nvSpPr>
          <p:cNvPr id="6" name="5 Rectángulo"/>
          <p:cNvSpPr/>
          <p:nvPr/>
        </p:nvSpPr>
        <p:spPr>
          <a:xfrm>
            <a:off x="1331640" y="2564904"/>
            <a:ext cx="2232248" cy="1296144"/>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Defina una </a:t>
            </a:r>
            <a:r>
              <a:rPr lang="es-CO" dirty="0">
                <a:solidFill>
                  <a:srgbClr val="FF0000"/>
                </a:solidFill>
              </a:rPr>
              <a:t>clase de prueba </a:t>
            </a:r>
            <a:r>
              <a:rPr lang="es-CO" dirty="0">
                <a:solidFill>
                  <a:schemeClr val="tx1"/>
                </a:solidFill>
              </a:rPr>
              <a:t>para cada clase del mundo que quiera probar</a:t>
            </a:r>
          </a:p>
        </p:txBody>
      </p:sp>
      <p:sp>
        <p:nvSpPr>
          <p:cNvPr id="8" name="7 Rectángulo"/>
          <p:cNvSpPr/>
          <p:nvPr/>
        </p:nvSpPr>
        <p:spPr>
          <a:xfrm>
            <a:off x="4723420" y="2564904"/>
            <a:ext cx="2232248" cy="1296144"/>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Defina los </a:t>
            </a:r>
            <a:r>
              <a:rPr lang="es-CO" dirty="0">
                <a:solidFill>
                  <a:srgbClr val="FF0000"/>
                </a:solidFill>
              </a:rPr>
              <a:t>escenarios</a:t>
            </a:r>
          </a:p>
        </p:txBody>
      </p:sp>
      <p:sp>
        <p:nvSpPr>
          <p:cNvPr id="9" name="8 Rectángulo"/>
          <p:cNvSpPr/>
          <p:nvPr/>
        </p:nvSpPr>
        <p:spPr>
          <a:xfrm>
            <a:off x="6380584" y="4849033"/>
            <a:ext cx="2232248" cy="1296144"/>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Defina los </a:t>
            </a:r>
            <a:r>
              <a:rPr lang="es-CO" dirty="0">
                <a:solidFill>
                  <a:srgbClr val="FF0000"/>
                </a:solidFill>
              </a:rPr>
              <a:t>casos de prueba</a:t>
            </a:r>
          </a:p>
        </p:txBody>
      </p:sp>
      <p:sp>
        <p:nvSpPr>
          <p:cNvPr id="10" name="9 Rectángulo"/>
          <p:cNvSpPr/>
          <p:nvPr/>
        </p:nvSpPr>
        <p:spPr>
          <a:xfrm>
            <a:off x="2771800" y="4861019"/>
            <a:ext cx="2232248" cy="1296144"/>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Ejecute las </a:t>
            </a:r>
            <a:r>
              <a:rPr lang="es-CO" dirty="0">
                <a:solidFill>
                  <a:srgbClr val="FF0000"/>
                </a:solidFill>
              </a:rPr>
              <a:t>pruebas</a:t>
            </a:r>
          </a:p>
        </p:txBody>
      </p:sp>
      <p:sp>
        <p:nvSpPr>
          <p:cNvPr id="7" name="6 Flecha derecha"/>
          <p:cNvSpPr/>
          <p:nvPr/>
        </p:nvSpPr>
        <p:spPr>
          <a:xfrm>
            <a:off x="3742928" y="2996952"/>
            <a:ext cx="79208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Flecha izquierda"/>
          <p:cNvSpPr/>
          <p:nvPr/>
        </p:nvSpPr>
        <p:spPr>
          <a:xfrm>
            <a:off x="5264460" y="5013176"/>
            <a:ext cx="819708" cy="6480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67</a:t>
            </a:fld>
            <a:endParaRPr lang="es-CO" dirty="0"/>
          </a:p>
        </p:txBody>
      </p:sp>
    </p:spTree>
    <p:extLst>
      <p:ext uri="{BB962C8B-B14F-4D97-AF65-F5344CB8AC3E}">
        <p14:creationId xmlns:p14="http://schemas.microsoft.com/office/powerpoint/2010/main" val="845795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pic>
        <p:nvPicPr>
          <p:cNvPr id="1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6" y="2780928"/>
            <a:ext cx="8851900" cy="3868737"/>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 name="1 Rectángulo"/>
          <p:cNvSpPr/>
          <p:nvPr/>
        </p:nvSpPr>
        <p:spPr>
          <a:xfrm>
            <a:off x="683568" y="2267580"/>
            <a:ext cx="8118648" cy="369332"/>
          </a:xfrm>
          <a:prstGeom prst="rect">
            <a:avLst/>
          </a:prstGeom>
        </p:spPr>
        <p:txBody>
          <a:bodyPr wrap="square">
            <a:spAutoFit/>
          </a:bodyPr>
          <a:lstStyle/>
          <a:p>
            <a:pPr algn="ctr"/>
            <a:r>
              <a:rPr lang="es-CO" dirty="0"/>
              <a:t>1. Defina una </a:t>
            </a:r>
            <a:r>
              <a:rPr lang="es-CO" dirty="0">
                <a:solidFill>
                  <a:srgbClr val="FF0000"/>
                </a:solidFill>
              </a:rPr>
              <a:t>clase de prueba </a:t>
            </a:r>
            <a:r>
              <a:rPr lang="es-CO" dirty="0"/>
              <a:t>para cada clase del mundo que quiera probar</a:t>
            </a:r>
          </a:p>
        </p:txBody>
      </p:sp>
      <p:sp>
        <p:nvSpPr>
          <p:cNvPr id="14" name="Text Box 9"/>
          <p:cNvSpPr txBox="1">
            <a:spLocks noChangeArrowheads="1"/>
          </p:cNvSpPr>
          <p:nvPr/>
        </p:nvSpPr>
        <p:spPr bwMode="auto">
          <a:xfrm>
            <a:off x="3707904" y="3121223"/>
            <a:ext cx="42484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 sz="1600" b="1" dirty="0">
                <a:solidFill>
                  <a:srgbClr val="FF0000"/>
                </a:solidFill>
                <a:latin typeface="+mj-lt"/>
              </a:rPr>
              <a:t>Debe declararse con un </a:t>
            </a:r>
            <a:r>
              <a:rPr lang="es-ES" sz="1600" b="1" dirty="0" err="1">
                <a:solidFill>
                  <a:srgbClr val="FF0000"/>
                </a:solidFill>
                <a:latin typeface="+mj-lt"/>
              </a:rPr>
              <a:t>extends</a:t>
            </a:r>
            <a:r>
              <a:rPr lang="es-ES" sz="1600" b="1" dirty="0">
                <a:solidFill>
                  <a:srgbClr val="FF0000"/>
                </a:solidFill>
                <a:latin typeface="+mj-lt"/>
              </a:rPr>
              <a:t> </a:t>
            </a:r>
            <a:r>
              <a:rPr lang="es-ES" sz="1600" b="1" dirty="0" err="1">
                <a:solidFill>
                  <a:srgbClr val="FF0000"/>
                </a:solidFill>
                <a:latin typeface="+mj-lt"/>
              </a:rPr>
              <a:t>TestCase</a:t>
            </a:r>
            <a:r>
              <a:rPr lang="es-ES" sz="1600" b="1" dirty="0">
                <a:solidFill>
                  <a:srgbClr val="FF0000"/>
                </a:solidFill>
                <a:latin typeface="+mj-lt"/>
              </a:rPr>
              <a:t> en el encabezado</a:t>
            </a:r>
          </a:p>
        </p:txBody>
      </p:sp>
      <p:sp>
        <p:nvSpPr>
          <p:cNvPr id="15" name="Line 10"/>
          <p:cNvSpPr>
            <a:spLocks noChangeShapeType="1"/>
          </p:cNvSpPr>
          <p:nvPr/>
        </p:nvSpPr>
        <p:spPr bwMode="auto">
          <a:xfrm flipH="1">
            <a:off x="4473573" y="3459163"/>
            <a:ext cx="688381" cy="7207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mj-lt"/>
            </a:endParaRPr>
          </a:p>
        </p:txBody>
      </p:sp>
      <p:sp>
        <p:nvSpPr>
          <p:cNvPr id="16" name="Text Box 5"/>
          <p:cNvSpPr txBox="1">
            <a:spLocks noChangeArrowheads="1"/>
          </p:cNvSpPr>
          <p:nvPr/>
        </p:nvSpPr>
        <p:spPr bwMode="auto">
          <a:xfrm>
            <a:off x="4742892" y="2988241"/>
            <a:ext cx="3557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600" b="1" dirty="0">
                <a:solidFill>
                  <a:srgbClr val="FF0000"/>
                </a:solidFill>
                <a:latin typeface="+mj-lt"/>
              </a:rPr>
              <a:t>Se deben importar las clases del paquete </a:t>
            </a:r>
            <a:r>
              <a:rPr lang="es-ES" sz="1600" b="1" dirty="0" err="1">
                <a:solidFill>
                  <a:srgbClr val="FF0000"/>
                </a:solidFill>
                <a:latin typeface="+mj-lt"/>
              </a:rPr>
              <a:t>junit.framework</a:t>
            </a:r>
            <a:endParaRPr lang="es-ES" sz="1600" b="1" dirty="0">
              <a:solidFill>
                <a:srgbClr val="FF0000"/>
              </a:solidFill>
              <a:latin typeface="+mj-lt"/>
            </a:endParaRPr>
          </a:p>
        </p:txBody>
      </p:sp>
      <p:sp>
        <p:nvSpPr>
          <p:cNvPr id="18" name="Line 6"/>
          <p:cNvSpPr>
            <a:spLocks noChangeShapeType="1"/>
          </p:cNvSpPr>
          <p:nvPr/>
        </p:nvSpPr>
        <p:spPr bwMode="auto">
          <a:xfrm flipH="1" flipV="1">
            <a:off x="3779911" y="3249613"/>
            <a:ext cx="90011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000">
              <a:latin typeface="+mj-lt"/>
            </a:endParaRPr>
          </a:p>
        </p:txBody>
      </p:sp>
      <p:sp>
        <p:nvSpPr>
          <p:cNvPr id="19" name="Text Box 5"/>
          <p:cNvSpPr txBox="1">
            <a:spLocks noChangeArrowheads="1"/>
          </p:cNvSpPr>
          <p:nvPr/>
        </p:nvSpPr>
        <p:spPr bwMode="auto">
          <a:xfrm>
            <a:off x="4686820" y="5580063"/>
            <a:ext cx="39176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 sz="1600" b="1" dirty="0">
                <a:solidFill>
                  <a:srgbClr val="FF0000"/>
                </a:solidFill>
                <a:latin typeface="+mj-lt"/>
              </a:rPr>
              <a:t>Hay una asociación (atributo) de la clase del mundo que va a probar</a:t>
            </a:r>
          </a:p>
        </p:txBody>
      </p:sp>
      <p:sp>
        <p:nvSpPr>
          <p:cNvPr id="20" name="Line 6"/>
          <p:cNvSpPr>
            <a:spLocks noChangeShapeType="1"/>
          </p:cNvSpPr>
          <p:nvPr/>
        </p:nvSpPr>
        <p:spPr bwMode="auto">
          <a:xfrm flipH="1" flipV="1">
            <a:off x="3681931" y="5824538"/>
            <a:ext cx="92861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21" name="Text Box 5"/>
          <p:cNvSpPr txBox="1">
            <a:spLocks noChangeArrowheads="1"/>
          </p:cNvSpPr>
          <p:nvPr/>
        </p:nvSpPr>
        <p:spPr bwMode="auto">
          <a:xfrm>
            <a:off x="3005857" y="4625738"/>
            <a:ext cx="61381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sz="1600" b="1" dirty="0">
                <a:solidFill>
                  <a:srgbClr val="FF0000"/>
                </a:solidFill>
                <a:latin typeface="+mj-lt"/>
              </a:rPr>
              <a:t>Nombre la clase de la siguiente manera: &lt;Nombre clase a probar&gt;Test</a:t>
            </a:r>
          </a:p>
        </p:txBody>
      </p:sp>
      <p:sp>
        <p:nvSpPr>
          <p:cNvPr id="22" name="Line 10"/>
          <p:cNvSpPr>
            <a:spLocks noChangeShapeType="1"/>
          </p:cNvSpPr>
          <p:nvPr/>
        </p:nvSpPr>
        <p:spPr bwMode="auto">
          <a:xfrm flipH="1" flipV="1">
            <a:off x="2267743" y="4396618"/>
            <a:ext cx="738114" cy="38300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mj-lt"/>
            </a:endParaRP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68</a:t>
            </a:fld>
            <a:endParaRPr lang="es-CO" dirty="0"/>
          </a:p>
        </p:txBody>
      </p:sp>
    </p:spTree>
    <p:extLst>
      <p:ext uri="{BB962C8B-B14F-4D97-AF65-F5344CB8AC3E}">
        <p14:creationId xmlns:p14="http://schemas.microsoft.com/office/powerpoint/2010/main" val="347094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animBg="1"/>
      <p:bldP spid="15" grpId="1" animBg="1"/>
      <p:bldP spid="16" grpId="0"/>
      <p:bldP spid="16" grpId="1"/>
      <p:bldP spid="18" grpId="0" animBg="1"/>
      <p:bldP spid="18" grpId="1" animBg="1"/>
      <p:bldP spid="19" grpId="0"/>
      <p:bldP spid="19" grpId="1"/>
      <p:bldP spid="20" grpId="0" animBg="1"/>
      <p:bldP spid="20" grpId="1" animBg="1"/>
      <p:bldP spid="21" grpId="0"/>
      <p:bldP spid="2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299" y="2667520"/>
            <a:ext cx="6546850" cy="443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sp>
        <p:nvSpPr>
          <p:cNvPr id="16" name="Text Box 5"/>
          <p:cNvSpPr txBox="1">
            <a:spLocks noChangeArrowheads="1"/>
          </p:cNvSpPr>
          <p:nvPr/>
        </p:nvSpPr>
        <p:spPr bwMode="auto">
          <a:xfrm>
            <a:off x="5004048" y="3099568"/>
            <a:ext cx="38164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b="1" dirty="0">
                <a:solidFill>
                  <a:srgbClr val="FF0000"/>
                </a:solidFill>
                <a:latin typeface="+mj-lt"/>
              </a:rPr>
              <a:t>Comienzan con el prefijo “</a:t>
            </a:r>
            <a:r>
              <a:rPr lang="es-CO" sz="1600" b="1" dirty="0" err="1">
                <a:solidFill>
                  <a:srgbClr val="FF0000"/>
                </a:solidFill>
                <a:latin typeface="+mj-lt"/>
              </a:rPr>
              <a:t>setupEscenario</a:t>
            </a:r>
            <a:r>
              <a:rPr lang="es-CO" sz="1600" b="1" dirty="0">
                <a:solidFill>
                  <a:srgbClr val="FF0000"/>
                </a:solidFill>
                <a:latin typeface="+mj-lt"/>
              </a:rPr>
              <a:t>” y un número</a:t>
            </a:r>
            <a:endParaRPr lang="es-ES" sz="1600" b="1" dirty="0">
              <a:solidFill>
                <a:srgbClr val="FF0000"/>
              </a:solidFill>
              <a:latin typeface="+mj-lt"/>
            </a:endParaRPr>
          </a:p>
        </p:txBody>
      </p:sp>
      <p:sp>
        <p:nvSpPr>
          <p:cNvPr id="18" name="Line 6"/>
          <p:cNvSpPr>
            <a:spLocks noChangeShapeType="1"/>
          </p:cNvSpPr>
          <p:nvPr/>
        </p:nvSpPr>
        <p:spPr bwMode="auto">
          <a:xfrm flipH="1" flipV="1">
            <a:off x="4103935" y="3352229"/>
            <a:ext cx="90011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000">
              <a:latin typeface="+mj-lt"/>
            </a:endParaRPr>
          </a:p>
        </p:txBody>
      </p:sp>
      <p:sp>
        <p:nvSpPr>
          <p:cNvPr id="19" name="Text Box 5"/>
          <p:cNvSpPr txBox="1">
            <a:spLocks noChangeArrowheads="1"/>
          </p:cNvSpPr>
          <p:nvPr/>
        </p:nvSpPr>
        <p:spPr bwMode="auto">
          <a:xfrm>
            <a:off x="4256334" y="3306881"/>
            <a:ext cx="49241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 sz="1600" b="1" dirty="0">
                <a:solidFill>
                  <a:srgbClr val="FF0000"/>
                </a:solidFill>
                <a:latin typeface="+mj-lt"/>
              </a:rPr>
              <a:t>Invocan los métodos necesarios para llevarlo al estado que se definió en el diseño</a:t>
            </a:r>
          </a:p>
        </p:txBody>
      </p:sp>
      <p:sp>
        <p:nvSpPr>
          <p:cNvPr id="20" name="Line 6"/>
          <p:cNvSpPr>
            <a:spLocks noChangeShapeType="1"/>
          </p:cNvSpPr>
          <p:nvPr/>
        </p:nvSpPr>
        <p:spPr bwMode="auto">
          <a:xfrm flipH="1">
            <a:off x="7374976" y="3844909"/>
            <a:ext cx="308218" cy="490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21" name="Text Box 5"/>
          <p:cNvSpPr txBox="1">
            <a:spLocks noChangeArrowheads="1"/>
          </p:cNvSpPr>
          <p:nvPr/>
        </p:nvSpPr>
        <p:spPr bwMode="auto">
          <a:xfrm>
            <a:off x="2699792" y="3675632"/>
            <a:ext cx="52857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sz="1600" b="1" dirty="0">
                <a:solidFill>
                  <a:srgbClr val="FF0000"/>
                </a:solidFill>
                <a:latin typeface="+mj-lt"/>
              </a:rPr>
              <a:t>Son métodos privados</a:t>
            </a:r>
          </a:p>
        </p:txBody>
      </p:sp>
      <p:sp>
        <p:nvSpPr>
          <p:cNvPr id="22" name="Line 10"/>
          <p:cNvSpPr>
            <a:spLocks noChangeShapeType="1"/>
          </p:cNvSpPr>
          <p:nvPr/>
        </p:nvSpPr>
        <p:spPr bwMode="auto">
          <a:xfrm flipH="1" flipV="1">
            <a:off x="1898686" y="3441728"/>
            <a:ext cx="738114" cy="38300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mj-lt"/>
            </a:endParaRPr>
          </a:p>
        </p:txBody>
      </p:sp>
      <p:sp>
        <p:nvSpPr>
          <p:cNvPr id="2" name="1 Rectángulo"/>
          <p:cNvSpPr/>
          <p:nvPr/>
        </p:nvSpPr>
        <p:spPr>
          <a:xfrm>
            <a:off x="899592" y="2267580"/>
            <a:ext cx="4518248" cy="369332"/>
          </a:xfrm>
          <a:prstGeom prst="rect">
            <a:avLst/>
          </a:prstGeom>
        </p:spPr>
        <p:txBody>
          <a:bodyPr wrap="square">
            <a:spAutoFit/>
          </a:bodyPr>
          <a:lstStyle/>
          <a:p>
            <a:r>
              <a:rPr lang="es-CO" dirty="0"/>
              <a:t>2. Defina los </a:t>
            </a:r>
            <a:r>
              <a:rPr lang="es-CO" dirty="0">
                <a:solidFill>
                  <a:srgbClr val="FF0000"/>
                </a:solidFill>
              </a:rPr>
              <a:t>escenarios</a:t>
            </a:r>
          </a:p>
        </p:txBody>
      </p:sp>
      <p:sp>
        <p:nvSpPr>
          <p:cNvPr id="26" name="Text Box 5"/>
          <p:cNvSpPr txBox="1">
            <a:spLocks noChangeArrowheads="1"/>
          </p:cNvSpPr>
          <p:nvPr/>
        </p:nvSpPr>
        <p:spPr bwMode="auto">
          <a:xfrm>
            <a:off x="5148064" y="3459608"/>
            <a:ext cx="38164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b="1" dirty="0">
                <a:solidFill>
                  <a:srgbClr val="FF0000"/>
                </a:solidFill>
                <a:latin typeface="+mj-lt"/>
              </a:rPr>
              <a:t>Se encargan de  crear una instancia del modelo del mundo</a:t>
            </a:r>
            <a:endParaRPr lang="es-ES" sz="1600" b="1" dirty="0">
              <a:solidFill>
                <a:srgbClr val="FF0000"/>
              </a:solidFill>
              <a:latin typeface="+mj-lt"/>
            </a:endParaRPr>
          </a:p>
        </p:txBody>
      </p:sp>
      <p:sp>
        <p:nvSpPr>
          <p:cNvPr id="27" name="Line 6"/>
          <p:cNvSpPr>
            <a:spLocks noChangeShapeType="1"/>
          </p:cNvSpPr>
          <p:nvPr/>
        </p:nvSpPr>
        <p:spPr bwMode="auto">
          <a:xfrm flipH="1" flipV="1">
            <a:off x="4256335" y="3675632"/>
            <a:ext cx="90011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000">
              <a:latin typeface="+mj-lt"/>
            </a:endParaRP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69</a:t>
            </a:fld>
            <a:endParaRPr lang="es-CO" dirty="0"/>
          </a:p>
        </p:txBody>
      </p:sp>
    </p:spTree>
    <p:extLst>
      <p:ext uri="{BB962C8B-B14F-4D97-AF65-F5344CB8AC3E}">
        <p14:creationId xmlns:p14="http://schemas.microsoft.com/office/powerpoint/2010/main" val="112058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animBg="1"/>
      <p:bldP spid="18" grpId="1" animBg="1"/>
      <p:bldP spid="19" grpId="0"/>
      <p:bldP spid="20" grpId="0" animBg="1"/>
      <p:bldP spid="21" grpId="0"/>
      <p:bldP spid="21" grpId="1"/>
      <p:bldP spid="22" grpId="0" animBg="1"/>
      <p:bldP spid="22" grpId="1" animBg="1"/>
      <p:bldP spid="26" grpId="0"/>
      <p:bldP spid="26" grpId="1"/>
      <p:bldP spid="27" grpId="0" animBg="1"/>
      <p:bldP spid="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extLst>
              <p:ext uri="{D42A27DB-BD31-4B8C-83A1-F6EECF244321}">
                <p14:modId xmlns:p14="http://schemas.microsoft.com/office/powerpoint/2010/main" val="2279559890"/>
              </p:ext>
            </p:extLst>
          </p:nvPr>
        </p:nvGraphicFramePr>
        <p:xfrm>
          <a:off x="1044000" y="2988000"/>
          <a:ext cx="7488832" cy="2941999"/>
        </p:xfrm>
        <a:graphic>
          <a:graphicData uri="http://schemas.openxmlformats.org/drawingml/2006/table">
            <a:tbl>
              <a:tblPr firstRow="1" bandRow="1">
                <a:tableStyleId>{5C22544A-7EE6-4342-B048-85BDC9FD1C3A}</a:tableStyleId>
              </a:tblPr>
              <a:tblGrid>
                <a:gridCol w="3007661">
                  <a:extLst>
                    <a:ext uri="{9D8B030D-6E8A-4147-A177-3AD203B41FA5}">
                      <a16:colId xmlns:a16="http://schemas.microsoft.com/office/drawing/2014/main" val="20000"/>
                    </a:ext>
                  </a:extLst>
                </a:gridCol>
                <a:gridCol w="4481171">
                  <a:extLst>
                    <a:ext uri="{9D8B030D-6E8A-4147-A177-3AD203B41FA5}">
                      <a16:colId xmlns:a16="http://schemas.microsoft.com/office/drawing/2014/main" val="20001"/>
                    </a:ext>
                  </a:extLst>
                </a:gridCol>
              </a:tblGrid>
              <a:tr h="305479">
                <a:tc>
                  <a:txBody>
                    <a:bodyPr/>
                    <a:lstStyle/>
                    <a:p>
                      <a:r>
                        <a:rPr lang="es-CO" sz="1300" b="0" dirty="0">
                          <a:solidFill>
                            <a:schemeClr val="tx1"/>
                          </a:solidFill>
                          <a:latin typeface="Candara" pitchFamily="34" charset="0"/>
                        </a:rPr>
                        <a:t>Nombre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300" b="0" dirty="0">
                          <a:solidFill>
                            <a:schemeClr val="tx1"/>
                          </a:solidFill>
                          <a:latin typeface="Candara" pitchFamily="34" charset="0"/>
                        </a:rPr>
                        <a:t>R3: Consultar</a:t>
                      </a:r>
                      <a:r>
                        <a:rPr lang="es-CO" sz="1300" b="0" baseline="0" dirty="0">
                          <a:solidFill>
                            <a:schemeClr val="tx1"/>
                          </a:solidFill>
                          <a:latin typeface="Candara" pitchFamily="34" charset="0"/>
                        </a:rPr>
                        <a:t> el número de palabras de cada diccionario</a:t>
                      </a:r>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32048">
                <a:tc>
                  <a:txBody>
                    <a:bodyPr/>
                    <a:lstStyle/>
                    <a:p>
                      <a:r>
                        <a:rPr lang="es-CO" sz="1300" b="0" dirty="0">
                          <a:solidFill>
                            <a:schemeClr val="tx1"/>
                          </a:solidFill>
                          <a:latin typeface="Candara" pitchFamily="34" charset="0"/>
                        </a:rPr>
                        <a:t>Resumen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9047">
                <a:tc gridSpan="2">
                  <a:txBody>
                    <a:bodyPr/>
                    <a:lstStyle/>
                    <a:p>
                      <a:r>
                        <a:rPr lang="es-CO" sz="1300" b="0" dirty="0">
                          <a:solidFill>
                            <a:schemeClr val="bg1"/>
                          </a:solidFill>
                          <a:latin typeface="Candara" pitchFamily="34" charset="0"/>
                        </a:rPr>
                        <a:t>Entradas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2"/>
                  </a:ext>
                </a:extLst>
              </a:tr>
              <a:tr h="282808">
                <a:tc gridSpan="2">
                  <a:txBody>
                    <a:bodyPr/>
                    <a:lstStyle/>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3"/>
                  </a:ext>
                </a:extLst>
              </a:tr>
              <a:tr h="400673">
                <a:tc gridSpan="2">
                  <a:txBody>
                    <a:bodyPr/>
                    <a:lstStyle/>
                    <a:p>
                      <a:endParaRPr lang="es-CO" sz="1300" b="0" dirty="0">
                        <a:solidFill>
                          <a:schemeClr val="bg1"/>
                        </a:solidFill>
                        <a:latin typeface="Candara" pitchFamily="34" charset="0"/>
                      </a:endParaRPr>
                    </a:p>
                    <a:p>
                      <a:r>
                        <a:rPr lang="es-CO" sz="1300" b="0" dirty="0">
                          <a:solidFill>
                            <a:schemeClr val="bg1"/>
                          </a:solidFill>
                          <a:latin typeface="Candara" pitchFamily="34" charset="0"/>
                        </a:rPr>
                        <a:t>Resultados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4"/>
                  </a:ext>
                </a:extLst>
              </a:tr>
              <a:tr h="272112">
                <a:tc gridSpan="2">
                  <a:txBody>
                    <a:bodyPr/>
                    <a:lstStyle/>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p>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749736004"/>
              </p:ext>
            </p:extLst>
          </p:nvPr>
        </p:nvGraphicFramePr>
        <p:xfrm>
          <a:off x="1043608" y="2988000"/>
          <a:ext cx="7488832" cy="1951399"/>
        </p:xfrm>
        <a:graphic>
          <a:graphicData uri="http://schemas.openxmlformats.org/drawingml/2006/table">
            <a:tbl>
              <a:tblPr firstRow="1" bandRow="1">
                <a:tableStyleId>{5C22544A-7EE6-4342-B048-85BDC9FD1C3A}</a:tableStyleId>
              </a:tblPr>
              <a:tblGrid>
                <a:gridCol w="3007661">
                  <a:extLst>
                    <a:ext uri="{9D8B030D-6E8A-4147-A177-3AD203B41FA5}">
                      <a16:colId xmlns:a16="http://schemas.microsoft.com/office/drawing/2014/main" val="20000"/>
                    </a:ext>
                  </a:extLst>
                </a:gridCol>
                <a:gridCol w="4481171">
                  <a:extLst>
                    <a:ext uri="{9D8B030D-6E8A-4147-A177-3AD203B41FA5}">
                      <a16:colId xmlns:a16="http://schemas.microsoft.com/office/drawing/2014/main" val="20001"/>
                    </a:ext>
                  </a:extLst>
                </a:gridCol>
              </a:tblGrid>
              <a:tr h="305479">
                <a:tc>
                  <a:txBody>
                    <a:bodyPr/>
                    <a:lstStyle/>
                    <a:p>
                      <a:r>
                        <a:rPr lang="es-CO" sz="1300" b="0" dirty="0">
                          <a:solidFill>
                            <a:schemeClr val="tx1"/>
                          </a:solidFill>
                          <a:latin typeface="Candara" pitchFamily="34" charset="0"/>
                        </a:rPr>
                        <a:t>Nombre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300" b="0" dirty="0">
                          <a:solidFill>
                            <a:schemeClr val="tx1"/>
                          </a:solidFill>
                          <a:latin typeface="Candara" pitchFamily="34" charset="0"/>
                        </a:rPr>
                        <a:t>R3: Consultar</a:t>
                      </a:r>
                      <a:r>
                        <a:rPr lang="es-CO" sz="1300" b="0" baseline="0" dirty="0">
                          <a:solidFill>
                            <a:schemeClr val="tx1"/>
                          </a:solidFill>
                          <a:latin typeface="Candara" pitchFamily="34" charset="0"/>
                        </a:rPr>
                        <a:t> el número de palabras de cada diccionario</a:t>
                      </a:r>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32048">
                <a:tc>
                  <a:txBody>
                    <a:bodyPr/>
                    <a:lstStyle/>
                    <a:p>
                      <a:r>
                        <a:rPr lang="es-CO" sz="1300" b="0" dirty="0">
                          <a:solidFill>
                            <a:schemeClr val="tx1"/>
                          </a:solidFill>
                          <a:latin typeface="Candara" pitchFamily="34" charset="0"/>
                        </a:rPr>
                        <a:t>Resumen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CO" sz="1300" b="0" dirty="0">
                          <a:solidFill>
                            <a:schemeClr val="tx1"/>
                          </a:solidFill>
                          <a:latin typeface="Candara" pitchFamily="34" charset="0"/>
                        </a:rPr>
                        <a:t>Para cada diccionario (español-inglés,</a:t>
                      </a:r>
                      <a:r>
                        <a:rPr lang="es-CO" sz="1300" b="0" baseline="0" dirty="0">
                          <a:solidFill>
                            <a:schemeClr val="tx1"/>
                          </a:solidFill>
                          <a:latin typeface="Candara" pitchFamily="34" charset="0"/>
                        </a:rPr>
                        <a:t> español-italiano, español-francés) mostrar el número de palabras que hay</a:t>
                      </a:r>
                      <a:endParaRPr lang="es-CO" sz="1300" b="0" dirty="0">
                        <a:solidFill>
                          <a:schemeClr val="tx1"/>
                        </a:solidFill>
                        <a:latin typeface="Candar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9047">
                <a:tc gridSpan="2">
                  <a:txBody>
                    <a:bodyPr/>
                    <a:lstStyle/>
                    <a:p>
                      <a:r>
                        <a:rPr lang="es-CO" sz="1300" b="0" dirty="0">
                          <a:solidFill>
                            <a:schemeClr val="bg1"/>
                          </a:solidFill>
                          <a:latin typeface="Candara" pitchFamily="34" charset="0"/>
                        </a:rPr>
                        <a:t>Entradas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2"/>
                  </a:ext>
                </a:extLst>
              </a:tr>
              <a:tr h="282808">
                <a:tc gridSpan="2">
                  <a:txBody>
                    <a:bodyPr/>
                    <a:lstStyle/>
                    <a:p>
                      <a:r>
                        <a:rPr lang="es-CO" sz="1300" b="0" dirty="0">
                          <a:solidFill>
                            <a:schemeClr val="tx1"/>
                          </a:solidFill>
                          <a:latin typeface="Candara" pitchFamily="34" charset="0"/>
                        </a:rPr>
                        <a:t>Ninguna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3"/>
                  </a:ext>
                </a:extLst>
              </a:tr>
              <a:tr h="273640">
                <a:tc gridSpan="2">
                  <a:txBody>
                    <a:bodyPr/>
                    <a:lstStyle/>
                    <a:p>
                      <a:r>
                        <a:rPr lang="es-CO" sz="1300" b="0" dirty="0">
                          <a:solidFill>
                            <a:schemeClr val="bg1"/>
                          </a:solidFill>
                          <a:latin typeface="Candara" pitchFamily="34" charset="0"/>
                        </a:rPr>
                        <a:t>Resultados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hMerge="1">
                  <a:txBody>
                    <a:bodyPr/>
                    <a:lstStyle/>
                    <a:p>
                      <a:endParaRPr lang="es-CO"/>
                    </a:p>
                  </a:txBody>
                  <a:tcPr/>
                </a:tc>
                <a:extLst>
                  <a:ext uri="{0D108BD9-81ED-4DB2-BD59-A6C34878D82A}">
                    <a16:rowId xmlns:a16="http://schemas.microsoft.com/office/drawing/2014/main" val="10004"/>
                  </a:ext>
                </a:extLst>
              </a:tr>
              <a:tr h="272112">
                <a:tc gridSpan="2">
                  <a:txBody>
                    <a:bodyPr/>
                    <a:lstStyle/>
                    <a:p>
                      <a:r>
                        <a:rPr lang="es-CO" sz="1300" b="0" dirty="0">
                          <a:solidFill>
                            <a:schemeClr val="tx1"/>
                          </a:solidFill>
                          <a:latin typeface="Candara" pitchFamily="34" charset="0"/>
                        </a:rPr>
                        <a:t>Total de palabras  que hay  en cada diccionario del traductor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CO"/>
                    </a:p>
                  </a:txBody>
                  <a:tcPr/>
                </a:tc>
                <a:extLst>
                  <a:ext uri="{0D108BD9-81ED-4DB2-BD59-A6C34878D82A}">
                    <a16:rowId xmlns:a16="http://schemas.microsoft.com/office/drawing/2014/main" val="10005"/>
                  </a:ext>
                </a:extLst>
              </a:tr>
            </a:tbl>
          </a:graphicData>
        </a:graphic>
      </p:graphicFrame>
      <p:sp>
        <p:nvSpPr>
          <p:cNvPr id="4" name="5 CuadroTexto"/>
          <p:cNvSpPr txBox="1"/>
          <p:nvPr/>
        </p:nvSpPr>
        <p:spPr>
          <a:xfrm>
            <a:off x="755575" y="1700808"/>
            <a:ext cx="6840761" cy="461665"/>
          </a:xfrm>
          <a:prstGeom prst="rect">
            <a:avLst/>
          </a:prstGeom>
          <a:noFill/>
        </p:spPr>
        <p:txBody>
          <a:bodyPr wrap="square" rtlCol="0">
            <a:spAutoFit/>
          </a:bodyPr>
          <a:lstStyle/>
          <a:p>
            <a:r>
              <a:rPr lang="es-CO" sz="2400" b="1" dirty="0">
                <a:latin typeface="Candara" pitchFamily="34" charset="0"/>
              </a:rPr>
              <a:t>Comprensión y Especificación del Problema</a:t>
            </a:r>
          </a:p>
        </p:txBody>
      </p:sp>
      <p:grpSp>
        <p:nvGrpSpPr>
          <p:cNvPr id="7" name="6 Grupo"/>
          <p:cNvGrpSpPr/>
          <p:nvPr/>
        </p:nvGrpSpPr>
        <p:grpSpPr>
          <a:xfrm>
            <a:off x="827584" y="2265351"/>
            <a:ext cx="7776864" cy="371561"/>
            <a:chOff x="827584" y="2403265"/>
            <a:chExt cx="7776864" cy="371561"/>
          </a:xfrm>
        </p:grpSpPr>
        <p:sp>
          <p:nvSpPr>
            <p:cNvPr id="8" name="7 CuadroTexto"/>
            <p:cNvSpPr txBox="1"/>
            <p:nvPr/>
          </p:nvSpPr>
          <p:spPr>
            <a:xfrm>
              <a:off x="827584" y="2405494"/>
              <a:ext cx="7776864" cy="369332"/>
            </a:xfrm>
            <a:prstGeom prst="rect">
              <a:avLst/>
            </a:prstGeom>
            <a:noFill/>
          </p:spPr>
          <p:txBody>
            <a:bodyPr wrap="square" rtlCol="0">
              <a:spAutoFit/>
            </a:bodyPr>
            <a:lstStyle/>
            <a:p>
              <a:pPr>
                <a:spcAft>
                  <a:spcPts val="1800"/>
                </a:spcAft>
              </a:pPr>
              <a:r>
                <a:rPr lang="es-CO" b="1" dirty="0">
                  <a:latin typeface="Candara" pitchFamily="34" charset="0"/>
                </a:rPr>
                <a:t>Requerimientos Funcionales</a:t>
              </a:r>
            </a:p>
          </p:txBody>
        </p:sp>
        <p:sp>
          <p:nvSpPr>
            <p:cNvPr id="9" name="8 CuadroTexto"/>
            <p:cNvSpPr txBox="1"/>
            <p:nvPr/>
          </p:nvSpPr>
          <p:spPr>
            <a:xfrm>
              <a:off x="3923928" y="2403265"/>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7</a:t>
            </a:fld>
            <a:endParaRPr lang="es-CO" dirty="0"/>
          </a:p>
        </p:txBody>
      </p:sp>
    </p:spTree>
    <p:extLst>
      <p:ext uri="{BB962C8B-B14F-4D97-AF65-F5344CB8AC3E}">
        <p14:creationId xmlns:p14="http://schemas.microsoft.com/office/powerpoint/2010/main" val="32055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sp>
        <p:nvSpPr>
          <p:cNvPr id="2" name="1 Rectángulo"/>
          <p:cNvSpPr/>
          <p:nvPr/>
        </p:nvSpPr>
        <p:spPr>
          <a:xfrm>
            <a:off x="899592" y="2267580"/>
            <a:ext cx="4518248" cy="369332"/>
          </a:xfrm>
          <a:prstGeom prst="rect">
            <a:avLst/>
          </a:prstGeom>
        </p:spPr>
        <p:txBody>
          <a:bodyPr wrap="square">
            <a:spAutoFit/>
          </a:bodyPr>
          <a:lstStyle/>
          <a:p>
            <a:r>
              <a:rPr lang="es-CO" dirty="0"/>
              <a:t>3. Defina los </a:t>
            </a:r>
            <a:r>
              <a:rPr lang="es-CO" dirty="0">
                <a:solidFill>
                  <a:srgbClr val="FF0000"/>
                </a:solidFill>
              </a:rPr>
              <a:t>casos de prueba</a:t>
            </a:r>
          </a:p>
        </p:txBody>
      </p:sp>
      <p:sp>
        <p:nvSpPr>
          <p:cNvPr id="3" name="2 Rectángulo"/>
          <p:cNvSpPr/>
          <p:nvPr/>
        </p:nvSpPr>
        <p:spPr>
          <a:xfrm>
            <a:off x="1080000" y="2780928"/>
            <a:ext cx="7272808" cy="923330"/>
          </a:xfrm>
          <a:prstGeom prst="rect">
            <a:avLst/>
          </a:prstGeom>
        </p:spPr>
        <p:txBody>
          <a:bodyPr wrap="square">
            <a:spAutoFit/>
          </a:bodyPr>
          <a:lstStyle/>
          <a:p>
            <a:pPr marL="177800" indent="-177800" algn="just">
              <a:buFont typeface="Arial" pitchFamily="34" charset="0"/>
              <a:buChar char="•"/>
            </a:pPr>
            <a:r>
              <a:rPr lang="es-ES" dirty="0">
                <a:latin typeface="+mj-lt"/>
              </a:rPr>
              <a:t>Defina los  casos a partir de los métodos relevantes de la clase a probar y sus contratos, validando que para las diferentes situaciones iniciales que pueden tenerse, los resultados sean los esperados. </a:t>
            </a:r>
          </a:p>
        </p:txBody>
      </p:sp>
      <p:sp>
        <p:nvSpPr>
          <p:cNvPr id="4" name="3 Rectángulo"/>
          <p:cNvSpPr/>
          <p:nvPr/>
        </p:nvSpPr>
        <p:spPr>
          <a:xfrm>
            <a:off x="1080000" y="3790781"/>
            <a:ext cx="6912768" cy="646331"/>
          </a:xfrm>
          <a:prstGeom prst="rect">
            <a:avLst/>
          </a:prstGeom>
        </p:spPr>
        <p:txBody>
          <a:bodyPr wrap="square">
            <a:spAutoFit/>
          </a:bodyPr>
          <a:lstStyle/>
          <a:p>
            <a:pPr marL="177800" indent="-177800">
              <a:buFont typeface="Arial" pitchFamily="34" charset="0"/>
              <a:buChar char="•"/>
              <a:tabLst>
                <a:tab pos="355600" algn="l"/>
              </a:tabLst>
            </a:pPr>
            <a:r>
              <a:rPr lang="es-ES" dirty="0">
                <a:latin typeface="+mj-lt"/>
              </a:rPr>
              <a:t>Un </a:t>
            </a:r>
            <a:r>
              <a:rPr lang="es-ES" dirty="0">
                <a:solidFill>
                  <a:srgbClr val="FF0000"/>
                </a:solidFill>
                <a:latin typeface="+mj-lt"/>
              </a:rPr>
              <a:t>caso de prueba</a:t>
            </a:r>
            <a:r>
              <a:rPr lang="es-ES" dirty="0">
                <a:latin typeface="+mj-lt"/>
              </a:rPr>
              <a:t> es un método cuyo nombre comienza con test:</a:t>
            </a:r>
          </a:p>
          <a:p>
            <a:pPr marL="609600" indent="-609600">
              <a:buFont typeface="Wingdings" pitchFamily="2" charset="2"/>
              <a:buNone/>
            </a:pPr>
            <a:r>
              <a:rPr lang="es-ES" dirty="0"/>
              <a:t>	</a:t>
            </a:r>
            <a:r>
              <a:rPr lang="es-ES" sz="1400" b="1" dirty="0" err="1">
                <a:solidFill>
                  <a:srgbClr val="A50021"/>
                </a:solidFill>
                <a:latin typeface="Courier New" pitchFamily="49" charset="0"/>
              </a:rPr>
              <a:t>public</a:t>
            </a:r>
            <a:r>
              <a:rPr lang="es-ES" sz="1400" b="1" dirty="0">
                <a:solidFill>
                  <a:srgbClr val="A50021"/>
                </a:solidFill>
                <a:latin typeface="Courier New" pitchFamily="49" charset="0"/>
              </a:rPr>
              <a:t> </a:t>
            </a:r>
            <a:r>
              <a:rPr lang="es-ES" sz="1400" b="1" dirty="0" err="1">
                <a:solidFill>
                  <a:srgbClr val="A50021"/>
                </a:solidFill>
                <a:latin typeface="Courier New" pitchFamily="49" charset="0"/>
              </a:rPr>
              <a:t>void</a:t>
            </a:r>
            <a:r>
              <a:rPr lang="es-ES" sz="1400" dirty="0">
                <a:latin typeface="Courier New" pitchFamily="49" charset="0"/>
              </a:rPr>
              <a:t> test&lt;nombre caso de prueba&gt;</a:t>
            </a:r>
          </a:p>
        </p:txBody>
      </p:sp>
      <p:sp>
        <p:nvSpPr>
          <p:cNvPr id="5" name="4 Rectángulo"/>
          <p:cNvSpPr/>
          <p:nvPr/>
        </p:nvSpPr>
        <p:spPr>
          <a:xfrm>
            <a:off x="1080000" y="4599536"/>
            <a:ext cx="7156874" cy="341632"/>
          </a:xfrm>
          <a:prstGeom prst="rect">
            <a:avLst/>
          </a:prstGeom>
        </p:spPr>
        <p:txBody>
          <a:bodyPr wrap="square">
            <a:spAutoFit/>
          </a:bodyPr>
          <a:lstStyle/>
          <a:p>
            <a:pPr marL="177800" lvl="1" indent="-177800">
              <a:lnSpc>
                <a:spcPct val="90000"/>
              </a:lnSpc>
              <a:buFont typeface="Arial" pitchFamily="34" charset="0"/>
              <a:buChar char="•"/>
              <a:tabLst>
                <a:tab pos="177800" algn="l"/>
              </a:tabLst>
            </a:pPr>
            <a:r>
              <a:rPr lang="es-ES" dirty="0">
                <a:latin typeface="+mj-lt"/>
              </a:rPr>
              <a:t>Utilice el escenario indicado para preparar los datos de la prueba. </a:t>
            </a:r>
          </a:p>
        </p:txBody>
      </p:sp>
      <p:sp>
        <p:nvSpPr>
          <p:cNvPr id="6" name="5 Rectángulo"/>
          <p:cNvSpPr/>
          <p:nvPr/>
        </p:nvSpPr>
        <p:spPr>
          <a:xfrm>
            <a:off x="1080000" y="5103592"/>
            <a:ext cx="6768752" cy="341632"/>
          </a:xfrm>
          <a:prstGeom prst="rect">
            <a:avLst/>
          </a:prstGeom>
        </p:spPr>
        <p:txBody>
          <a:bodyPr wrap="square">
            <a:spAutoFit/>
          </a:bodyPr>
          <a:lstStyle/>
          <a:p>
            <a:pPr marL="177800" lvl="1" indent="-177800">
              <a:lnSpc>
                <a:spcPct val="90000"/>
              </a:lnSpc>
              <a:buFont typeface="Arial" pitchFamily="34" charset="0"/>
              <a:buChar char="•"/>
            </a:pPr>
            <a:r>
              <a:rPr lang="es-ES" dirty="0">
                <a:latin typeface="+mj-lt"/>
              </a:rPr>
              <a:t>Invoque los métodos necesarios para probar la funcionalidad.</a:t>
            </a:r>
          </a:p>
        </p:txBody>
      </p:sp>
      <p:sp>
        <p:nvSpPr>
          <p:cNvPr id="7" name="6 Rectángulo"/>
          <p:cNvSpPr/>
          <p:nvPr/>
        </p:nvSpPr>
        <p:spPr>
          <a:xfrm>
            <a:off x="1080000" y="5574373"/>
            <a:ext cx="7272808" cy="590931"/>
          </a:xfrm>
          <a:prstGeom prst="rect">
            <a:avLst/>
          </a:prstGeom>
        </p:spPr>
        <p:txBody>
          <a:bodyPr wrap="square">
            <a:spAutoFit/>
          </a:bodyPr>
          <a:lstStyle/>
          <a:p>
            <a:pPr marL="285750" lvl="1" indent="-285750" algn="just">
              <a:lnSpc>
                <a:spcPct val="90000"/>
              </a:lnSpc>
              <a:buFont typeface="Arial" pitchFamily="34" charset="0"/>
              <a:buChar char="•"/>
            </a:pPr>
            <a:r>
              <a:rPr lang="es-ES" dirty="0">
                <a:latin typeface="+mj-lt"/>
              </a:rPr>
              <a:t>Defina las aserciones o condiciones que deben ser válidas al ejecutar la funcionalidad que está probando</a:t>
            </a:r>
          </a:p>
        </p:txBody>
      </p:sp>
      <p:sp>
        <p:nvSpPr>
          <p:cNvPr id="9" name="Marcador de número de diapositiva 8"/>
          <p:cNvSpPr>
            <a:spLocks noGrp="1"/>
          </p:cNvSpPr>
          <p:nvPr>
            <p:ph type="sldNum" sz="quarter" idx="12"/>
          </p:nvPr>
        </p:nvSpPr>
        <p:spPr/>
        <p:txBody>
          <a:bodyPr/>
          <a:lstStyle/>
          <a:p>
            <a:pPr>
              <a:defRPr/>
            </a:pPr>
            <a:fld id="{794276DD-4636-4657-98AB-295EDCA9DBED}" type="slidenum">
              <a:rPr lang="es-CO" smtClean="0"/>
              <a:pPr>
                <a:defRPr/>
              </a:pPr>
              <a:t>70</a:t>
            </a:fld>
            <a:endParaRPr lang="es-CO" dirty="0"/>
          </a:p>
        </p:txBody>
      </p:sp>
    </p:spTree>
    <p:extLst>
      <p:ext uri="{BB962C8B-B14F-4D97-AF65-F5344CB8AC3E}">
        <p14:creationId xmlns:p14="http://schemas.microsoft.com/office/powerpoint/2010/main" val="19091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sp>
        <p:nvSpPr>
          <p:cNvPr id="8" name="7 Rectángulo"/>
          <p:cNvSpPr/>
          <p:nvPr/>
        </p:nvSpPr>
        <p:spPr>
          <a:xfrm>
            <a:off x="768705" y="2273730"/>
            <a:ext cx="7979759" cy="4179606"/>
          </a:xfrm>
          <a:prstGeom prst="rect">
            <a:avLst/>
          </a:prstGeom>
        </p:spPr>
        <p:txBody>
          <a:bodyPr wrap="square">
            <a:spAutoFit/>
          </a:bodyPr>
          <a:lstStyle/>
          <a:p>
            <a:pPr marL="342900" indent="-342900">
              <a:lnSpc>
                <a:spcPct val="80000"/>
              </a:lnSpc>
              <a:buFont typeface="Arial" pitchFamily="34" charset="0"/>
              <a:buChar char="•"/>
            </a:pPr>
            <a:r>
              <a:rPr lang="es-ES" sz="2000" dirty="0">
                <a:latin typeface="+mj-lt"/>
              </a:rPr>
              <a:t>Aserción</a:t>
            </a:r>
          </a:p>
          <a:p>
            <a:pPr lvl="1">
              <a:lnSpc>
                <a:spcPct val="80000"/>
              </a:lnSpc>
            </a:pPr>
            <a:r>
              <a:rPr lang="es-ES" dirty="0" err="1">
                <a:latin typeface="+mj-lt"/>
              </a:rPr>
              <a:t>assertTrue</a:t>
            </a:r>
            <a:r>
              <a:rPr lang="es-ES" dirty="0">
                <a:latin typeface="+mj-lt"/>
              </a:rPr>
              <a:t>(</a:t>
            </a:r>
            <a:r>
              <a:rPr lang="es-ES" dirty="0">
                <a:solidFill>
                  <a:srgbClr val="FF0000"/>
                </a:solidFill>
                <a:latin typeface="+mj-lt"/>
              </a:rPr>
              <a:t>mensaje</a:t>
            </a:r>
            <a:r>
              <a:rPr lang="es-ES" dirty="0">
                <a:latin typeface="+mj-lt"/>
              </a:rPr>
              <a:t>, </a:t>
            </a:r>
            <a:r>
              <a:rPr lang="es-ES" dirty="0" err="1">
                <a:solidFill>
                  <a:srgbClr val="0000FF"/>
                </a:solidFill>
                <a:latin typeface="+mj-lt"/>
              </a:rPr>
              <a:t>condicion</a:t>
            </a:r>
            <a:r>
              <a:rPr lang="es-ES" dirty="0">
                <a:latin typeface="+mj-lt"/>
              </a:rPr>
              <a:t>): evalúa la </a:t>
            </a:r>
            <a:r>
              <a:rPr lang="es-ES" dirty="0" err="1">
                <a:solidFill>
                  <a:srgbClr val="0000FF"/>
                </a:solidFill>
                <a:latin typeface="+mj-lt"/>
              </a:rPr>
              <a:t>condicion</a:t>
            </a:r>
            <a:r>
              <a:rPr lang="es-ES" dirty="0">
                <a:latin typeface="+mj-lt"/>
              </a:rPr>
              <a:t>. Si es verdadera, continúa la ejecución. Si es falsa, lanza la excepción </a:t>
            </a:r>
            <a:r>
              <a:rPr lang="es-ES" dirty="0" err="1">
                <a:latin typeface="+mj-lt"/>
              </a:rPr>
              <a:t>AssertionFailedError</a:t>
            </a:r>
            <a:r>
              <a:rPr lang="es-ES" dirty="0">
                <a:latin typeface="+mj-lt"/>
              </a:rPr>
              <a:t> con el mensaje </a:t>
            </a:r>
            <a:r>
              <a:rPr lang="es-ES" dirty="0" err="1">
                <a:solidFill>
                  <a:srgbClr val="FF0000"/>
                </a:solidFill>
                <a:latin typeface="+mj-lt"/>
              </a:rPr>
              <a:t>mensaje</a:t>
            </a:r>
            <a:r>
              <a:rPr lang="es-ES" dirty="0">
                <a:latin typeface="+mj-lt"/>
              </a:rPr>
              <a:t>. </a:t>
            </a:r>
          </a:p>
          <a:p>
            <a:pPr lvl="1">
              <a:lnSpc>
                <a:spcPct val="80000"/>
              </a:lnSpc>
            </a:pPr>
            <a:r>
              <a:rPr lang="es-ES" dirty="0" err="1">
                <a:latin typeface="+mj-lt"/>
              </a:rPr>
              <a:t>assertFalse</a:t>
            </a:r>
            <a:r>
              <a:rPr lang="es-ES" dirty="0">
                <a:latin typeface="+mj-lt"/>
              </a:rPr>
              <a:t>(</a:t>
            </a:r>
            <a:r>
              <a:rPr lang="es-ES" dirty="0">
                <a:solidFill>
                  <a:srgbClr val="FF0000"/>
                </a:solidFill>
                <a:latin typeface="+mj-lt"/>
              </a:rPr>
              <a:t>mensaje</a:t>
            </a:r>
            <a:r>
              <a:rPr lang="es-ES" dirty="0">
                <a:latin typeface="+mj-lt"/>
              </a:rPr>
              <a:t>, </a:t>
            </a:r>
            <a:r>
              <a:rPr lang="es-ES" dirty="0" err="1">
                <a:solidFill>
                  <a:srgbClr val="0000FF"/>
                </a:solidFill>
                <a:latin typeface="+mj-lt"/>
              </a:rPr>
              <a:t>condicion</a:t>
            </a:r>
            <a:r>
              <a:rPr lang="es-ES" dirty="0">
                <a:latin typeface="+mj-lt"/>
              </a:rPr>
              <a:t>): lanza excepción si la </a:t>
            </a:r>
            <a:r>
              <a:rPr lang="es-ES" dirty="0">
                <a:solidFill>
                  <a:srgbClr val="0000FF"/>
                </a:solidFill>
                <a:latin typeface="+mj-lt"/>
              </a:rPr>
              <a:t>condición</a:t>
            </a:r>
            <a:r>
              <a:rPr lang="es-ES" dirty="0">
                <a:latin typeface="+mj-lt"/>
              </a:rPr>
              <a:t> NO es falsa.</a:t>
            </a:r>
          </a:p>
          <a:p>
            <a:pPr lvl="1">
              <a:lnSpc>
                <a:spcPct val="80000"/>
              </a:lnSpc>
            </a:pPr>
            <a:r>
              <a:rPr lang="es-ES" dirty="0" err="1">
                <a:latin typeface="+mj-lt"/>
              </a:rPr>
              <a:t>assertNull</a:t>
            </a:r>
            <a:r>
              <a:rPr lang="es-ES" dirty="0">
                <a:latin typeface="+mj-lt"/>
              </a:rPr>
              <a:t>(</a:t>
            </a:r>
            <a:r>
              <a:rPr lang="es-ES" dirty="0">
                <a:solidFill>
                  <a:srgbClr val="FF0000"/>
                </a:solidFill>
                <a:latin typeface="+mj-lt"/>
              </a:rPr>
              <a:t>mensaje</a:t>
            </a:r>
            <a:r>
              <a:rPr lang="es-ES" dirty="0">
                <a:latin typeface="+mj-lt"/>
              </a:rPr>
              <a:t>, </a:t>
            </a:r>
            <a:r>
              <a:rPr lang="es-ES" dirty="0">
                <a:solidFill>
                  <a:srgbClr val="0000FF"/>
                </a:solidFill>
                <a:latin typeface="+mj-lt"/>
              </a:rPr>
              <a:t>objeto</a:t>
            </a:r>
            <a:r>
              <a:rPr lang="es-ES" dirty="0">
                <a:latin typeface="+mj-lt"/>
              </a:rPr>
              <a:t>): lanza excepción si el </a:t>
            </a:r>
            <a:r>
              <a:rPr lang="es-ES" dirty="0">
                <a:solidFill>
                  <a:srgbClr val="0000FF"/>
                </a:solidFill>
                <a:latin typeface="+mj-lt"/>
              </a:rPr>
              <a:t>objeto</a:t>
            </a:r>
            <a:r>
              <a:rPr lang="es-ES" dirty="0">
                <a:latin typeface="+mj-lt"/>
              </a:rPr>
              <a:t> NO es </a:t>
            </a:r>
            <a:r>
              <a:rPr lang="es-ES" dirty="0" err="1">
                <a:latin typeface="+mj-lt"/>
              </a:rPr>
              <a:t>null</a:t>
            </a:r>
            <a:r>
              <a:rPr lang="es-ES" dirty="0">
                <a:latin typeface="+mj-lt"/>
              </a:rPr>
              <a:t>.</a:t>
            </a:r>
          </a:p>
          <a:p>
            <a:pPr lvl="1">
              <a:lnSpc>
                <a:spcPct val="80000"/>
              </a:lnSpc>
            </a:pPr>
            <a:r>
              <a:rPr lang="es-ES" dirty="0" err="1">
                <a:latin typeface="+mj-lt"/>
              </a:rPr>
              <a:t>assertNotNull</a:t>
            </a:r>
            <a:r>
              <a:rPr lang="es-ES" dirty="0">
                <a:latin typeface="+mj-lt"/>
              </a:rPr>
              <a:t>:(</a:t>
            </a:r>
            <a:r>
              <a:rPr lang="es-ES" dirty="0">
                <a:solidFill>
                  <a:srgbClr val="FF0000"/>
                </a:solidFill>
                <a:latin typeface="+mj-lt"/>
              </a:rPr>
              <a:t>mensaje</a:t>
            </a:r>
            <a:r>
              <a:rPr lang="es-ES" dirty="0">
                <a:latin typeface="+mj-lt"/>
              </a:rPr>
              <a:t>, </a:t>
            </a:r>
            <a:r>
              <a:rPr lang="es-ES" dirty="0">
                <a:solidFill>
                  <a:srgbClr val="0000FF"/>
                </a:solidFill>
                <a:latin typeface="+mj-lt"/>
              </a:rPr>
              <a:t>objeto</a:t>
            </a:r>
            <a:r>
              <a:rPr lang="es-ES" dirty="0">
                <a:latin typeface="+mj-lt"/>
              </a:rPr>
              <a:t>): lanza excepción si el </a:t>
            </a:r>
            <a:r>
              <a:rPr lang="es-ES" dirty="0">
                <a:solidFill>
                  <a:srgbClr val="0000FF"/>
                </a:solidFill>
                <a:latin typeface="+mj-lt"/>
              </a:rPr>
              <a:t>objeto</a:t>
            </a:r>
            <a:r>
              <a:rPr lang="es-ES" dirty="0">
                <a:latin typeface="+mj-lt"/>
              </a:rPr>
              <a:t> es </a:t>
            </a:r>
            <a:r>
              <a:rPr lang="es-ES" dirty="0" err="1">
                <a:latin typeface="+mj-lt"/>
              </a:rPr>
              <a:t>null</a:t>
            </a:r>
            <a:r>
              <a:rPr lang="es-ES" dirty="0">
                <a:latin typeface="+mj-lt"/>
              </a:rPr>
              <a:t>.</a:t>
            </a:r>
          </a:p>
          <a:p>
            <a:pPr lvl="1">
              <a:lnSpc>
                <a:spcPct val="80000"/>
              </a:lnSpc>
            </a:pPr>
            <a:r>
              <a:rPr lang="es-ES" dirty="0" err="1">
                <a:latin typeface="+mj-lt"/>
              </a:rPr>
              <a:t>assertEquals</a:t>
            </a:r>
            <a:r>
              <a:rPr lang="es-CO" dirty="0">
                <a:latin typeface="+mj-lt"/>
              </a:rPr>
              <a:t>(</a:t>
            </a:r>
            <a:r>
              <a:rPr lang="es-CO" dirty="0">
                <a:solidFill>
                  <a:srgbClr val="FF0000"/>
                </a:solidFill>
                <a:latin typeface="+mj-lt"/>
              </a:rPr>
              <a:t>mensaje</a:t>
            </a:r>
            <a:r>
              <a:rPr lang="es-CO" dirty="0">
                <a:latin typeface="+mj-lt"/>
              </a:rPr>
              <a:t>, </a:t>
            </a:r>
            <a:r>
              <a:rPr lang="es-CO" dirty="0">
                <a:solidFill>
                  <a:srgbClr val="0000FF"/>
                </a:solidFill>
                <a:latin typeface="+mj-lt"/>
              </a:rPr>
              <a:t>esperado</a:t>
            </a:r>
            <a:r>
              <a:rPr lang="es-CO" dirty="0">
                <a:latin typeface="+mj-lt"/>
              </a:rPr>
              <a:t>, </a:t>
            </a:r>
            <a:r>
              <a:rPr lang="es-CO" dirty="0">
                <a:solidFill>
                  <a:srgbClr val="9900CC"/>
                </a:solidFill>
                <a:latin typeface="+mj-lt"/>
              </a:rPr>
              <a:t>actual</a:t>
            </a:r>
            <a:r>
              <a:rPr lang="es-CO" dirty="0">
                <a:latin typeface="+mj-lt"/>
              </a:rPr>
              <a:t>)</a:t>
            </a:r>
            <a:r>
              <a:rPr lang="es-ES" dirty="0">
                <a:latin typeface="+mj-lt"/>
              </a:rPr>
              <a:t>: lanza excepción si </a:t>
            </a:r>
            <a:r>
              <a:rPr lang="es-ES" dirty="0">
                <a:solidFill>
                  <a:srgbClr val="0000FF"/>
                </a:solidFill>
                <a:latin typeface="+mj-lt"/>
              </a:rPr>
              <a:t>esperado</a:t>
            </a:r>
            <a:r>
              <a:rPr lang="es-ES" dirty="0">
                <a:latin typeface="+mj-lt"/>
              </a:rPr>
              <a:t> != </a:t>
            </a:r>
            <a:r>
              <a:rPr lang="es-ES" dirty="0">
                <a:solidFill>
                  <a:srgbClr val="9900CC"/>
                </a:solidFill>
                <a:latin typeface="+mj-lt"/>
              </a:rPr>
              <a:t>actual </a:t>
            </a:r>
            <a:r>
              <a:rPr lang="es-ES" dirty="0">
                <a:latin typeface="+mj-lt"/>
              </a:rPr>
              <a:t>(de tipo </a:t>
            </a:r>
            <a:r>
              <a:rPr lang="es-ES" dirty="0" err="1">
                <a:latin typeface="+mj-lt"/>
              </a:rPr>
              <a:t>int</a:t>
            </a:r>
            <a:r>
              <a:rPr lang="es-ES" dirty="0">
                <a:latin typeface="+mj-lt"/>
              </a:rPr>
              <a:t>, </a:t>
            </a:r>
            <a:r>
              <a:rPr lang="es-ES" dirty="0" err="1">
                <a:latin typeface="+mj-lt"/>
              </a:rPr>
              <a:t>long</a:t>
            </a:r>
            <a:r>
              <a:rPr lang="es-ES" dirty="0">
                <a:latin typeface="+mj-lt"/>
              </a:rPr>
              <a:t> o </a:t>
            </a:r>
            <a:r>
              <a:rPr lang="es-ES" dirty="0" err="1">
                <a:latin typeface="+mj-lt"/>
              </a:rPr>
              <a:t>char</a:t>
            </a:r>
            <a:r>
              <a:rPr lang="es-ES" dirty="0">
                <a:latin typeface="+mj-lt"/>
              </a:rPr>
              <a:t>)</a:t>
            </a:r>
            <a:r>
              <a:rPr lang="es-ES" dirty="0">
                <a:solidFill>
                  <a:srgbClr val="9900CC"/>
                </a:solidFill>
                <a:latin typeface="+mj-lt"/>
              </a:rPr>
              <a:t>.</a:t>
            </a:r>
          </a:p>
          <a:p>
            <a:pPr lvl="1">
              <a:lnSpc>
                <a:spcPct val="80000"/>
              </a:lnSpc>
            </a:pPr>
            <a:r>
              <a:rPr lang="es-ES" dirty="0" err="1">
                <a:latin typeface="+mj-lt"/>
              </a:rPr>
              <a:t>assertSame</a:t>
            </a:r>
            <a:r>
              <a:rPr lang="es-ES" dirty="0">
                <a:latin typeface="+mj-lt"/>
              </a:rPr>
              <a:t>: valida que dos referencias sean iguales</a:t>
            </a:r>
          </a:p>
          <a:p>
            <a:pPr lvl="1">
              <a:lnSpc>
                <a:spcPct val="80000"/>
              </a:lnSpc>
            </a:pPr>
            <a:r>
              <a:rPr lang="es-ES" dirty="0" err="1">
                <a:latin typeface="+mj-lt"/>
              </a:rPr>
              <a:t>assertNotSame</a:t>
            </a:r>
            <a:r>
              <a:rPr lang="es-ES" dirty="0">
                <a:latin typeface="+mj-lt"/>
              </a:rPr>
              <a:t>: valida que dos referencias sean distintas</a:t>
            </a:r>
          </a:p>
          <a:p>
            <a:pPr lvl="1">
              <a:lnSpc>
                <a:spcPct val="80000"/>
              </a:lnSpc>
            </a:pPr>
            <a:endParaRPr lang="es-ES" dirty="0">
              <a:latin typeface="+mj-lt"/>
            </a:endParaRPr>
          </a:p>
          <a:p>
            <a:pPr marL="342900" indent="-342900">
              <a:lnSpc>
                <a:spcPct val="80000"/>
              </a:lnSpc>
              <a:buFont typeface="Arial" pitchFamily="34" charset="0"/>
              <a:buChar char="•"/>
            </a:pPr>
            <a:r>
              <a:rPr lang="es-ES" sz="2000" dirty="0">
                <a:latin typeface="+mj-lt"/>
              </a:rPr>
              <a:t>No confundir con </a:t>
            </a:r>
            <a:r>
              <a:rPr lang="es-ES" sz="2000" b="1" dirty="0" err="1">
                <a:solidFill>
                  <a:srgbClr val="A50021"/>
                </a:solidFill>
                <a:latin typeface="+mj-lt"/>
              </a:rPr>
              <a:t>assert</a:t>
            </a:r>
            <a:r>
              <a:rPr lang="es-ES" sz="2000" dirty="0">
                <a:latin typeface="+mj-lt"/>
              </a:rPr>
              <a:t> de Java</a:t>
            </a:r>
          </a:p>
          <a:p>
            <a:pPr marL="342900" indent="-342900">
              <a:lnSpc>
                <a:spcPct val="80000"/>
              </a:lnSpc>
              <a:buFont typeface="Arial" pitchFamily="34" charset="0"/>
              <a:buChar char="•"/>
            </a:pPr>
            <a:endParaRPr lang="es-ES" sz="2000" dirty="0">
              <a:latin typeface="+mj-lt"/>
            </a:endParaRPr>
          </a:p>
          <a:p>
            <a:pPr marL="342900" indent="-342900">
              <a:lnSpc>
                <a:spcPct val="80000"/>
              </a:lnSpc>
              <a:buFont typeface="Arial" pitchFamily="34" charset="0"/>
              <a:buChar char="•"/>
            </a:pPr>
            <a:r>
              <a:rPr lang="es-ES" sz="2000" dirty="0">
                <a:latin typeface="+mj-lt"/>
              </a:rPr>
              <a:t>Falla</a:t>
            </a:r>
          </a:p>
          <a:p>
            <a:pPr lvl="1">
              <a:lnSpc>
                <a:spcPct val="80000"/>
              </a:lnSpc>
            </a:pPr>
            <a:r>
              <a:rPr lang="es-ES" dirty="0" err="1">
                <a:solidFill>
                  <a:srgbClr val="A50021"/>
                </a:solidFill>
                <a:latin typeface="+mj-lt"/>
              </a:rPr>
              <a:t>Fail</a:t>
            </a:r>
            <a:r>
              <a:rPr lang="es-ES" dirty="0">
                <a:solidFill>
                  <a:srgbClr val="A50021"/>
                </a:solidFill>
                <a:latin typeface="+mj-lt"/>
              </a:rPr>
              <a:t>(mensaje)</a:t>
            </a:r>
            <a:r>
              <a:rPr lang="es-ES" dirty="0">
                <a:latin typeface="+mj-lt"/>
              </a:rPr>
              <a:t>: Hace fallar una prueba. Este método SIEMPRE lanza una excepción. Sólo se debe situar en puntos de las pruebas en donde es un error que el programa llegue.</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71</a:t>
            </a:fld>
            <a:endParaRPr lang="es-CO" dirty="0"/>
          </a:p>
        </p:txBody>
      </p:sp>
    </p:spTree>
    <p:extLst>
      <p:ext uri="{BB962C8B-B14F-4D97-AF65-F5344CB8AC3E}">
        <p14:creationId xmlns:p14="http://schemas.microsoft.com/office/powerpoint/2010/main" val="32741570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sp>
        <p:nvSpPr>
          <p:cNvPr id="2" name="1 Rectángulo"/>
          <p:cNvSpPr/>
          <p:nvPr/>
        </p:nvSpPr>
        <p:spPr>
          <a:xfrm>
            <a:off x="899592" y="2267580"/>
            <a:ext cx="4518248" cy="369332"/>
          </a:xfrm>
          <a:prstGeom prst="rect">
            <a:avLst/>
          </a:prstGeom>
        </p:spPr>
        <p:txBody>
          <a:bodyPr wrap="square">
            <a:spAutoFit/>
          </a:bodyPr>
          <a:lstStyle/>
          <a:p>
            <a:r>
              <a:rPr lang="es-CO" dirty="0"/>
              <a:t>3. Defina los </a:t>
            </a:r>
            <a:r>
              <a:rPr lang="es-CO" dirty="0">
                <a:solidFill>
                  <a:srgbClr val="FF0000"/>
                </a:solidFill>
              </a:rPr>
              <a:t>casos de prueba</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50" y="3229322"/>
            <a:ext cx="8594138" cy="2503934"/>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72</a:t>
            </a:fld>
            <a:endParaRPr lang="es-CO" dirty="0"/>
          </a:p>
        </p:txBody>
      </p:sp>
    </p:spTree>
    <p:extLst>
      <p:ext uri="{BB962C8B-B14F-4D97-AF65-F5344CB8AC3E}">
        <p14:creationId xmlns:p14="http://schemas.microsoft.com/office/powerpoint/2010/main" val="5459666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sp>
        <p:nvSpPr>
          <p:cNvPr id="2" name="1 Rectángulo"/>
          <p:cNvSpPr/>
          <p:nvPr/>
        </p:nvSpPr>
        <p:spPr>
          <a:xfrm>
            <a:off x="899592" y="2267580"/>
            <a:ext cx="4518248" cy="369332"/>
          </a:xfrm>
          <a:prstGeom prst="rect">
            <a:avLst/>
          </a:prstGeom>
        </p:spPr>
        <p:txBody>
          <a:bodyPr wrap="square">
            <a:spAutoFit/>
          </a:bodyPr>
          <a:lstStyle/>
          <a:p>
            <a:r>
              <a:rPr lang="es-CO" dirty="0"/>
              <a:t>3. Ejecute los </a:t>
            </a:r>
            <a:r>
              <a:rPr lang="es-CO" dirty="0">
                <a:solidFill>
                  <a:srgbClr val="FF0000"/>
                </a:solidFill>
              </a:rPr>
              <a:t>casos de prueba</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245390"/>
            <a:ext cx="4431288" cy="4275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73</a:t>
            </a:fld>
            <a:endParaRPr lang="es-CO" dirty="0"/>
          </a:p>
        </p:txBody>
      </p:sp>
    </p:spTree>
    <p:extLst>
      <p:ext uri="{BB962C8B-B14F-4D97-AF65-F5344CB8AC3E}">
        <p14:creationId xmlns:p14="http://schemas.microsoft.com/office/powerpoint/2010/main" val="3940687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sp>
        <p:nvSpPr>
          <p:cNvPr id="2" name="1 Rectángulo"/>
          <p:cNvSpPr/>
          <p:nvPr/>
        </p:nvSpPr>
        <p:spPr>
          <a:xfrm>
            <a:off x="899592" y="2267580"/>
            <a:ext cx="4518248" cy="369332"/>
          </a:xfrm>
          <a:prstGeom prst="rect">
            <a:avLst/>
          </a:prstGeom>
        </p:spPr>
        <p:txBody>
          <a:bodyPr wrap="square">
            <a:spAutoFit/>
          </a:bodyPr>
          <a:lstStyle/>
          <a:p>
            <a:r>
              <a:rPr lang="es-CO" dirty="0"/>
              <a:t>3. Ejecute los </a:t>
            </a:r>
            <a:r>
              <a:rPr lang="es-CO" dirty="0">
                <a:solidFill>
                  <a:srgbClr val="FF0000"/>
                </a:solidFill>
              </a:rPr>
              <a:t>casos de prueba</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57" y="2821730"/>
            <a:ext cx="8418823" cy="355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74</a:t>
            </a:fld>
            <a:endParaRPr lang="es-CO" dirty="0"/>
          </a:p>
        </p:txBody>
      </p:sp>
    </p:spTree>
    <p:extLst>
      <p:ext uri="{BB962C8B-B14F-4D97-AF65-F5344CB8AC3E}">
        <p14:creationId xmlns:p14="http://schemas.microsoft.com/office/powerpoint/2010/main" val="28708170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err="1">
                <a:latin typeface="Candara" pitchFamily="34" charset="0"/>
              </a:rPr>
              <a:t>Junit</a:t>
            </a:r>
            <a:r>
              <a:rPr lang="es-CO" sz="2400" b="1" dirty="0">
                <a:latin typeface="Candara" pitchFamily="34" charset="0"/>
              </a:rPr>
              <a:t> (Procedimiento General)</a:t>
            </a:r>
          </a:p>
        </p:txBody>
      </p:sp>
      <p:sp>
        <p:nvSpPr>
          <p:cNvPr id="2" name="1 Rectángulo"/>
          <p:cNvSpPr/>
          <p:nvPr/>
        </p:nvSpPr>
        <p:spPr>
          <a:xfrm>
            <a:off x="899592" y="2267580"/>
            <a:ext cx="4518248" cy="369332"/>
          </a:xfrm>
          <a:prstGeom prst="rect">
            <a:avLst/>
          </a:prstGeom>
        </p:spPr>
        <p:txBody>
          <a:bodyPr wrap="square">
            <a:spAutoFit/>
          </a:bodyPr>
          <a:lstStyle/>
          <a:p>
            <a:r>
              <a:rPr lang="es-CO" dirty="0"/>
              <a:t>3. Ejecute los </a:t>
            </a:r>
            <a:r>
              <a:rPr lang="es-CO" dirty="0">
                <a:solidFill>
                  <a:srgbClr val="FF0000"/>
                </a:solidFill>
              </a:rPr>
              <a:t>casos de prueba</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96952"/>
            <a:ext cx="8879442" cy="321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75</a:t>
            </a:fld>
            <a:endParaRPr lang="es-CO" dirty="0"/>
          </a:p>
        </p:txBody>
      </p:sp>
    </p:spTree>
    <p:extLst>
      <p:ext uri="{BB962C8B-B14F-4D97-AF65-F5344CB8AC3E}">
        <p14:creationId xmlns:p14="http://schemas.microsoft.com/office/powerpoint/2010/main" val="366128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Notas del curso</a:t>
            </a:r>
          </a:p>
        </p:txBody>
      </p:sp>
      <p:grpSp>
        <p:nvGrpSpPr>
          <p:cNvPr id="6" name="5 Grupo"/>
          <p:cNvGrpSpPr/>
          <p:nvPr/>
        </p:nvGrpSpPr>
        <p:grpSpPr>
          <a:xfrm>
            <a:off x="2090751" y="2580194"/>
            <a:ext cx="5616625" cy="2520280"/>
            <a:chOff x="589117" y="2971141"/>
            <a:chExt cx="6004841" cy="5769965"/>
          </a:xfrm>
        </p:grpSpPr>
        <p:sp>
          <p:nvSpPr>
            <p:cNvPr id="7" name="6 Esquina doblada"/>
            <p:cNvSpPr/>
            <p:nvPr/>
          </p:nvSpPr>
          <p:spPr>
            <a:xfrm>
              <a:off x="589117" y="2971141"/>
              <a:ext cx="6004841" cy="5769965"/>
            </a:xfrm>
            <a:prstGeom prst="foldedCorner">
              <a:avLst/>
            </a:prstGeom>
            <a:solidFill>
              <a:srgbClr val="E9F1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Rectángulo"/>
            <p:cNvSpPr/>
            <p:nvPr/>
          </p:nvSpPr>
          <p:spPr>
            <a:xfrm>
              <a:off x="597135" y="3161687"/>
              <a:ext cx="5884582" cy="5284710"/>
            </a:xfrm>
            <a:prstGeom prst="rect">
              <a:avLst/>
            </a:prstGeom>
          </p:spPr>
          <p:txBody>
            <a:bodyPr wrap="square">
              <a:spAutoFit/>
            </a:bodyPr>
            <a:lstStyle/>
            <a:p>
              <a:pPr>
                <a:buFontTx/>
                <a:buNone/>
              </a:pPr>
              <a:r>
                <a:rPr lang="es-CO" dirty="0" err="1"/>
                <a:t>public</a:t>
              </a:r>
              <a:r>
                <a:rPr lang="es-CO" dirty="0"/>
                <a:t> </a:t>
              </a:r>
              <a:r>
                <a:rPr lang="es-CO" dirty="0" err="1"/>
                <a:t>class</a:t>
              </a:r>
              <a:r>
                <a:rPr lang="es-CO" dirty="0"/>
                <a:t> Curso</a:t>
              </a:r>
            </a:p>
            <a:p>
              <a:pPr>
                <a:buFontTx/>
                <a:buNone/>
              </a:pPr>
              <a:r>
                <a:rPr lang="es-CO" dirty="0"/>
                <a:t>{</a:t>
              </a:r>
            </a:p>
            <a:p>
              <a:pPr>
                <a:buFontTx/>
                <a:buNone/>
              </a:pPr>
              <a:r>
                <a:rPr lang="es-CO" dirty="0"/>
                <a:t>	//Constantes</a:t>
              </a:r>
            </a:p>
            <a:p>
              <a:pPr>
                <a:buFontTx/>
                <a:buNone/>
              </a:pPr>
              <a:r>
                <a:rPr lang="es-CO" dirty="0"/>
                <a:t>	 </a:t>
              </a:r>
              <a:r>
                <a:rPr lang="es-CO" dirty="0" err="1"/>
                <a:t>public</a:t>
              </a:r>
              <a:r>
                <a:rPr lang="es-CO" dirty="0"/>
                <a:t> final </a:t>
              </a:r>
              <a:r>
                <a:rPr lang="es-CO" dirty="0" err="1"/>
                <a:t>static</a:t>
              </a:r>
              <a:r>
                <a:rPr lang="es-CO" dirty="0"/>
                <a:t> </a:t>
              </a:r>
              <a:r>
                <a:rPr lang="es-CO" dirty="0" err="1"/>
                <a:t>int</a:t>
              </a:r>
              <a:r>
                <a:rPr lang="es-CO" dirty="0"/>
                <a:t> NUM_NOTAS = 12;</a:t>
              </a:r>
            </a:p>
            <a:p>
              <a:pPr>
                <a:buFontTx/>
                <a:buNone/>
              </a:pPr>
              <a:endParaRPr lang="es-CO" dirty="0"/>
            </a:p>
            <a:p>
              <a:pPr>
                <a:buFontTx/>
                <a:buNone/>
              </a:pPr>
              <a:r>
                <a:rPr lang="es-CO" dirty="0"/>
                <a:t>	//Atributos</a:t>
              </a:r>
            </a:p>
            <a:p>
              <a:pPr>
                <a:buFontTx/>
                <a:buNone/>
              </a:pPr>
              <a:r>
                <a:rPr lang="es-CO" dirty="0"/>
                <a:t>	</a:t>
              </a:r>
              <a:r>
                <a:rPr lang="es-CO" dirty="0" err="1"/>
                <a:t>private</a:t>
              </a:r>
              <a:r>
                <a:rPr lang="es-CO" dirty="0"/>
                <a:t> </a:t>
              </a:r>
              <a:r>
                <a:rPr lang="es-CO" dirty="0" err="1"/>
                <a:t>double</a:t>
              </a:r>
              <a:r>
                <a:rPr lang="es-CO" dirty="0"/>
                <a:t> </a:t>
              </a:r>
              <a:r>
                <a:rPr lang="es-CO" dirty="0">
                  <a:solidFill>
                    <a:srgbClr val="FF0000"/>
                  </a:solidFill>
                </a:rPr>
                <a:t>notas[ ]</a:t>
              </a:r>
              <a:r>
                <a:rPr lang="es-CO" dirty="0"/>
                <a:t>;</a:t>
              </a:r>
            </a:p>
            <a:p>
              <a:pPr>
                <a:buFontTx/>
                <a:buNone/>
              </a:pPr>
              <a:r>
                <a:rPr lang="es-CO" dirty="0"/>
                <a:t>}</a:t>
              </a:r>
            </a:p>
          </p:txBody>
        </p:sp>
      </p:grpSp>
      <p:graphicFrame>
        <p:nvGraphicFramePr>
          <p:cNvPr id="9" name="8 Tabla"/>
          <p:cNvGraphicFramePr>
            <a:graphicFrameLocks noGrp="1"/>
          </p:cNvGraphicFramePr>
          <p:nvPr>
            <p:extLst>
              <p:ext uri="{D42A27DB-BD31-4B8C-83A1-F6EECF244321}">
                <p14:modId xmlns:p14="http://schemas.microsoft.com/office/powerpoint/2010/main" val="3114559101"/>
              </p:ext>
            </p:extLst>
          </p:nvPr>
        </p:nvGraphicFramePr>
        <p:xfrm>
          <a:off x="2187095" y="566124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3.5</a:t>
                      </a:r>
                    </a:p>
                  </a:txBody>
                  <a:tcPr/>
                </a:tc>
                <a:tc>
                  <a:txBody>
                    <a:bodyPr/>
                    <a:lstStyle/>
                    <a:p>
                      <a:r>
                        <a:rPr lang="es-CO" sz="1800" dirty="0"/>
                        <a:t>5.0</a:t>
                      </a:r>
                    </a:p>
                  </a:txBody>
                  <a:tcPr/>
                </a:tc>
                <a:tc>
                  <a:txBody>
                    <a:bodyPr/>
                    <a:lstStyle/>
                    <a:p>
                      <a:r>
                        <a:rPr lang="es-CO" sz="1800" dirty="0"/>
                        <a:t>4.5</a:t>
                      </a:r>
                    </a:p>
                  </a:txBody>
                  <a:tcPr/>
                </a:tc>
                <a:tc>
                  <a:txBody>
                    <a:bodyPr/>
                    <a:lstStyle/>
                    <a:p>
                      <a:r>
                        <a:rPr lang="es-CO" sz="1800" dirty="0"/>
                        <a:t>2.5</a:t>
                      </a:r>
                    </a:p>
                  </a:txBody>
                  <a:tcPr/>
                </a:tc>
                <a:tc>
                  <a:txBody>
                    <a:bodyPr/>
                    <a:lstStyle/>
                    <a:p>
                      <a:r>
                        <a:rPr lang="es-CO" sz="1800" dirty="0"/>
                        <a:t>4.5</a:t>
                      </a:r>
                    </a:p>
                  </a:txBody>
                  <a:tcPr/>
                </a:tc>
                <a:tc>
                  <a:txBody>
                    <a:bodyPr/>
                    <a:lstStyle/>
                    <a:p>
                      <a:r>
                        <a:rPr lang="es-CO" sz="1800" dirty="0"/>
                        <a:t>2.5</a:t>
                      </a:r>
                    </a:p>
                  </a:txBody>
                  <a:tcPr/>
                </a:tc>
                <a:tc>
                  <a:txBody>
                    <a:bodyPr/>
                    <a:lstStyle/>
                    <a:p>
                      <a:r>
                        <a:rPr lang="es-CO" sz="1800" dirty="0"/>
                        <a:t>3.5</a:t>
                      </a:r>
                    </a:p>
                  </a:txBody>
                  <a:tcPr/>
                </a:tc>
                <a:tc>
                  <a:txBody>
                    <a:bodyPr/>
                    <a:lstStyle/>
                    <a:p>
                      <a:r>
                        <a:rPr lang="es-CO" sz="1800" dirty="0"/>
                        <a:t>4.0</a:t>
                      </a:r>
                    </a:p>
                  </a:txBody>
                  <a:tcPr/>
                </a:tc>
                <a:tc>
                  <a:txBody>
                    <a:bodyPr/>
                    <a:lstStyle/>
                    <a:p>
                      <a:r>
                        <a:rPr lang="es-CO" sz="1800" dirty="0"/>
                        <a:t>2.0</a:t>
                      </a:r>
                    </a:p>
                  </a:txBody>
                  <a:tcPr/>
                </a:tc>
                <a:tc>
                  <a:txBody>
                    <a:bodyPr/>
                    <a:lstStyle/>
                    <a:p>
                      <a:r>
                        <a:rPr lang="es-CO" sz="1800" dirty="0"/>
                        <a:t>1.5</a:t>
                      </a:r>
                    </a:p>
                  </a:txBody>
                  <a:tcPr/>
                </a:tc>
                <a:tc>
                  <a:txBody>
                    <a:bodyPr/>
                    <a:lstStyle/>
                    <a:p>
                      <a:r>
                        <a:rPr lang="es-CO" sz="1800" dirty="0"/>
                        <a:t>3.5</a:t>
                      </a:r>
                    </a:p>
                  </a:txBody>
                  <a:tcPr/>
                </a:tc>
                <a:tc>
                  <a:txBody>
                    <a:bodyPr/>
                    <a:lstStyle/>
                    <a:p>
                      <a:r>
                        <a:rPr lang="es-CO" sz="1800" dirty="0"/>
                        <a:t>5.0</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1115616" y="5661248"/>
            <a:ext cx="998991" cy="369332"/>
          </a:xfrm>
          <a:prstGeom prst="rect">
            <a:avLst/>
          </a:prstGeom>
          <a:noFill/>
        </p:spPr>
        <p:txBody>
          <a:bodyPr wrap="none" rtlCol="0">
            <a:spAutoFit/>
          </a:bodyPr>
          <a:lstStyle/>
          <a:p>
            <a:r>
              <a:rPr lang="es-CO" b="1" dirty="0"/>
              <a:t>notas =</a:t>
            </a:r>
          </a:p>
        </p:txBody>
      </p:sp>
      <p:sp>
        <p:nvSpPr>
          <p:cNvPr id="2" name="1 CuadroTexto"/>
          <p:cNvSpPr txBox="1"/>
          <p:nvPr/>
        </p:nvSpPr>
        <p:spPr>
          <a:xfrm>
            <a:off x="2292562" y="5400000"/>
            <a:ext cx="263214" cy="276999"/>
          </a:xfrm>
          <a:prstGeom prst="rect">
            <a:avLst/>
          </a:prstGeom>
          <a:noFill/>
        </p:spPr>
        <p:txBody>
          <a:bodyPr wrap="none" rtlCol="0">
            <a:spAutoFit/>
          </a:bodyPr>
          <a:lstStyle/>
          <a:p>
            <a:r>
              <a:rPr lang="es-CO" sz="1200" dirty="0">
                <a:latin typeface="+mj-lt"/>
              </a:rPr>
              <a:t>0</a:t>
            </a:r>
          </a:p>
        </p:txBody>
      </p:sp>
      <p:sp>
        <p:nvSpPr>
          <p:cNvPr id="11" name="10 CuadroTexto"/>
          <p:cNvSpPr txBox="1"/>
          <p:nvPr/>
        </p:nvSpPr>
        <p:spPr>
          <a:xfrm>
            <a:off x="2796618" y="5400000"/>
            <a:ext cx="263214" cy="276999"/>
          </a:xfrm>
          <a:prstGeom prst="rect">
            <a:avLst/>
          </a:prstGeom>
          <a:noFill/>
        </p:spPr>
        <p:txBody>
          <a:bodyPr wrap="none" rtlCol="0">
            <a:spAutoFit/>
          </a:bodyPr>
          <a:lstStyle/>
          <a:p>
            <a:r>
              <a:rPr lang="es-CO" sz="1200" dirty="0">
                <a:latin typeface="+mj-lt"/>
              </a:rPr>
              <a:t>1</a:t>
            </a:r>
          </a:p>
        </p:txBody>
      </p:sp>
      <p:sp>
        <p:nvSpPr>
          <p:cNvPr id="12" name="11 CuadroTexto"/>
          <p:cNvSpPr txBox="1"/>
          <p:nvPr/>
        </p:nvSpPr>
        <p:spPr>
          <a:xfrm>
            <a:off x="3372682" y="5400000"/>
            <a:ext cx="263214" cy="276999"/>
          </a:xfrm>
          <a:prstGeom prst="rect">
            <a:avLst/>
          </a:prstGeom>
          <a:noFill/>
        </p:spPr>
        <p:txBody>
          <a:bodyPr wrap="none" rtlCol="0">
            <a:spAutoFit/>
          </a:bodyPr>
          <a:lstStyle/>
          <a:p>
            <a:r>
              <a:rPr lang="es-CO" sz="1200" dirty="0">
                <a:latin typeface="+mj-lt"/>
              </a:rPr>
              <a:t>2</a:t>
            </a:r>
          </a:p>
        </p:txBody>
      </p:sp>
      <p:sp>
        <p:nvSpPr>
          <p:cNvPr id="13" name="12 CuadroTexto"/>
          <p:cNvSpPr txBox="1"/>
          <p:nvPr/>
        </p:nvSpPr>
        <p:spPr>
          <a:xfrm>
            <a:off x="3851920" y="5400000"/>
            <a:ext cx="263214" cy="276999"/>
          </a:xfrm>
          <a:prstGeom prst="rect">
            <a:avLst/>
          </a:prstGeom>
          <a:noFill/>
        </p:spPr>
        <p:txBody>
          <a:bodyPr wrap="none" rtlCol="0">
            <a:spAutoFit/>
          </a:bodyPr>
          <a:lstStyle/>
          <a:p>
            <a:r>
              <a:rPr lang="es-CO" sz="1200" dirty="0">
                <a:latin typeface="+mj-lt"/>
              </a:rPr>
              <a:t>3</a:t>
            </a:r>
          </a:p>
        </p:txBody>
      </p:sp>
      <p:sp>
        <p:nvSpPr>
          <p:cNvPr id="14" name="13 CuadroTexto"/>
          <p:cNvSpPr txBox="1"/>
          <p:nvPr/>
        </p:nvSpPr>
        <p:spPr>
          <a:xfrm>
            <a:off x="4355976" y="5400000"/>
            <a:ext cx="263214" cy="276999"/>
          </a:xfrm>
          <a:prstGeom prst="rect">
            <a:avLst/>
          </a:prstGeom>
          <a:noFill/>
        </p:spPr>
        <p:txBody>
          <a:bodyPr wrap="none" rtlCol="0">
            <a:spAutoFit/>
          </a:bodyPr>
          <a:lstStyle/>
          <a:p>
            <a:r>
              <a:rPr lang="es-CO" sz="1200" dirty="0">
                <a:latin typeface="+mj-lt"/>
              </a:rPr>
              <a:t>4</a:t>
            </a:r>
          </a:p>
        </p:txBody>
      </p:sp>
      <p:sp>
        <p:nvSpPr>
          <p:cNvPr id="15" name="14 CuadroTexto"/>
          <p:cNvSpPr txBox="1"/>
          <p:nvPr/>
        </p:nvSpPr>
        <p:spPr>
          <a:xfrm>
            <a:off x="4884850" y="5400000"/>
            <a:ext cx="263214" cy="276999"/>
          </a:xfrm>
          <a:prstGeom prst="rect">
            <a:avLst/>
          </a:prstGeom>
          <a:noFill/>
        </p:spPr>
        <p:txBody>
          <a:bodyPr wrap="none" rtlCol="0">
            <a:spAutoFit/>
          </a:bodyPr>
          <a:lstStyle/>
          <a:p>
            <a:r>
              <a:rPr lang="es-CO" sz="1200" dirty="0">
                <a:latin typeface="+mj-lt"/>
              </a:rPr>
              <a:t>5</a:t>
            </a:r>
          </a:p>
        </p:txBody>
      </p:sp>
      <p:sp>
        <p:nvSpPr>
          <p:cNvPr id="16" name="15 CuadroTexto"/>
          <p:cNvSpPr txBox="1"/>
          <p:nvPr/>
        </p:nvSpPr>
        <p:spPr>
          <a:xfrm>
            <a:off x="5388906" y="5400000"/>
            <a:ext cx="263214" cy="276999"/>
          </a:xfrm>
          <a:prstGeom prst="rect">
            <a:avLst/>
          </a:prstGeom>
          <a:noFill/>
        </p:spPr>
        <p:txBody>
          <a:bodyPr wrap="none" rtlCol="0">
            <a:spAutoFit/>
          </a:bodyPr>
          <a:lstStyle/>
          <a:p>
            <a:r>
              <a:rPr lang="es-CO" sz="1200" dirty="0">
                <a:latin typeface="+mj-lt"/>
              </a:rPr>
              <a:t>6</a:t>
            </a:r>
          </a:p>
        </p:txBody>
      </p:sp>
      <p:sp>
        <p:nvSpPr>
          <p:cNvPr id="17" name="16 CuadroTexto"/>
          <p:cNvSpPr txBox="1"/>
          <p:nvPr/>
        </p:nvSpPr>
        <p:spPr>
          <a:xfrm>
            <a:off x="5868144" y="5400000"/>
            <a:ext cx="263214" cy="276999"/>
          </a:xfrm>
          <a:prstGeom prst="rect">
            <a:avLst/>
          </a:prstGeom>
          <a:noFill/>
        </p:spPr>
        <p:txBody>
          <a:bodyPr wrap="none" rtlCol="0">
            <a:spAutoFit/>
          </a:bodyPr>
          <a:lstStyle/>
          <a:p>
            <a:r>
              <a:rPr lang="es-CO" sz="1200" dirty="0">
                <a:latin typeface="+mj-lt"/>
              </a:rPr>
              <a:t>7</a:t>
            </a:r>
          </a:p>
        </p:txBody>
      </p:sp>
      <p:sp>
        <p:nvSpPr>
          <p:cNvPr id="18" name="17 CuadroTexto"/>
          <p:cNvSpPr txBox="1"/>
          <p:nvPr/>
        </p:nvSpPr>
        <p:spPr>
          <a:xfrm>
            <a:off x="6397018" y="5400000"/>
            <a:ext cx="263214" cy="276999"/>
          </a:xfrm>
          <a:prstGeom prst="rect">
            <a:avLst/>
          </a:prstGeom>
          <a:noFill/>
        </p:spPr>
        <p:txBody>
          <a:bodyPr wrap="none" rtlCol="0">
            <a:spAutoFit/>
          </a:bodyPr>
          <a:lstStyle/>
          <a:p>
            <a:r>
              <a:rPr lang="es-CO" sz="1200" dirty="0">
                <a:latin typeface="+mj-lt"/>
              </a:rPr>
              <a:t>8</a:t>
            </a:r>
          </a:p>
        </p:txBody>
      </p:sp>
      <p:sp>
        <p:nvSpPr>
          <p:cNvPr id="19" name="18 CuadroTexto"/>
          <p:cNvSpPr txBox="1"/>
          <p:nvPr/>
        </p:nvSpPr>
        <p:spPr>
          <a:xfrm>
            <a:off x="6901074" y="5400000"/>
            <a:ext cx="263214" cy="276999"/>
          </a:xfrm>
          <a:prstGeom prst="rect">
            <a:avLst/>
          </a:prstGeom>
          <a:noFill/>
        </p:spPr>
        <p:txBody>
          <a:bodyPr wrap="none" rtlCol="0">
            <a:spAutoFit/>
          </a:bodyPr>
          <a:lstStyle/>
          <a:p>
            <a:r>
              <a:rPr lang="es-CO" sz="1200" dirty="0">
                <a:latin typeface="+mj-lt"/>
              </a:rPr>
              <a:t>9</a:t>
            </a:r>
          </a:p>
        </p:txBody>
      </p:sp>
      <p:sp>
        <p:nvSpPr>
          <p:cNvPr id="20" name="19 CuadroTexto"/>
          <p:cNvSpPr txBox="1"/>
          <p:nvPr/>
        </p:nvSpPr>
        <p:spPr>
          <a:xfrm>
            <a:off x="7380312" y="5400000"/>
            <a:ext cx="341760" cy="276999"/>
          </a:xfrm>
          <a:prstGeom prst="rect">
            <a:avLst/>
          </a:prstGeom>
          <a:noFill/>
        </p:spPr>
        <p:txBody>
          <a:bodyPr wrap="none" rtlCol="0">
            <a:spAutoFit/>
          </a:bodyPr>
          <a:lstStyle/>
          <a:p>
            <a:r>
              <a:rPr lang="es-CO" sz="1200" dirty="0">
                <a:latin typeface="+mj-lt"/>
              </a:rPr>
              <a:t>10</a:t>
            </a:r>
          </a:p>
        </p:txBody>
      </p:sp>
      <p:sp>
        <p:nvSpPr>
          <p:cNvPr id="21" name="20 CuadroTexto"/>
          <p:cNvSpPr txBox="1"/>
          <p:nvPr/>
        </p:nvSpPr>
        <p:spPr>
          <a:xfrm>
            <a:off x="7884368" y="540000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76</a:t>
            </a:fld>
            <a:endParaRPr lang="es-CO" dirty="0"/>
          </a:p>
        </p:txBody>
      </p:sp>
    </p:spTree>
    <p:extLst>
      <p:ext uri="{BB962C8B-B14F-4D97-AF65-F5344CB8AC3E}">
        <p14:creationId xmlns:p14="http://schemas.microsoft.com/office/powerpoint/2010/main" val="31460134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Algoritmos de Búsqueda</a:t>
            </a:r>
          </a:p>
        </p:txBody>
      </p:sp>
      <p:sp>
        <p:nvSpPr>
          <p:cNvPr id="6" name="5 Llamada de nube"/>
          <p:cNvSpPr/>
          <p:nvPr/>
        </p:nvSpPr>
        <p:spPr>
          <a:xfrm>
            <a:off x="2267744" y="2348880"/>
            <a:ext cx="5688632"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¿Cómo buscamos un número telefónico?</a:t>
            </a:r>
          </a:p>
        </p:txBody>
      </p:sp>
      <p:grpSp>
        <p:nvGrpSpPr>
          <p:cNvPr id="7" name="6 Grupo"/>
          <p:cNvGrpSpPr/>
          <p:nvPr/>
        </p:nvGrpSpPr>
        <p:grpSpPr>
          <a:xfrm>
            <a:off x="1331640" y="5040558"/>
            <a:ext cx="1982409" cy="1772818"/>
            <a:chOff x="1812609" y="5085184"/>
            <a:chExt cx="1982409" cy="1772818"/>
          </a:xfrm>
        </p:grpSpPr>
        <p:grpSp>
          <p:nvGrpSpPr>
            <p:cNvPr id="8" name="7 Grupo"/>
            <p:cNvGrpSpPr/>
            <p:nvPr/>
          </p:nvGrpSpPr>
          <p:grpSpPr>
            <a:xfrm>
              <a:off x="1877064" y="5085184"/>
              <a:ext cx="1917954" cy="1772818"/>
              <a:chOff x="1877064" y="5085184"/>
              <a:chExt cx="1917954" cy="1772818"/>
            </a:xfrm>
          </p:grpSpPr>
          <p:pic>
            <p:nvPicPr>
              <p:cNvPr id="10"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11" name="10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9" name="8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77</a:t>
            </a:fld>
            <a:endParaRPr lang="es-CO" dirty="0"/>
          </a:p>
        </p:txBody>
      </p:sp>
    </p:spTree>
    <p:extLst>
      <p:ext uri="{BB962C8B-B14F-4D97-AF65-F5344CB8AC3E}">
        <p14:creationId xmlns:p14="http://schemas.microsoft.com/office/powerpoint/2010/main" val="15674044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Algoritmos de Búsqueda</a:t>
            </a:r>
          </a:p>
        </p:txBody>
      </p:sp>
      <p:grpSp>
        <p:nvGrpSpPr>
          <p:cNvPr id="14" name="Group 3"/>
          <p:cNvGrpSpPr>
            <a:grpSpLocks/>
          </p:cNvGrpSpPr>
          <p:nvPr/>
        </p:nvGrpSpPr>
        <p:grpSpPr bwMode="auto">
          <a:xfrm>
            <a:off x="3108569" y="3715469"/>
            <a:ext cx="1179512" cy="581025"/>
            <a:chOff x="1922" y="2402"/>
            <a:chExt cx="660" cy="366"/>
          </a:xfrm>
        </p:grpSpPr>
        <p:sp>
          <p:nvSpPr>
            <p:cNvPr id="15" name="Freeform 4"/>
            <p:cNvSpPr>
              <a:spLocks noChangeAspect="1"/>
            </p:cNvSpPr>
            <p:nvPr/>
          </p:nvSpPr>
          <p:spPr bwMode="auto">
            <a:xfrm>
              <a:off x="1922" y="2402"/>
              <a:ext cx="660" cy="332"/>
            </a:xfrm>
            <a:custGeom>
              <a:avLst/>
              <a:gdLst>
                <a:gd name="T0" fmla="*/ 1552 w 1646"/>
                <a:gd name="T1" fmla="*/ 0 h 830"/>
                <a:gd name="T2" fmla="*/ 1454 w 1646"/>
                <a:gd name="T3" fmla="*/ 0 h 830"/>
                <a:gd name="T4" fmla="*/ 1352 w 1646"/>
                <a:gd name="T5" fmla="*/ 5 h 830"/>
                <a:gd name="T6" fmla="*/ 1257 w 1646"/>
                <a:gd name="T7" fmla="*/ 20 h 830"/>
                <a:gd name="T8" fmla="*/ 1147 w 1646"/>
                <a:gd name="T9" fmla="*/ 44 h 830"/>
                <a:gd name="T10" fmla="*/ 1042 w 1646"/>
                <a:gd name="T11" fmla="*/ 78 h 830"/>
                <a:gd name="T12" fmla="*/ 931 w 1646"/>
                <a:gd name="T13" fmla="*/ 124 h 830"/>
                <a:gd name="T14" fmla="*/ 832 w 1646"/>
                <a:gd name="T15" fmla="*/ 172 h 830"/>
                <a:gd name="T16" fmla="*/ 738 w 1646"/>
                <a:gd name="T17" fmla="*/ 219 h 830"/>
                <a:gd name="T18" fmla="*/ 642 w 1646"/>
                <a:gd name="T19" fmla="*/ 274 h 830"/>
                <a:gd name="T20" fmla="*/ 552 w 1646"/>
                <a:gd name="T21" fmla="*/ 335 h 830"/>
                <a:gd name="T22" fmla="*/ 465 w 1646"/>
                <a:gd name="T23" fmla="*/ 405 h 830"/>
                <a:gd name="T24" fmla="*/ 394 w 1646"/>
                <a:gd name="T25" fmla="*/ 475 h 830"/>
                <a:gd name="T26" fmla="*/ 346 w 1646"/>
                <a:gd name="T27" fmla="*/ 540 h 830"/>
                <a:gd name="T28" fmla="*/ 53 w 1646"/>
                <a:gd name="T29" fmla="*/ 519 h 830"/>
                <a:gd name="T30" fmla="*/ 146 w 1646"/>
                <a:gd name="T31" fmla="*/ 561 h 830"/>
                <a:gd name="T32" fmla="*/ 217 w 1646"/>
                <a:gd name="T33" fmla="*/ 603 h 830"/>
                <a:gd name="T34" fmla="*/ 276 w 1646"/>
                <a:gd name="T35" fmla="*/ 641 h 830"/>
                <a:gd name="T36" fmla="*/ 336 w 1646"/>
                <a:gd name="T37" fmla="*/ 685 h 830"/>
                <a:gd name="T38" fmla="*/ 406 w 1646"/>
                <a:gd name="T39" fmla="*/ 743 h 830"/>
                <a:gd name="T40" fmla="*/ 467 w 1646"/>
                <a:gd name="T41" fmla="*/ 804 h 830"/>
                <a:gd name="T42" fmla="*/ 519 w 1646"/>
                <a:gd name="T43" fmla="*/ 822 h 830"/>
                <a:gd name="T44" fmla="*/ 575 w 1646"/>
                <a:gd name="T45" fmla="*/ 794 h 830"/>
                <a:gd name="T46" fmla="*/ 644 w 1646"/>
                <a:gd name="T47" fmla="*/ 764 h 830"/>
                <a:gd name="T48" fmla="*/ 707 w 1646"/>
                <a:gd name="T49" fmla="*/ 745 h 830"/>
                <a:gd name="T50" fmla="*/ 779 w 1646"/>
                <a:gd name="T51" fmla="*/ 725 h 830"/>
                <a:gd name="T52" fmla="*/ 852 w 1646"/>
                <a:gd name="T53" fmla="*/ 705 h 830"/>
                <a:gd name="T54" fmla="*/ 923 w 1646"/>
                <a:gd name="T55" fmla="*/ 690 h 830"/>
                <a:gd name="T56" fmla="*/ 991 w 1646"/>
                <a:gd name="T57" fmla="*/ 675 h 830"/>
                <a:gd name="T58" fmla="*/ 1083 w 1646"/>
                <a:gd name="T59" fmla="*/ 660 h 830"/>
                <a:gd name="T60" fmla="*/ 747 w 1646"/>
                <a:gd name="T61" fmla="*/ 549 h 830"/>
                <a:gd name="T62" fmla="*/ 826 w 1646"/>
                <a:gd name="T63" fmla="*/ 445 h 830"/>
                <a:gd name="T64" fmla="*/ 886 w 1646"/>
                <a:gd name="T65" fmla="*/ 383 h 830"/>
                <a:gd name="T66" fmla="*/ 973 w 1646"/>
                <a:gd name="T67" fmla="*/ 302 h 830"/>
                <a:gd name="T68" fmla="*/ 1048 w 1646"/>
                <a:gd name="T69" fmla="*/ 247 h 830"/>
                <a:gd name="T70" fmla="*/ 1105 w 1646"/>
                <a:gd name="T71" fmla="*/ 206 h 830"/>
                <a:gd name="T72" fmla="*/ 1186 w 1646"/>
                <a:gd name="T73" fmla="*/ 159 h 830"/>
                <a:gd name="T74" fmla="*/ 1251 w 1646"/>
                <a:gd name="T75" fmla="*/ 126 h 830"/>
                <a:gd name="T76" fmla="*/ 1347 w 1646"/>
                <a:gd name="T77" fmla="*/ 99 h 830"/>
                <a:gd name="T78" fmla="*/ 1448 w 1646"/>
                <a:gd name="T79" fmla="*/ 75 h 830"/>
                <a:gd name="T80" fmla="*/ 1646 w 1646"/>
                <a:gd name="T81" fmla="*/ 63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30">
                  <a:moveTo>
                    <a:pt x="1645" y="5"/>
                  </a:moveTo>
                  <a:lnTo>
                    <a:pt x="1552" y="0"/>
                  </a:lnTo>
                  <a:lnTo>
                    <a:pt x="1508" y="0"/>
                  </a:lnTo>
                  <a:lnTo>
                    <a:pt x="1454" y="0"/>
                  </a:lnTo>
                  <a:lnTo>
                    <a:pt x="1403" y="2"/>
                  </a:lnTo>
                  <a:lnTo>
                    <a:pt x="1352" y="5"/>
                  </a:lnTo>
                  <a:lnTo>
                    <a:pt x="1302" y="11"/>
                  </a:lnTo>
                  <a:lnTo>
                    <a:pt x="1257" y="20"/>
                  </a:lnTo>
                  <a:lnTo>
                    <a:pt x="1207" y="30"/>
                  </a:lnTo>
                  <a:lnTo>
                    <a:pt x="1147" y="44"/>
                  </a:lnTo>
                  <a:lnTo>
                    <a:pt x="1093" y="63"/>
                  </a:lnTo>
                  <a:lnTo>
                    <a:pt x="1042" y="78"/>
                  </a:lnTo>
                  <a:lnTo>
                    <a:pt x="985" y="100"/>
                  </a:lnTo>
                  <a:lnTo>
                    <a:pt x="931" y="124"/>
                  </a:lnTo>
                  <a:lnTo>
                    <a:pt x="877" y="148"/>
                  </a:lnTo>
                  <a:lnTo>
                    <a:pt x="832" y="172"/>
                  </a:lnTo>
                  <a:lnTo>
                    <a:pt x="781" y="196"/>
                  </a:lnTo>
                  <a:lnTo>
                    <a:pt x="738" y="219"/>
                  </a:lnTo>
                  <a:lnTo>
                    <a:pt x="690" y="246"/>
                  </a:lnTo>
                  <a:lnTo>
                    <a:pt x="642" y="274"/>
                  </a:lnTo>
                  <a:lnTo>
                    <a:pt x="594" y="308"/>
                  </a:lnTo>
                  <a:lnTo>
                    <a:pt x="552" y="335"/>
                  </a:lnTo>
                  <a:lnTo>
                    <a:pt x="507" y="372"/>
                  </a:lnTo>
                  <a:lnTo>
                    <a:pt x="465" y="405"/>
                  </a:lnTo>
                  <a:lnTo>
                    <a:pt x="426" y="438"/>
                  </a:lnTo>
                  <a:lnTo>
                    <a:pt x="394" y="475"/>
                  </a:lnTo>
                  <a:lnTo>
                    <a:pt x="367" y="506"/>
                  </a:lnTo>
                  <a:lnTo>
                    <a:pt x="346" y="540"/>
                  </a:lnTo>
                  <a:lnTo>
                    <a:pt x="0" y="494"/>
                  </a:lnTo>
                  <a:lnTo>
                    <a:pt x="53" y="519"/>
                  </a:lnTo>
                  <a:lnTo>
                    <a:pt x="95" y="540"/>
                  </a:lnTo>
                  <a:lnTo>
                    <a:pt x="146" y="561"/>
                  </a:lnTo>
                  <a:lnTo>
                    <a:pt x="183" y="583"/>
                  </a:lnTo>
                  <a:lnTo>
                    <a:pt x="217" y="603"/>
                  </a:lnTo>
                  <a:lnTo>
                    <a:pt x="247" y="619"/>
                  </a:lnTo>
                  <a:lnTo>
                    <a:pt x="276" y="641"/>
                  </a:lnTo>
                  <a:lnTo>
                    <a:pt x="305" y="661"/>
                  </a:lnTo>
                  <a:lnTo>
                    <a:pt x="336" y="685"/>
                  </a:lnTo>
                  <a:lnTo>
                    <a:pt x="370" y="714"/>
                  </a:lnTo>
                  <a:lnTo>
                    <a:pt x="406" y="743"/>
                  </a:lnTo>
                  <a:lnTo>
                    <a:pt x="435" y="772"/>
                  </a:lnTo>
                  <a:lnTo>
                    <a:pt x="467" y="804"/>
                  </a:lnTo>
                  <a:lnTo>
                    <a:pt x="492" y="830"/>
                  </a:lnTo>
                  <a:lnTo>
                    <a:pt x="519" y="822"/>
                  </a:lnTo>
                  <a:lnTo>
                    <a:pt x="546" y="806"/>
                  </a:lnTo>
                  <a:lnTo>
                    <a:pt x="575" y="794"/>
                  </a:lnTo>
                  <a:lnTo>
                    <a:pt x="609" y="779"/>
                  </a:lnTo>
                  <a:lnTo>
                    <a:pt x="644" y="764"/>
                  </a:lnTo>
                  <a:lnTo>
                    <a:pt x="676" y="754"/>
                  </a:lnTo>
                  <a:lnTo>
                    <a:pt x="707" y="745"/>
                  </a:lnTo>
                  <a:lnTo>
                    <a:pt x="742" y="733"/>
                  </a:lnTo>
                  <a:lnTo>
                    <a:pt x="779" y="725"/>
                  </a:lnTo>
                  <a:lnTo>
                    <a:pt x="817" y="714"/>
                  </a:lnTo>
                  <a:lnTo>
                    <a:pt x="852" y="705"/>
                  </a:lnTo>
                  <a:lnTo>
                    <a:pt x="886" y="696"/>
                  </a:lnTo>
                  <a:lnTo>
                    <a:pt x="923" y="690"/>
                  </a:lnTo>
                  <a:lnTo>
                    <a:pt x="958" y="682"/>
                  </a:lnTo>
                  <a:lnTo>
                    <a:pt x="991" y="675"/>
                  </a:lnTo>
                  <a:lnTo>
                    <a:pt x="1030" y="666"/>
                  </a:lnTo>
                  <a:lnTo>
                    <a:pt x="1083" y="660"/>
                  </a:lnTo>
                  <a:lnTo>
                    <a:pt x="723" y="597"/>
                  </a:lnTo>
                  <a:lnTo>
                    <a:pt x="747" y="549"/>
                  </a:lnTo>
                  <a:lnTo>
                    <a:pt x="775" y="513"/>
                  </a:lnTo>
                  <a:lnTo>
                    <a:pt x="826" y="445"/>
                  </a:lnTo>
                  <a:lnTo>
                    <a:pt x="856" y="414"/>
                  </a:lnTo>
                  <a:lnTo>
                    <a:pt x="886" y="383"/>
                  </a:lnTo>
                  <a:lnTo>
                    <a:pt x="940" y="332"/>
                  </a:lnTo>
                  <a:lnTo>
                    <a:pt x="973" y="302"/>
                  </a:lnTo>
                  <a:lnTo>
                    <a:pt x="1012" y="271"/>
                  </a:lnTo>
                  <a:lnTo>
                    <a:pt x="1048" y="247"/>
                  </a:lnTo>
                  <a:lnTo>
                    <a:pt x="1078" y="229"/>
                  </a:lnTo>
                  <a:lnTo>
                    <a:pt x="1105" y="206"/>
                  </a:lnTo>
                  <a:lnTo>
                    <a:pt x="1144" y="185"/>
                  </a:lnTo>
                  <a:lnTo>
                    <a:pt x="1186" y="159"/>
                  </a:lnTo>
                  <a:lnTo>
                    <a:pt x="1219" y="141"/>
                  </a:lnTo>
                  <a:lnTo>
                    <a:pt x="1251" y="126"/>
                  </a:lnTo>
                  <a:lnTo>
                    <a:pt x="1308" y="111"/>
                  </a:lnTo>
                  <a:lnTo>
                    <a:pt x="1347" y="99"/>
                  </a:lnTo>
                  <a:lnTo>
                    <a:pt x="1403" y="87"/>
                  </a:lnTo>
                  <a:lnTo>
                    <a:pt x="1448" y="75"/>
                  </a:lnTo>
                  <a:lnTo>
                    <a:pt x="1502" y="69"/>
                  </a:lnTo>
                  <a:lnTo>
                    <a:pt x="1646" y="63"/>
                  </a:lnTo>
                  <a:lnTo>
                    <a:pt x="1645" y="5"/>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6" name="Freeform 5"/>
            <p:cNvSpPr>
              <a:spLocks noChangeAspect="1"/>
            </p:cNvSpPr>
            <p:nvPr/>
          </p:nvSpPr>
          <p:spPr bwMode="auto">
            <a:xfrm>
              <a:off x="2213" y="2643"/>
              <a:ext cx="143" cy="55"/>
            </a:xfrm>
            <a:custGeom>
              <a:avLst/>
              <a:gdLst>
                <a:gd name="T0" fmla="*/ 356 w 356"/>
                <a:gd name="T1" fmla="*/ 57 h 138"/>
                <a:gd name="T2" fmla="*/ 356 w 356"/>
                <a:gd name="T3" fmla="*/ 138 h 138"/>
                <a:gd name="T4" fmla="*/ 0 w 356"/>
                <a:gd name="T5" fmla="*/ 75 h 138"/>
                <a:gd name="T6" fmla="*/ 6 w 356"/>
                <a:gd name="T7" fmla="*/ 38 h 138"/>
                <a:gd name="T8" fmla="*/ 30 w 356"/>
                <a:gd name="T9" fmla="*/ 0 h 138"/>
                <a:gd name="T10" fmla="*/ 356 w 356"/>
                <a:gd name="T11" fmla="*/ 57 h 138"/>
              </a:gdLst>
              <a:ahLst/>
              <a:cxnLst>
                <a:cxn ang="0">
                  <a:pos x="T0" y="T1"/>
                </a:cxn>
                <a:cxn ang="0">
                  <a:pos x="T2" y="T3"/>
                </a:cxn>
                <a:cxn ang="0">
                  <a:pos x="T4" y="T5"/>
                </a:cxn>
                <a:cxn ang="0">
                  <a:pos x="T6" y="T7"/>
                </a:cxn>
                <a:cxn ang="0">
                  <a:pos x="T8" y="T9"/>
                </a:cxn>
                <a:cxn ang="0">
                  <a:pos x="T10" y="T11"/>
                </a:cxn>
              </a:cxnLst>
              <a:rect l="0" t="0" r="r" b="b"/>
              <a:pathLst>
                <a:path w="356" h="138">
                  <a:moveTo>
                    <a:pt x="356" y="57"/>
                  </a:moveTo>
                  <a:lnTo>
                    <a:pt x="356" y="138"/>
                  </a:lnTo>
                  <a:lnTo>
                    <a:pt x="0" y="75"/>
                  </a:lnTo>
                  <a:lnTo>
                    <a:pt x="6" y="38"/>
                  </a:lnTo>
                  <a:lnTo>
                    <a:pt x="30" y="0"/>
                  </a:lnTo>
                  <a:lnTo>
                    <a:pt x="356" y="57"/>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8" name="Freeform 6"/>
            <p:cNvSpPr>
              <a:spLocks noChangeAspect="1"/>
            </p:cNvSpPr>
            <p:nvPr/>
          </p:nvSpPr>
          <p:spPr bwMode="auto">
            <a:xfrm>
              <a:off x="1922" y="2600"/>
              <a:ext cx="138" cy="54"/>
            </a:xfrm>
            <a:custGeom>
              <a:avLst/>
              <a:gdLst>
                <a:gd name="T0" fmla="*/ 0 w 343"/>
                <a:gd name="T1" fmla="*/ 0 h 134"/>
                <a:gd name="T2" fmla="*/ 1 w 343"/>
                <a:gd name="T3" fmla="*/ 76 h 134"/>
                <a:gd name="T4" fmla="*/ 343 w 343"/>
                <a:gd name="T5" fmla="*/ 134 h 134"/>
                <a:gd name="T6" fmla="*/ 343 w 343"/>
                <a:gd name="T7" fmla="*/ 39 h 134"/>
                <a:gd name="T8" fmla="*/ 0 w 343"/>
                <a:gd name="T9" fmla="*/ 0 h 134"/>
              </a:gdLst>
              <a:ahLst/>
              <a:cxnLst>
                <a:cxn ang="0">
                  <a:pos x="T0" y="T1"/>
                </a:cxn>
                <a:cxn ang="0">
                  <a:pos x="T2" y="T3"/>
                </a:cxn>
                <a:cxn ang="0">
                  <a:pos x="T4" y="T5"/>
                </a:cxn>
                <a:cxn ang="0">
                  <a:pos x="T6" y="T7"/>
                </a:cxn>
                <a:cxn ang="0">
                  <a:pos x="T8" y="T9"/>
                </a:cxn>
              </a:cxnLst>
              <a:rect l="0" t="0" r="r" b="b"/>
              <a:pathLst>
                <a:path w="343" h="134">
                  <a:moveTo>
                    <a:pt x="0" y="0"/>
                  </a:moveTo>
                  <a:lnTo>
                    <a:pt x="1" y="76"/>
                  </a:lnTo>
                  <a:lnTo>
                    <a:pt x="343" y="134"/>
                  </a:lnTo>
                  <a:lnTo>
                    <a:pt x="343" y="39"/>
                  </a:lnTo>
                  <a:lnTo>
                    <a:pt x="0"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9" name="Freeform 7"/>
            <p:cNvSpPr>
              <a:spLocks noChangeAspect="1"/>
            </p:cNvSpPr>
            <p:nvPr/>
          </p:nvSpPr>
          <p:spPr bwMode="auto">
            <a:xfrm>
              <a:off x="1922" y="2426"/>
              <a:ext cx="660" cy="342"/>
            </a:xfrm>
            <a:custGeom>
              <a:avLst/>
              <a:gdLst>
                <a:gd name="T0" fmla="*/ 1554 w 1646"/>
                <a:gd name="T1" fmla="*/ 0 h 855"/>
                <a:gd name="T2" fmla="*/ 1456 w 1646"/>
                <a:gd name="T3" fmla="*/ 0 h 855"/>
                <a:gd name="T4" fmla="*/ 1354 w 1646"/>
                <a:gd name="T5" fmla="*/ 6 h 855"/>
                <a:gd name="T6" fmla="*/ 1259 w 1646"/>
                <a:gd name="T7" fmla="*/ 21 h 855"/>
                <a:gd name="T8" fmla="*/ 1149 w 1646"/>
                <a:gd name="T9" fmla="*/ 46 h 855"/>
                <a:gd name="T10" fmla="*/ 1044 w 1646"/>
                <a:gd name="T11" fmla="*/ 81 h 855"/>
                <a:gd name="T12" fmla="*/ 933 w 1646"/>
                <a:gd name="T13" fmla="*/ 127 h 855"/>
                <a:gd name="T14" fmla="*/ 834 w 1646"/>
                <a:gd name="T15" fmla="*/ 177 h 855"/>
                <a:gd name="T16" fmla="*/ 740 w 1646"/>
                <a:gd name="T17" fmla="*/ 226 h 855"/>
                <a:gd name="T18" fmla="*/ 644 w 1646"/>
                <a:gd name="T19" fmla="*/ 282 h 855"/>
                <a:gd name="T20" fmla="*/ 554 w 1646"/>
                <a:gd name="T21" fmla="*/ 345 h 855"/>
                <a:gd name="T22" fmla="*/ 467 w 1646"/>
                <a:gd name="T23" fmla="*/ 417 h 855"/>
                <a:gd name="T24" fmla="*/ 396 w 1646"/>
                <a:gd name="T25" fmla="*/ 490 h 855"/>
                <a:gd name="T26" fmla="*/ 348 w 1646"/>
                <a:gd name="T27" fmla="*/ 556 h 855"/>
                <a:gd name="T28" fmla="*/ 55 w 1646"/>
                <a:gd name="T29" fmla="*/ 534 h 855"/>
                <a:gd name="T30" fmla="*/ 148 w 1646"/>
                <a:gd name="T31" fmla="*/ 578 h 855"/>
                <a:gd name="T32" fmla="*/ 219 w 1646"/>
                <a:gd name="T33" fmla="*/ 621 h 855"/>
                <a:gd name="T34" fmla="*/ 278 w 1646"/>
                <a:gd name="T35" fmla="*/ 660 h 855"/>
                <a:gd name="T36" fmla="*/ 338 w 1646"/>
                <a:gd name="T37" fmla="*/ 705 h 855"/>
                <a:gd name="T38" fmla="*/ 408 w 1646"/>
                <a:gd name="T39" fmla="*/ 765 h 855"/>
                <a:gd name="T40" fmla="*/ 469 w 1646"/>
                <a:gd name="T41" fmla="*/ 827 h 855"/>
                <a:gd name="T42" fmla="*/ 521 w 1646"/>
                <a:gd name="T43" fmla="*/ 845 h 855"/>
                <a:gd name="T44" fmla="*/ 577 w 1646"/>
                <a:gd name="T45" fmla="*/ 816 h 855"/>
                <a:gd name="T46" fmla="*/ 646 w 1646"/>
                <a:gd name="T47" fmla="*/ 786 h 855"/>
                <a:gd name="T48" fmla="*/ 709 w 1646"/>
                <a:gd name="T49" fmla="*/ 767 h 855"/>
                <a:gd name="T50" fmla="*/ 781 w 1646"/>
                <a:gd name="T51" fmla="*/ 746 h 855"/>
                <a:gd name="T52" fmla="*/ 854 w 1646"/>
                <a:gd name="T53" fmla="*/ 726 h 855"/>
                <a:gd name="T54" fmla="*/ 925 w 1646"/>
                <a:gd name="T55" fmla="*/ 710 h 855"/>
                <a:gd name="T56" fmla="*/ 993 w 1646"/>
                <a:gd name="T57" fmla="*/ 695 h 855"/>
                <a:gd name="T58" fmla="*/ 1083 w 1646"/>
                <a:gd name="T59" fmla="*/ 680 h 855"/>
                <a:gd name="T60" fmla="*/ 749 w 1646"/>
                <a:gd name="T61" fmla="*/ 565 h 855"/>
                <a:gd name="T62" fmla="*/ 828 w 1646"/>
                <a:gd name="T63" fmla="*/ 459 h 855"/>
                <a:gd name="T64" fmla="*/ 888 w 1646"/>
                <a:gd name="T65" fmla="*/ 395 h 855"/>
                <a:gd name="T66" fmla="*/ 975 w 1646"/>
                <a:gd name="T67" fmla="*/ 311 h 855"/>
                <a:gd name="T68" fmla="*/ 1050 w 1646"/>
                <a:gd name="T69" fmla="*/ 245 h 855"/>
                <a:gd name="T70" fmla="*/ 1110 w 1646"/>
                <a:gd name="T71" fmla="*/ 196 h 855"/>
                <a:gd name="T72" fmla="*/ 1185 w 1646"/>
                <a:gd name="T73" fmla="*/ 146 h 855"/>
                <a:gd name="T74" fmla="*/ 1262 w 1646"/>
                <a:gd name="T75" fmla="*/ 105 h 855"/>
                <a:gd name="T76" fmla="*/ 1354 w 1646"/>
                <a:gd name="T77" fmla="*/ 72 h 855"/>
                <a:gd name="T78" fmla="*/ 1453 w 1646"/>
                <a:gd name="T79" fmla="*/ 46 h 855"/>
                <a:gd name="T80" fmla="*/ 1559 w 1646"/>
                <a:gd name="T81" fmla="*/ 23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55">
                  <a:moveTo>
                    <a:pt x="1646" y="6"/>
                  </a:moveTo>
                  <a:lnTo>
                    <a:pt x="1554" y="0"/>
                  </a:lnTo>
                  <a:lnTo>
                    <a:pt x="1510" y="0"/>
                  </a:lnTo>
                  <a:lnTo>
                    <a:pt x="1456" y="0"/>
                  </a:lnTo>
                  <a:lnTo>
                    <a:pt x="1405" y="3"/>
                  </a:lnTo>
                  <a:lnTo>
                    <a:pt x="1354" y="6"/>
                  </a:lnTo>
                  <a:lnTo>
                    <a:pt x="1304" y="12"/>
                  </a:lnTo>
                  <a:lnTo>
                    <a:pt x="1259" y="21"/>
                  </a:lnTo>
                  <a:lnTo>
                    <a:pt x="1209" y="31"/>
                  </a:lnTo>
                  <a:lnTo>
                    <a:pt x="1149" y="46"/>
                  </a:lnTo>
                  <a:lnTo>
                    <a:pt x="1095" y="65"/>
                  </a:lnTo>
                  <a:lnTo>
                    <a:pt x="1044" y="81"/>
                  </a:lnTo>
                  <a:lnTo>
                    <a:pt x="987" y="103"/>
                  </a:lnTo>
                  <a:lnTo>
                    <a:pt x="933" y="127"/>
                  </a:lnTo>
                  <a:lnTo>
                    <a:pt x="879" y="152"/>
                  </a:lnTo>
                  <a:lnTo>
                    <a:pt x="834" y="177"/>
                  </a:lnTo>
                  <a:lnTo>
                    <a:pt x="783" y="202"/>
                  </a:lnTo>
                  <a:lnTo>
                    <a:pt x="740" y="226"/>
                  </a:lnTo>
                  <a:lnTo>
                    <a:pt x="692" y="254"/>
                  </a:lnTo>
                  <a:lnTo>
                    <a:pt x="644" y="282"/>
                  </a:lnTo>
                  <a:lnTo>
                    <a:pt x="596" y="317"/>
                  </a:lnTo>
                  <a:lnTo>
                    <a:pt x="554" y="345"/>
                  </a:lnTo>
                  <a:lnTo>
                    <a:pt x="509" y="383"/>
                  </a:lnTo>
                  <a:lnTo>
                    <a:pt x="467" y="417"/>
                  </a:lnTo>
                  <a:lnTo>
                    <a:pt x="428" y="452"/>
                  </a:lnTo>
                  <a:lnTo>
                    <a:pt x="396" y="490"/>
                  </a:lnTo>
                  <a:lnTo>
                    <a:pt x="369" y="521"/>
                  </a:lnTo>
                  <a:lnTo>
                    <a:pt x="348" y="556"/>
                  </a:lnTo>
                  <a:lnTo>
                    <a:pt x="0" y="510"/>
                  </a:lnTo>
                  <a:lnTo>
                    <a:pt x="55" y="534"/>
                  </a:lnTo>
                  <a:lnTo>
                    <a:pt x="97" y="556"/>
                  </a:lnTo>
                  <a:lnTo>
                    <a:pt x="148" y="578"/>
                  </a:lnTo>
                  <a:lnTo>
                    <a:pt x="185" y="600"/>
                  </a:lnTo>
                  <a:lnTo>
                    <a:pt x="219" y="621"/>
                  </a:lnTo>
                  <a:lnTo>
                    <a:pt x="249" y="637"/>
                  </a:lnTo>
                  <a:lnTo>
                    <a:pt x="278" y="660"/>
                  </a:lnTo>
                  <a:lnTo>
                    <a:pt x="307" y="681"/>
                  </a:lnTo>
                  <a:lnTo>
                    <a:pt x="338" y="705"/>
                  </a:lnTo>
                  <a:lnTo>
                    <a:pt x="372" y="735"/>
                  </a:lnTo>
                  <a:lnTo>
                    <a:pt x="408" y="765"/>
                  </a:lnTo>
                  <a:lnTo>
                    <a:pt x="437" y="794"/>
                  </a:lnTo>
                  <a:lnTo>
                    <a:pt x="469" y="827"/>
                  </a:lnTo>
                  <a:lnTo>
                    <a:pt x="494" y="855"/>
                  </a:lnTo>
                  <a:lnTo>
                    <a:pt x="521" y="845"/>
                  </a:lnTo>
                  <a:lnTo>
                    <a:pt x="548" y="829"/>
                  </a:lnTo>
                  <a:lnTo>
                    <a:pt x="577" y="816"/>
                  </a:lnTo>
                  <a:lnTo>
                    <a:pt x="611" y="801"/>
                  </a:lnTo>
                  <a:lnTo>
                    <a:pt x="646" y="786"/>
                  </a:lnTo>
                  <a:lnTo>
                    <a:pt x="678" y="775"/>
                  </a:lnTo>
                  <a:lnTo>
                    <a:pt x="709" y="767"/>
                  </a:lnTo>
                  <a:lnTo>
                    <a:pt x="744" y="755"/>
                  </a:lnTo>
                  <a:lnTo>
                    <a:pt x="781" y="746"/>
                  </a:lnTo>
                  <a:lnTo>
                    <a:pt x="819" y="735"/>
                  </a:lnTo>
                  <a:lnTo>
                    <a:pt x="854" y="726"/>
                  </a:lnTo>
                  <a:lnTo>
                    <a:pt x="888" y="717"/>
                  </a:lnTo>
                  <a:lnTo>
                    <a:pt x="925" y="710"/>
                  </a:lnTo>
                  <a:lnTo>
                    <a:pt x="960" y="702"/>
                  </a:lnTo>
                  <a:lnTo>
                    <a:pt x="993" y="695"/>
                  </a:lnTo>
                  <a:lnTo>
                    <a:pt x="1032" y="686"/>
                  </a:lnTo>
                  <a:lnTo>
                    <a:pt x="1083" y="680"/>
                  </a:lnTo>
                  <a:lnTo>
                    <a:pt x="725" y="615"/>
                  </a:lnTo>
                  <a:lnTo>
                    <a:pt x="749" y="565"/>
                  </a:lnTo>
                  <a:lnTo>
                    <a:pt x="777" y="528"/>
                  </a:lnTo>
                  <a:lnTo>
                    <a:pt x="828" y="459"/>
                  </a:lnTo>
                  <a:lnTo>
                    <a:pt x="858" y="426"/>
                  </a:lnTo>
                  <a:lnTo>
                    <a:pt x="888" y="395"/>
                  </a:lnTo>
                  <a:lnTo>
                    <a:pt x="942" y="342"/>
                  </a:lnTo>
                  <a:lnTo>
                    <a:pt x="975" y="311"/>
                  </a:lnTo>
                  <a:lnTo>
                    <a:pt x="1014" y="273"/>
                  </a:lnTo>
                  <a:lnTo>
                    <a:pt x="1050" y="245"/>
                  </a:lnTo>
                  <a:lnTo>
                    <a:pt x="1080" y="220"/>
                  </a:lnTo>
                  <a:lnTo>
                    <a:pt x="1110" y="196"/>
                  </a:lnTo>
                  <a:lnTo>
                    <a:pt x="1146" y="171"/>
                  </a:lnTo>
                  <a:lnTo>
                    <a:pt x="1185" y="146"/>
                  </a:lnTo>
                  <a:lnTo>
                    <a:pt x="1224" y="127"/>
                  </a:lnTo>
                  <a:lnTo>
                    <a:pt x="1262" y="105"/>
                  </a:lnTo>
                  <a:lnTo>
                    <a:pt x="1310" y="87"/>
                  </a:lnTo>
                  <a:lnTo>
                    <a:pt x="1354" y="72"/>
                  </a:lnTo>
                  <a:lnTo>
                    <a:pt x="1405" y="59"/>
                  </a:lnTo>
                  <a:lnTo>
                    <a:pt x="1453" y="46"/>
                  </a:lnTo>
                  <a:lnTo>
                    <a:pt x="1504" y="34"/>
                  </a:lnTo>
                  <a:lnTo>
                    <a:pt x="1559" y="23"/>
                  </a:lnTo>
                  <a:lnTo>
                    <a:pt x="1646" y="6"/>
                  </a:lnTo>
                  <a:close/>
                </a:path>
              </a:pathLst>
            </a:custGeom>
            <a:solidFill>
              <a:srgbClr val="13F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grpSp>
      <p:grpSp>
        <p:nvGrpSpPr>
          <p:cNvPr id="20" name="Group 8"/>
          <p:cNvGrpSpPr>
            <a:grpSpLocks/>
          </p:cNvGrpSpPr>
          <p:nvPr/>
        </p:nvGrpSpPr>
        <p:grpSpPr bwMode="auto">
          <a:xfrm flipH="1">
            <a:off x="5551731" y="3715469"/>
            <a:ext cx="1179513" cy="581025"/>
            <a:chOff x="1922" y="2402"/>
            <a:chExt cx="660" cy="366"/>
          </a:xfrm>
        </p:grpSpPr>
        <p:sp>
          <p:nvSpPr>
            <p:cNvPr id="21" name="Freeform 9"/>
            <p:cNvSpPr>
              <a:spLocks noChangeAspect="1"/>
            </p:cNvSpPr>
            <p:nvPr/>
          </p:nvSpPr>
          <p:spPr bwMode="auto">
            <a:xfrm>
              <a:off x="1922" y="2402"/>
              <a:ext cx="660" cy="332"/>
            </a:xfrm>
            <a:custGeom>
              <a:avLst/>
              <a:gdLst>
                <a:gd name="T0" fmla="*/ 1552 w 1646"/>
                <a:gd name="T1" fmla="*/ 0 h 830"/>
                <a:gd name="T2" fmla="*/ 1454 w 1646"/>
                <a:gd name="T3" fmla="*/ 0 h 830"/>
                <a:gd name="T4" fmla="*/ 1352 w 1646"/>
                <a:gd name="T5" fmla="*/ 5 h 830"/>
                <a:gd name="T6" fmla="*/ 1257 w 1646"/>
                <a:gd name="T7" fmla="*/ 20 h 830"/>
                <a:gd name="T8" fmla="*/ 1147 w 1646"/>
                <a:gd name="T9" fmla="*/ 44 h 830"/>
                <a:gd name="T10" fmla="*/ 1042 w 1646"/>
                <a:gd name="T11" fmla="*/ 78 h 830"/>
                <a:gd name="T12" fmla="*/ 931 w 1646"/>
                <a:gd name="T13" fmla="*/ 124 h 830"/>
                <a:gd name="T14" fmla="*/ 832 w 1646"/>
                <a:gd name="T15" fmla="*/ 172 h 830"/>
                <a:gd name="T16" fmla="*/ 738 w 1646"/>
                <a:gd name="T17" fmla="*/ 219 h 830"/>
                <a:gd name="T18" fmla="*/ 642 w 1646"/>
                <a:gd name="T19" fmla="*/ 274 h 830"/>
                <a:gd name="T20" fmla="*/ 552 w 1646"/>
                <a:gd name="T21" fmla="*/ 335 h 830"/>
                <a:gd name="T22" fmla="*/ 465 w 1646"/>
                <a:gd name="T23" fmla="*/ 405 h 830"/>
                <a:gd name="T24" fmla="*/ 394 w 1646"/>
                <a:gd name="T25" fmla="*/ 475 h 830"/>
                <a:gd name="T26" fmla="*/ 346 w 1646"/>
                <a:gd name="T27" fmla="*/ 540 h 830"/>
                <a:gd name="T28" fmla="*/ 53 w 1646"/>
                <a:gd name="T29" fmla="*/ 519 h 830"/>
                <a:gd name="T30" fmla="*/ 146 w 1646"/>
                <a:gd name="T31" fmla="*/ 561 h 830"/>
                <a:gd name="T32" fmla="*/ 217 w 1646"/>
                <a:gd name="T33" fmla="*/ 603 h 830"/>
                <a:gd name="T34" fmla="*/ 276 w 1646"/>
                <a:gd name="T35" fmla="*/ 641 h 830"/>
                <a:gd name="T36" fmla="*/ 336 w 1646"/>
                <a:gd name="T37" fmla="*/ 685 h 830"/>
                <a:gd name="T38" fmla="*/ 406 w 1646"/>
                <a:gd name="T39" fmla="*/ 743 h 830"/>
                <a:gd name="T40" fmla="*/ 467 w 1646"/>
                <a:gd name="T41" fmla="*/ 804 h 830"/>
                <a:gd name="T42" fmla="*/ 519 w 1646"/>
                <a:gd name="T43" fmla="*/ 822 h 830"/>
                <a:gd name="T44" fmla="*/ 575 w 1646"/>
                <a:gd name="T45" fmla="*/ 794 h 830"/>
                <a:gd name="T46" fmla="*/ 644 w 1646"/>
                <a:gd name="T47" fmla="*/ 764 h 830"/>
                <a:gd name="T48" fmla="*/ 707 w 1646"/>
                <a:gd name="T49" fmla="*/ 745 h 830"/>
                <a:gd name="T50" fmla="*/ 779 w 1646"/>
                <a:gd name="T51" fmla="*/ 725 h 830"/>
                <a:gd name="T52" fmla="*/ 852 w 1646"/>
                <a:gd name="T53" fmla="*/ 705 h 830"/>
                <a:gd name="T54" fmla="*/ 923 w 1646"/>
                <a:gd name="T55" fmla="*/ 690 h 830"/>
                <a:gd name="T56" fmla="*/ 991 w 1646"/>
                <a:gd name="T57" fmla="*/ 675 h 830"/>
                <a:gd name="T58" fmla="*/ 1083 w 1646"/>
                <a:gd name="T59" fmla="*/ 660 h 830"/>
                <a:gd name="T60" fmla="*/ 747 w 1646"/>
                <a:gd name="T61" fmla="*/ 549 h 830"/>
                <a:gd name="T62" fmla="*/ 826 w 1646"/>
                <a:gd name="T63" fmla="*/ 445 h 830"/>
                <a:gd name="T64" fmla="*/ 886 w 1646"/>
                <a:gd name="T65" fmla="*/ 383 h 830"/>
                <a:gd name="T66" fmla="*/ 973 w 1646"/>
                <a:gd name="T67" fmla="*/ 302 h 830"/>
                <a:gd name="T68" fmla="*/ 1048 w 1646"/>
                <a:gd name="T69" fmla="*/ 247 h 830"/>
                <a:gd name="T70" fmla="*/ 1105 w 1646"/>
                <a:gd name="T71" fmla="*/ 206 h 830"/>
                <a:gd name="T72" fmla="*/ 1186 w 1646"/>
                <a:gd name="T73" fmla="*/ 159 h 830"/>
                <a:gd name="T74" fmla="*/ 1251 w 1646"/>
                <a:gd name="T75" fmla="*/ 126 h 830"/>
                <a:gd name="T76" fmla="*/ 1347 w 1646"/>
                <a:gd name="T77" fmla="*/ 99 h 830"/>
                <a:gd name="T78" fmla="*/ 1448 w 1646"/>
                <a:gd name="T79" fmla="*/ 75 h 830"/>
                <a:gd name="T80" fmla="*/ 1646 w 1646"/>
                <a:gd name="T81" fmla="*/ 63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30">
                  <a:moveTo>
                    <a:pt x="1645" y="5"/>
                  </a:moveTo>
                  <a:lnTo>
                    <a:pt x="1552" y="0"/>
                  </a:lnTo>
                  <a:lnTo>
                    <a:pt x="1508" y="0"/>
                  </a:lnTo>
                  <a:lnTo>
                    <a:pt x="1454" y="0"/>
                  </a:lnTo>
                  <a:lnTo>
                    <a:pt x="1403" y="2"/>
                  </a:lnTo>
                  <a:lnTo>
                    <a:pt x="1352" y="5"/>
                  </a:lnTo>
                  <a:lnTo>
                    <a:pt x="1302" y="11"/>
                  </a:lnTo>
                  <a:lnTo>
                    <a:pt x="1257" y="20"/>
                  </a:lnTo>
                  <a:lnTo>
                    <a:pt x="1207" y="30"/>
                  </a:lnTo>
                  <a:lnTo>
                    <a:pt x="1147" y="44"/>
                  </a:lnTo>
                  <a:lnTo>
                    <a:pt x="1093" y="63"/>
                  </a:lnTo>
                  <a:lnTo>
                    <a:pt x="1042" y="78"/>
                  </a:lnTo>
                  <a:lnTo>
                    <a:pt x="985" y="100"/>
                  </a:lnTo>
                  <a:lnTo>
                    <a:pt x="931" y="124"/>
                  </a:lnTo>
                  <a:lnTo>
                    <a:pt x="877" y="148"/>
                  </a:lnTo>
                  <a:lnTo>
                    <a:pt x="832" y="172"/>
                  </a:lnTo>
                  <a:lnTo>
                    <a:pt x="781" y="196"/>
                  </a:lnTo>
                  <a:lnTo>
                    <a:pt x="738" y="219"/>
                  </a:lnTo>
                  <a:lnTo>
                    <a:pt x="690" y="246"/>
                  </a:lnTo>
                  <a:lnTo>
                    <a:pt x="642" y="274"/>
                  </a:lnTo>
                  <a:lnTo>
                    <a:pt x="594" y="308"/>
                  </a:lnTo>
                  <a:lnTo>
                    <a:pt x="552" y="335"/>
                  </a:lnTo>
                  <a:lnTo>
                    <a:pt x="507" y="372"/>
                  </a:lnTo>
                  <a:lnTo>
                    <a:pt x="465" y="405"/>
                  </a:lnTo>
                  <a:lnTo>
                    <a:pt x="426" y="438"/>
                  </a:lnTo>
                  <a:lnTo>
                    <a:pt x="394" y="475"/>
                  </a:lnTo>
                  <a:lnTo>
                    <a:pt x="367" y="506"/>
                  </a:lnTo>
                  <a:lnTo>
                    <a:pt x="346" y="540"/>
                  </a:lnTo>
                  <a:lnTo>
                    <a:pt x="0" y="494"/>
                  </a:lnTo>
                  <a:lnTo>
                    <a:pt x="53" y="519"/>
                  </a:lnTo>
                  <a:lnTo>
                    <a:pt x="95" y="540"/>
                  </a:lnTo>
                  <a:lnTo>
                    <a:pt x="146" y="561"/>
                  </a:lnTo>
                  <a:lnTo>
                    <a:pt x="183" y="583"/>
                  </a:lnTo>
                  <a:lnTo>
                    <a:pt x="217" y="603"/>
                  </a:lnTo>
                  <a:lnTo>
                    <a:pt x="247" y="619"/>
                  </a:lnTo>
                  <a:lnTo>
                    <a:pt x="276" y="641"/>
                  </a:lnTo>
                  <a:lnTo>
                    <a:pt x="305" y="661"/>
                  </a:lnTo>
                  <a:lnTo>
                    <a:pt x="336" y="685"/>
                  </a:lnTo>
                  <a:lnTo>
                    <a:pt x="370" y="714"/>
                  </a:lnTo>
                  <a:lnTo>
                    <a:pt x="406" y="743"/>
                  </a:lnTo>
                  <a:lnTo>
                    <a:pt x="435" y="772"/>
                  </a:lnTo>
                  <a:lnTo>
                    <a:pt x="467" y="804"/>
                  </a:lnTo>
                  <a:lnTo>
                    <a:pt x="492" y="830"/>
                  </a:lnTo>
                  <a:lnTo>
                    <a:pt x="519" y="822"/>
                  </a:lnTo>
                  <a:lnTo>
                    <a:pt x="546" y="806"/>
                  </a:lnTo>
                  <a:lnTo>
                    <a:pt x="575" y="794"/>
                  </a:lnTo>
                  <a:lnTo>
                    <a:pt x="609" y="779"/>
                  </a:lnTo>
                  <a:lnTo>
                    <a:pt x="644" y="764"/>
                  </a:lnTo>
                  <a:lnTo>
                    <a:pt x="676" y="754"/>
                  </a:lnTo>
                  <a:lnTo>
                    <a:pt x="707" y="745"/>
                  </a:lnTo>
                  <a:lnTo>
                    <a:pt x="742" y="733"/>
                  </a:lnTo>
                  <a:lnTo>
                    <a:pt x="779" y="725"/>
                  </a:lnTo>
                  <a:lnTo>
                    <a:pt x="817" y="714"/>
                  </a:lnTo>
                  <a:lnTo>
                    <a:pt x="852" y="705"/>
                  </a:lnTo>
                  <a:lnTo>
                    <a:pt x="886" y="696"/>
                  </a:lnTo>
                  <a:lnTo>
                    <a:pt x="923" y="690"/>
                  </a:lnTo>
                  <a:lnTo>
                    <a:pt x="958" y="682"/>
                  </a:lnTo>
                  <a:lnTo>
                    <a:pt x="991" y="675"/>
                  </a:lnTo>
                  <a:lnTo>
                    <a:pt x="1030" y="666"/>
                  </a:lnTo>
                  <a:lnTo>
                    <a:pt x="1083" y="660"/>
                  </a:lnTo>
                  <a:lnTo>
                    <a:pt x="723" y="597"/>
                  </a:lnTo>
                  <a:lnTo>
                    <a:pt x="747" y="549"/>
                  </a:lnTo>
                  <a:lnTo>
                    <a:pt x="775" y="513"/>
                  </a:lnTo>
                  <a:lnTo>
                    <a:pt x="826" y="445"/>
                  </a:lnTo>
                  <a:lnTo>
                    <a:pt x="856" y="414"/>
                  </a:lnTo>
                  <a:lnTo>
                    <a:pt x="886" y="383"/>
                  </a:lnTo>
                  <a:lnTo>
                    <a:pt x="940" y="332"/>
                  </a:lnTo>
                  <a:lnTo>
                    <a:pt x="973" y="302"/>
                  </a:lnTo>
                  <a:lnTo>
                    <a:pt x="1012" y="271"/>
                  </a:lnTo>
                  <a:lnTo>
                    <a:pt x="1048" y="247"/>
                  </a:lnTo>
                  <a:lnTo>
                    <a:pt x="1078" y="229"/>
                  </a:lnTo>
                  <a:lnTo>
                    <a:pt x="1105" y="206"/>
                  </a:lnTo>
                  <a:lnTo>
                    <a:pt x="1144" y="185"/>
                  </a:lnTo>
                  <a:lnTo>
                    <a:pt x="1186" y="159"/>
                  </a:lnTo>
                  <a:lnTo>
                    <a:pt x="1219" y="141"/>
                  </a:lnTo>
                  <a:lnTo>
                    <a:pt x="1251" y="126"/>
                  </a:lnTo>
                  <a:lnTo>
                    <a:pt x="1308" y="111"/>
                  </a:lnTo>
                  <a:lnTo>
                    <a:pt x="1347" y="99"/>
                  </a:lnTo>
                  <a:lnTo>
                    <a:pt x="1403" y="87"/>
                  </a:lnTo>
                  <a:lnTo>
                    <a:pt x="1448" y="75"/>
                  </a:lnTo>
                  <a:lnTo>
                    <a:pt x="1502" y="69"/>
                  </a:lnTo>
                  <a:lnTo>
                    <a:pt x="1646" y="63"/>
                  </a:lnTo>
                  <a:lnTo>
                    <a:pt x="1645" y="5"/>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2" name="Freeform 10"/>
            <p:cNvSpPr>
              <a:spLocks noChangeAspect="1"/>
            </p:cNvSpPr>
            <p:nvPr/>
          </p:nvSpPr>
          <p:spPr bwMode="auto">
            <a:xfrm>
              <a:off x="2213" y="2643"/>
              <a:ext cx="143" cy="55"/>
            </a:xfrm>
            <a:custGeom>
              <a:avLst/>
              <a:gdLst>
                <a:gd name="T0" fmla="*/ 356 w 356"/>
                <a:gd name="T1" fmla="*/ 57 h 138"/>
                <a:gd name="T2" fmla="*/ 356 w 356"/>
                <a:gd name="T3" fmla="*/ 138 h 138"/>
                <a:gd name="T4" fmla="*/ 0 w 356"/>
                <a:gd name="T5" fmla="*/ 75 h 138"/>
                <a:gd name="T6" fmla="*/ 6 w 356"/>
                <a:gd name="T7" fmla="*/ 38 h 138"/>
                <a:gd name="T8" fmla="*/ 30 w 356"/>
                <a:gd name="T9" fmla="*/ 0 h 138"/>
                <a:gd name="T10" fmla="*/ 356 w 356"/>
                <a:gd name="T11" fmla="*/ 57 h 138"/>
              </a:gdLst>
              <a:ahLst/>
              <a:cxnLst>
                <a:cxn ang="0">
                  <a:pos x="T0" y="T1"/>
                </a:cxn>
                <a:cxn ang="0">
                  <a:pos x="T2" y="T3"/>
                </a:cxn>
                <a:cxn ang="0">
                  <a:pos x="T4" y="T5"/>
                </a:cxn>
                <a:cxn ang="0">
                  <a:pos x="T6" y="T7"/>
                </a:cxn>
                <a:cxn ang="0">
                  <a:pos x="T8" y="T9"/>
                </a:cxn>
                <a:cxn ang="0">
                  <a:pos x="T10" y="T11"/>
                </a:cxn>
              </a:cxnLst>
              <a:rect l="0" t="0" r="r" b="b"/>
              <a:pathLst>
                <a:path w="356" h="138">
                  <a:moveTo>
                    <a:pt x="356" y="57"/>
                  </a:moveTo>
                  <a:lnTo>
                    <a:pt x="356" y="138"/>
                  </a:lnTo>
                  <a:lnTo>
                    <a:pt x="0" y="75"/>
                  </a:lnTo>
                  <a:lnTo>
                    <a:pt x="6" y="38"/>
                  </a:lnTo>
                  <a:lnTo>
                    <a:pt x="30" y="0"/>
                  </a:lnTo>
                  <a:lnTo>
                    <a:pt x="356" y="57"/>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3" name="Freeform 11"/>
            <p:cNvSpPr>
              <a:spLocks noChangeAspect="1"/>
            </p:cNvSpPr>
            <p:nvPr/>
          </p:nvSpPr>
          <p:spPr bwMode="auto">
            <a:xfrm>
              <a:off x="1922" y="2600"/>
              <a:ext cx="138" cy="54"/>
            </a:xfrm>
            <a:custGeom>
              <a:avLst/>
              <a:gdLst>
                <a:gd name="T0" fmla="*/ 0 w 343"/>
                <a:gd name="T1" fmla="*/ 0 h 134"/>
                <a:gd name="T2" fmla="*/ 1 w 343"/>
                <a:gd name="T3" fmla="*/ 76 h 134"/>
                <a:gd name="T4" fmla="*/ 343 w 343"/>
                <a:gd name="T5" fmla="*/ 134 h 134"/>
                <a:gd name="T6" fmla="*/ 343 w 343"/>
                <a:gd name="T7" fmla="*/ 39 h 134"/>
                <a:gd name="T8" fmla="*/ 0 w 343"/>
                <a:gd name="T9" fmla="*/ 0 h 134"/>
              </a:gdLst>
              <a:ahLst/>
              <a:cxnLst>
                <a:cxn ang="0">
                  <a:pos x="T0" y="T1"/>
                </a:cxn>
                <a:cxn ang="0">
                  <a:pos x="T2" y="T3"/>
                </a:cxn>
                <a:cxn ang="0">
                  <a:pos x="T4" y="T5"/>
                </a:cxn>
                <a:cxn ang="0">
                  <a:pos x="T6" y="T7"/>
                </a:cxn>
                <a:cxn ang="0">
                  <a:pos x="T8" y="T9"/>
                </a:cxn>
              </a:cxnLst>
              <a:rect l="0" t="0" r="r" b="b"/>
              <a:pathLst>
                <a:path w="343" h="134">
                  <a:moveTo>
                    <a:pt x="0" y="0"/>
                  </a:moveTo>
                  <a:lnTo>
                    <a:pt x="1" y="76"/>
                  </a:lnTo>
                  <a:lnTo>
                    <a:pt x="343" y="134"/>
                  </a:lnTo>
                  <a:lnTo>
                    <a:pt x="343" y="39"/>
                  </a:lnTo>
                  <a:lnTo>
                    <a:pt x="0"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4" name="Freeform 12"/>
            <p:cNvSpPr>
              <a:spLocks noChangeAspect="1"/>
            </p:cNvSpPr>
            <p:nvPr/>
          </p:nvSpPr>
          <p:spPr bwMode="auto">
            <a:xfrm>
              <a:off x="1922" y="2426"/>
              <a:ext cx="660" cy="342"/>
            </a:xfrm>
            <a:custGeom>
              <a:avLst/>
              <a:gdLst>
                <a:gd name="T0" fmla="*/ 1554 w 1646"/>
                <a:gd name="T1" fmla="*/ 0 h 855"/>
                <a:gd name="T2" fmla="*/ 1456 w 1646"/>
                <a:gd name="T3" fmla="*/ 0 h 855"/>
                <a:gd name="T4" fmla="*/ 1354 w 1646"/>
                <a:gd name="T5" fmla="*/ 6 h 855"/>
                <a:gd name="T6" fmla="*/ 1259 w 1646"/>
                <a:gd name="T7" fmla="*/ 21 h 855"/>
                <a:gd name="T8" fmla="*/ 1149 w 1646"/>
                <a:gd name="T9" fmla="*/ 46 h 855"/>
                <a:gd name="T10" fmla="*/ 1044 w 1646"/>
                <a:gd name="T11" fmla="*/ 81 h 855"/>
                <a:gd name="T12" fmla="*/ 933 w 1646"/>
                <a:gd name="T13" fmla="*/ 127 h 855"/>
                <a:gd name="T14" fmla="*/ 834 w 1646"/>
                <a:gd name="T15" fmla="*/ 177 h 855"/>
                <a:gd name="T16" fmla="*/ 740 w 1646"/>
                <a:gd name="T17" fmla="*/ 226 h 855"/>
                <a:gd name="T18" fmla="*/ 644 w 1646"/>
                <a:gd name="T19" fmla="*/ 282 h 855"/>
                <a:gd name="T20" fmla="*/ 554 w 1646"/>
                <a:gd name="T21" fmla="*/ 345 h 855"/>
                <a:gd name="T22" fmla="*/ 467 w 1646"/>
                <a:gd name="T23" fmla="*/ 417 h 855"/>
                <a:gd name="T24" fmla="*/ 396 w 1646"/>
                <a:gd name="T25" fmla="*/ 490 h 855"/>
                <a:gd name="T26" fmla="*/ 348 w 1646"/>
                <a:gd name="T27" fmla="*/ 556 h 855"/>
                <a:gd name="T28" fmla="*/ 55 w 1646"/>
                <a:gd name="T29" fmla="*/ 534 h 855"/>
                <a:gd name="T30" fmla="*/ 148 w 1646"/>
                <a:gd name="T31" fmla="*/ 578 h 855"/>
                <a:gd name="T32" fmla="*/ 219 w 1646"/>
                <a:gd name="T33" fmla="*/ 621 h 855"/>
                <a:gd name="T34" fmla="*/ 278 w 1646"/>
                <a:gd name="T35" fmla="*/ 660 h 855"/>
                <a:gd name="T36" fmla="*/ 338 w 1646"/>
                <a:gd name="T37" fmla="*/ 705 h 855"/>
                <a:gd name="T38" fmla="*/ 408 w 1646"/>
                <a:gd name="T39" fmla="*/ 765 h 855"/>
                <a:gd name="T40" fmla="*/ 469 w 1646"/>
                <a:gd name="T41" fmla="*/ 827 h 855"/>
                <a:gd name="T42" fmla="*/ 521 w 1646"/>
                <a:gd name="T43" fmla="*/ 845 h 855"/>
                <a:gd name="T44" fmla="*/ 577 w 1646"/>
                <a:gd name="T45" fmla="*/ 816 h 855"/>
                <a:gd name="T46" fmla="*/ 646 w 1646"/>
                <a:gd name="T47" fmla="*/ 786 h 855"/>
                <a:gd name="T48" fmla="*/ 709 w 1646"/>
                <a:gd name="T49" fmla="*/ 767 h 855"/>
                <a:gd name="T50" fmla="*/ 781 w 1646"/>
                <a:gd name="T51" fmla="*/ 746 h 855"/>
                <a:gd name="T52" fmla="*/ 854 w 1646"/>
                <a:gd name="T53" fmla="*/ 726 h 855"/>
                <a:gd name="T54" fmla="*/ 925 w 1646"/>
                <a:gd name="T55" fmla="*/ 710 h 855"/>
                <a:gd name="T56" fmla="*/ 993 w 1646"/>
                <a:gd name="T57" fmla="*/ 695 h 855"/>
                <a:gd name="T58" fmla="*/ 1083 w 1646"/>
                <a:gd name="T59" fmla="*/ 680 h 855"/>
                <a:gd name="T60" fmla="*/ 749 w 1646"/>
                <a:gd name="T61" fmla="*/ 565 h 855"/>
                <a:gd name="T62" fmla="*/ 828 w 1646"/>
                <a:gd name="T63" fmla="*/ 459 h 855"/>
                <a:gd name="T64" fmla="*/ 888 w 1646"/>
                <a:gd name="T65" fmla="*/ 395 h 855"/>
                <a:gd name="T66" fmla="*/ 975 w 1646"/>
                <a:gd name="T67" fmla="*/ 311 h 855"/>
                <a:gd name="T68" fmla="*/ 1050 w 1646"/>
                <a:gd name="T69" fmla="*/ 245 h 855"/>
                <a:gd name="T70" fmla="*/ 1110 w 1646"/>
                <a:gd name="T71" fmla="*/ 196 h 855"/>
                <a:gd name="T72" fmla="*/ 1185 w 1646"/>
                <a:gd name="T73" fmla="*/ 146 h 855"/>
                <a:gd name="T74" fmla="*/ 1262 w 1646"/>
                <a:gd name="T75" fmla="*/ 105 h 855"/>
                <a:gd name="T76" fmla="*/ 1354 w 1646"/>
                <a:gd name="T77" fmla="*/ 72 h 855"/>
                <a:gd name="T78" fmla="*/ 1453 w 1646"/>
                <a:gd name="T79" fmla="*/ 46 h 855"/>
                <a:gd name="T80" fmla="*/ 1559 w 1646"/>
                <a:gd name="T81" fmla="*/ 23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55">
                  <a:moveTo>
                    <a:pt x="1646" y="6"/>
                  </a:moveTo>
                  <a:lnTo>
                    <a:pt x="1554" y="0"/>
                  </a:lnTo>
                  <a:lnTo>
                    <a:pt x="1510" y="0"/>
                  </a:lnTo>
                  <a:lnTo>
                    <a:pt x="1456" y="0"/>
                  </a:lnTo>
                  <a:lnTo>
                    <a:pt x="1405" y="3"/>
                  </a:lnTo>
                  <a:lnTo>
                    <a:pt x="1354" y="6"/>
                  </a:lnTo>
                  <a:lnTo>
                    <a:pt x="1304" y="12"/>
                  </a:lnTo>
                  <a:lnTo>
                    <a:pt x="1259" y="21"/>
                  </a:lnTo>
                  <a:lnTo>
                    <a:pt x="1209" y="31"/>
                  </a:lnTo>
                  <a:lnTo>
                    <a:pt x="1149" y="46"/>
                  </a:lnTo>
                  <a:lnTo>
                    <a:pt x="1095" y="65"/>
                  </a:lnTo>
                  <a:lnTo>
                    <a:pt x="1044" y="81"/>
                  </a:lnTo>
                  <a:lnTo>
                    <a:pt x="987" y="103"/>
                  </a:lnTo>
                  <a:lnTo>
                    <a:pt x="933" y="127"/>
                  </a:lnTo>
                  <a:lnTo>
                    <a:pt x="879" y="152"/>
                  </a:lnTo>
                  <a:lnTo>
                    <a:pt x="834" y="177"/>
                  </a:lnTo>
                  <a:lnTo>
                    <a:pt x="783" y="202"/>
                  </a:lnTo>
                  <a:lnTo>
                    <a:pt x="740" y="226"/>
                  </a:lnTo>
                  <a:lnTo>
                    <a:pt x="692" y="254"/>
                  </a:lnTo>
                  <a:lnTo>
                    <a:pt x="644" y="282"/>
                  </a:lnTo>
                  <a:lnTo>
                    <a:pt x="596" y="317"/>
                  </a:lnTo>
                  <a:lnTo>
                    <a:pt x="554" y="345"/>
                  </a:lnTo>
                  <a:lnTo>
                    <a:pt x="509" y="383"/>
                  </a:lnTo>
                  <a:lnTo>
                    <a:pt x="467" y="417"/>
                  </a:lnTo>
                  <a:lnTo>
                    <a:pt x="428" y="452"/>
                  </a:lnTo>
                  <a:lnTo>
                    <a:pt x="396" y="490"/>
                  </a:lnTo>
                  <a:lnTo>
                    <a:pt x="369" y="521"/>
                  </a:lnTo>
                  <a:lnTo>
                    <a:pt x="348" y="556"/>
                  </a:lnTo>
                  <a:lnTo>
                    <a:pt x="0" y="510"/>
                  </a:lnTo>
                  <a:lnTo>
                    <a:pt x="55" y="534"/>
                  </a:lnTo>
                  <a:lnTo>
                    <a:pt x="97" y="556"/>
                  </a:lnTo>
                  <a:lnTo>
                    <a:pt x="148" y="578"/>
                  </a:lnTo>
                  <a:lnTo>
                    <a:pt x="185" y="600"/>
                  </a:lnTo>
                  <a:lnTo>
                    <a:pt x="219" y="621"/>
                  </a:lnTo>
                  <a:lnTo>
                    <a:pt x="249" y="637"/>
                  </a:lnTo>
                  <a:lnTo>
                    <a:pt x="278" y="660"/>
                  </a:lnTo>
                  <a:lnTo>
                    <a:pt x="307" y="681"/>
                  </a:lnTo>
                  <a:lnTo>
                    <a:pt x="338" y="705"/>
                  </a:lnTo>
                  <a:lnTo>
                    <a:pt x="372" y="735"/>
                  </a:lnTo>
                  <a:lnTo>
                    <a:pt x="408" y="765"/>
                  </a:lnTo>
                  <a:lnTo>
                    <a:pt x="437" y="794"/>
                  </a:lnTo>
                  <a:lnTo>
                    <a:pt x="469" y="827"/>
                  </a:lnTo>
                  <a:lnTo>
                    <a:pt x="494" y="855"/>
                  </a:lnTo>
                  <a:lnTo>
                    <a:pt x="521" y="845"/>
                  </a:lnTo>
                  <a:lnTo>
                    <a:pt x="548" y="829"/>
                  </a:lnTo>
                  <a:lnTo>
                    <a:pt x="577" y="816"/>
                  </a:lnTo>
                  <a:lnTo>
                    <a:pt x="611" y="801"/>
                  </a:lnTo>
                  <a:lnTo>
                    <a:pt x="646" y="786"/>
                  </a:lnTo>
                  <a:lnTo>
                    <a:pt x="678" y="775"/>
                  </a:lnTo>
                  <a:lnTo>
                    <a:pt x="709" y="767"/>
                  </a:lnTo>
                  <a:lnTo>
                    <a:pt x="744" y="755"/>
                  </a:lnTo>
                  <a:lnTo>
                    <a:pt x="781" y="746"/>
                  </a:lnTo>
                  <a:lnTo>
                    <a:pt x="819" y="735"/>
                  </a:lnTo>
                  <a:lnTo>
                    <a:pt x="854" y="726"/>
                  </a:lnTo>
                  <a:lnTo>
                    <a:pt x="888" y="717"/>
                  </a:lnTo>
                  <a:lnTo>
                    <a:pt x="925" y="710"/>
                  </a:lnTo>
                  <a:lnTo>
                    <a:pt x="960" y="702"/>
                  </a:lnTo>
                  <a:lnTo>
                    <a:pt x="993" y="695"/>
                  </a:lnTo>
                  <a:lnTo>
                    <a:pt x="1032" y="686"/>
                  </a:lnTo>
                  <a:lnTo>
                    <a:pt x="1083" y="680"/>
                  </a:lnTo>
                  <a:lnTo>
                    <a:pt x="725" y="615"/>
                  </a:lnTo>
                  <a:lnTo>
                    <a:pt x="749" y="565"/>
                  </a:lnTo>
                  <a:lnTo>
                    <a:pt x="777" y="528"/>
                  </a:lnTo>
                  <a:lnTo>
                    <a:pt x="828" y="459"/>
                  </a:lnTo>
                  <a:lnTo>
                    <a:pt x="858" y="426"/>
                  </a:lnTo>
                  <a:lnTo>
                    <a:pt x="888" y="395"/>
                  </a:lnTo>
                  <a:lnTo>
                    <a:pt x="942" y="342"/>
                  </a:lnTo>
                  <a:lnTo>
                    <a:pt x="975" y="311"/>
                  </a:lnTo>
                  <a:lnTo>
                    <a:pt x="1014" y="273"/>
                  </a:lnTo>
                  <a:lnTo>
                    <a:pt x="1050" y="245"/>
                  </a:lnTo>
                  <a:lnTo>
                    <a:pt x="1080" y="220"/>
                  </a:lnTo>
                  <a:lnTo>
                    <a:pt x="1110" y="196"/>
                  </a:lnTo>
                  <a:lnTo>
                    <a:pt x="1146" y="171"/>
                  </a:lnTo>
                  <a:lnTo>
                    <a:pt x="1185" y="146"/>
                  </a:lnTo>
                  <a:lnTo>
                    <a:pt x="1224" y="127"/>
                  </a:lnTo>
                  <a:lnTo>
                    <a:pt x="1262" y="105"/>
                  </a:lnTo>
                  <a:lnTo>
                    <a:pt x="1310" y="87"/>
                  </a:lnTo>
                  <a:lnTo>
                    <a:pt x="1354" y="72"/>
                  </a:lnTo>
                  <a:lnTo>
                    <a:pt x="1405" y="59"/>
                  </a:lnTo>
                  <a:lnTo>
                    <a:pt x="1453" y="46"/>
                  </a:lnTo>
                  <a:lnTo>
                    <a:pt x="1504" y="34"/>
                  </a:lnTo>
                  <a:lnTo>
                    <a:pt x="1559" y="23"/>
                  </a:lnTo>
                  <a:lnTo>
                    <a:pt x="1646" y="6"/>
                  </a:lnTo>
                  <a:close/>
                </a:path>
              </a:pathLst>
            </a:custGeom>
            <a:solidFill>
              <a:srgbClr val="13F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grpSp>
      <p:sp>
        <p:nvSpPr>
          <p:cNvPr id="25" name="Text Box 13"/>
          <p:cNvSpPr txBox="1">
            <a:spLocks noChangeArrowheads="1"/>
          </p:cNvSpPr>
          <p:nvPr/>
        </p:nvSpPr>
        <p:spPr bwMode="auto">
          <a:xfrm>
            <a:off x="2808531" y="2985219"/>
            <a:ext cx="40378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400">
                <a:latin typeface="+mj-lt"/>
              </a:rPr>
              <a:t>Se pueden presentar dos casos</a:t>
            </a:r>
            <a:endParaRPr lang="es-ES" sz="2400">
              <a:latin typeface="+mj-lt"/>
            </a:endParaRPr>
          </a:p>
        </p:txBody>
      </p:sp>
      <p:sp>
        <p:nvSpPr>
          <p:cNvPr id="26" name="Text Box 14"/>
          <p:cNvSpPr txBox="1">
            <a:spLocks noChangeArrowheads="1"/>
          </p:cNvSpPr>
          <p:nvPr/>
        </p:nvSpPr>
        <p:spPr bwMode="auto">
          <a:xfrm>
            <a:off x="1403648" y="4610819"/>
            <a:ext cx="2386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400" dirty="0">
                <a:latin typeface="+mj-lt"/>
              </a:rPr>
              <a:t>Arreglo ordenado</a:t>
            </a:r>
            <a:endParaRPr lang="es-ES" sz="2400" dirty="0">
              <a:latin typeface="+mj-lt"/>
            </a:endParaRPr>
          </a:p>
        </p:txBody>
      </p:sp>
      <p:sp>
        <p:nvSpPr>
          <p:cNvPr id="27" name="Text Box 15"/>
          <p:cNvSpPr txBox="1">
            <a:spLocks noChangeArrowheads="1"/>
          </p:cNvSpPr>
          <p:nvPr/>
        </p:nvSpPr>
        <p:spPr bwMode="auto">
          <a:xfrm>
            <a:off x="5691431" y="4623519"/>
            <a:ext cx="27796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400">
                <a:latin typeface="+mj-lt"/>
              </a:rPr>
              <a:t>Arreglo no ordenado</a:t>
            </a:r>
            <a:endParaRPr lang="es-ES" sz="2400">
              <a:latin typeface="+mj-lt"/>
            </a:endParaRPr>
          </a:p>
        </p:txBody>
      </p:sp>
      <p:pic>
        <p:nvPicPr>
          <p:cNvPr id="3074" name="Picture 2" descr="https://encrypted-tbn2.gstatic.com/images?q=tbn:ANd9GcRjB-jmAGBVjB4nVj30Up_CfxND5NAgAhLpYkTlOwO9y8maBKvp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112" y="5085184"/>
            <a:ext cx="2222882" cy="133373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1470" y="5015263"/>
            <a:ext cx="2309014" cy="1473571"/>
          </a:xfrm>
          <a:prstGeom prst="rect">
            <a:avLst/>
          </a:prstGeom>
        </p:spPr>
      </p:pic>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78</a:t>
            </a:fld>
            <a:endParaRPr lang="es-CO" dirty="0"/>
          </a:p>
        </p:txBody>
      </p:sp>
    </p:spTree>
    <p:extLst>
      <p:ext uri="{BB962C8B-B14F-4D97-AF65-F5344CB8AC3E}">
        <p14:creationId xmlns:p14="http://schemas.microsoft.com/office/powerpoint/2010/main" val="23104563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552729" cy="461665"/>
          </a:xfrm>
          <a:prstGeom prst="rect">
            <a:avLst/>
          </a:prstGeom>
          <a:noFill/>
        </p:spPr>
        <p:txBody>
          <a:bodyPr wrap="square" rtlCol="0">
            <a:spAutoFit/>
          </a:bodyPr>
          <a:lstStyle/>
          <a:p>
            <a:r>
              <a:rPr lang="es-CO" sz="2400" b="1" dirty="0">
                <a:latin typeface="Candara" pitchFamily="34" charset="0"/>
              </a:rPr>
              <a:t>Búsqueda Secuencial en Arreglo no  Ordenado</a:t>
            </a:r>
          </a:p>
        </p:txBody>
      </p:sp>
      <p:grpSp>
        <p:nvGrpSpPr>
          <p:cNvPr id="20" name="Group 8"/>
          <p:cNvGrpSpPr>
            <a:grpSpLocks/>
          </p:cNvGrpSpPr>
          <p:nvPr/>
        </p:nvGrpSpPr>
        <p:grpSpPr bwMode="auto">
          <a:xfrm flipH="1">
            <a:off x="5551731" y="3715469"/>
            <a:ext cx="1179513" cy="581025"/>
            <a:chOff x="1922" y="2402"/>
            <a:chExt cx="660" cy="366"/>
          </a:xfrm>
        </p:grpSpPr>
        <p:sp>
          <p:nvSpPr>
            <p:cNvPr id="21" name="Freeform 9"/>
            <p:cNvSpPr>
              <a:spLocks noChangeAspect="1"/>
            </p:cNvSpPr>
            <p:nvPr/>
          </p:nvSpPr>
          <p:spPr bwMode="auto">
            <a:xfrm>
              <a:off x="1922" y="2402"/>
              <a:ext cx="660" cy="332"/>
            </a:xfrm>
            <a:custGeom>
              <a:avLst/>
              <a:gdLst>
                <a:gd name="T0" fmla="*/ 1552 w 1646"/>
                <a:gd name="T1" fmla="*/ 0 h 830"/>
                <a:gd name="T2" fmla="*/ 1454 w 1646"/>
                <a:gd name="T3" fmla="*/ 0 h 830"/>
                <a:gd name="T4" fmla="*/ 1352 w 1646"/>
                <a:gd name="T5" fmla="*/ 5 h 830"/>
                <a:gd name="T6" fmla="*/ 1257 w 1646"/>
                <a:gd name="T7" fmla="*/ 20 h 830"/>
                <a:gd name="T8" fmla="*/ 1147 w 1646"/>
                <a:gd name="T9" fmla="*/ 44 h 830"/>
                <a:gd name="T10" fmla="*/ 1042 w 1646"/>
                <a:gd name="T11" fmla="*/ 78 h 830"/>
                <a:gd name="T12" fmla="*/ 931 w 1646"/>
                <a:gd name="T13" fmla="*/ 124 h 830"/>
                <a:gd name="T14" fmla="*/ 832 w 1646"/>
                <a:gd name="T15" fmla="*/ 172 h 830"/>
                <a:gd name="T16" fmla="*/ 738 w 1646"/>
                <a:gd name="T17" fmla="*/ 219 h 830"/>
                <a:gd name="T18" fmla="*/ 642 w 1646"/>
                <a:gd name="T19" fmla="*/ 274 h 830"/>
                <a:gd name="T20" fmla="*/ 552 w 1646"/>
                <a:gd name="T21" fmla="*/ 335 h 830"/>
                <a:gd name="T22" fmla="*/ 465 w 1646"/>
                <a:gd name="T23" fmla="*/ 405 h 830"/>
                <a:gd name="T24" fmla="*/ 394 w 1646"/>
                <a:gd name="T25" fmla="*/ 475 h 830"/>
                <a:gd name="T26" fmla="*/ 346 w 1646"/>
                <a:gd name="T27" fmla="*/ 540 h 830"/>
                <a:gd name="T28" fmla="*/ 53 w 1646"/>
                <a:gd name="T29" fmla="*/ 519 h 830"/>
                <a:gd name="T30" fmla="*/ 146 w 1646"/>
                <a:gd name="T31" fmla="*/ 561 h 830"/>
                <a:gd name="T32" fmla="*/ 217 w 1646"/>
                <a:gd name="T33" fmla="*/ 603 h 830"/>
                <a:gd name="T34" fmla="*/ 276 w 1646"/>
                <a:gd name="T35" fmla="*/ 641 h 830"/>
                <a:gd name="T36" fmla="*/ 336 w 1646"/>
                <a:gd name="T37" fmla="*/ 685 h 830"/>
                <a:gd name="T38" fmla="*/ 406 w 1646"/>
                <a:gd name="T39" fmla="*/ 743 h 830"/>
                <a:gd name="T40" fmla="*/ 467 w 1646"/>
                <a:gd name="T41" fmla="*/ 804 h 830"/>
                <a:gd name="T42" fmla="*/ 519 w 1646"/>
                <a:gd name="T43" fmla="*/ 822 h 830"/>
                <a:gd name="T44" fmla="*/ 575 w 1646"/>
                <a:gd name="T45" fmla="*/ 794 h 830"/>
                <a:gd name="T46" fmla="*/ 644 w 1646"/>
                <a:gd name="T47" fmla="*/ 764 h 830"/>
                <a:gd name="T48" fmla="*/ 707 w 1646"/>
                <a:gd name="T49" fmla="*/ 745 h 830"/>
                <a:gd name="T50" fmla="*/ 779 w 1646"/>
                <a:gd name="T51" fmla="*/ 725 h 830"/>
                <a:gd name="T52" fmla="*/ 852 w 1646"/>
                <a:gd name="T53" fmla="*/ 705 h 830"/>
                <a:gd name="T54" fmla="*/ 923 w 1646"/>
                <a:gd name="T55" fmla="*/ 690 h 830"/>
                <a:gd name="T56" fmla="*/ 991 w 1646"/>
                <a:gd name="T57" fmla="*/ 675 h 830"/>
                <a:gd name="T58" fmla="*/ 1083 w 1646"/>
                <a:gd name="T59" fmla="*/ 660 h 830"/>
                <a:gd name="T60" fmla="*/ 747 w 1646"/>
                <a:gd name="T61" fmla="*/ 549 h 830"/>
                <a:gd name="T62" fmla="*/ 826 w 1646"/>
                <a:gd name="T63" fmla="*/ 445 h 830"/>
                <a:gd name="T64" fmla="*/ 886 w 1646"/>
                <a:gd name="T65" fmla="*/ 383 h 830"/>
                <a:gd name="T66" fmla="*/ 973 w 1646"/>
                <a:gd name="T67" fmla="*/ 302 h 830"/>
                <a:gd name="T68" fmla="*/ 1048 w 1646"/>
                <a:gd name="T69" fmla="*/ 247 h 830"/>
                <a:gd name="T70" fmla="*/ 1105 w 1646"/>
                <a:gd name="T71" fmla="*/ 206 h 830"/>
                <a:gd name="T72" fmla="*/ 1186 w 1646"/>
                <a:gd name="T73" fmla="*/ 159 h 830"/>
                <a:gd name="T74" fmla="*/ 1251 w 1646"/>
                <a:gd name="T75" fmla="*/ 126 h 830"/>
                <a:gd name="T76" fmla="*/ 1347 w 1646"/>
                <a:gd name="T77" fmla="*/ 99 h 830"/>
                <a:gd name="T78" fmla="*/ 1448 w 1646"/>
                <a:gd name="T79" fmla="*/ 75 h 830"/>
                <a:gd name="T80" fmla="*/ 1646 w 1646"/>
                <a:gd name="T81" fmla="*/ 63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30">
                  <a:moveTo>
                    <a:pt x="1645" y="5"/>
                  </a:moveTo>
                  <a:lnTo>
                    <a:pt x="1552" y="0"/>
                  </a:lnTo>
                  <a:lnTo>
                    <a:pt x="1508" y="0"/>
                  </a:lnTo>
                  <a:lnTo>
                    <a:pt x="1454" y="0"/>
                  </a:lnTo>
                  <a:lnTo>
                    <a:pt x="1403" y="2"/>
                  </a:lnTo>
                  <a:lnTo>
                    <a:pt x="1352" y="5"/>
                  </a:lnTo>
                  <a:lnTo>
                    <a:pt x="1302" y="11"/>
                  </a:lnTo>
                  <a:lnTo>
                    <a:pt x="1257" y="20"/>
                  </a:lnTo>
                  <a:lnTo>
                    <a:pt x="1207" y="30"/>
                  </a:lnTo>
                  <a:lnTo>
                    <a:pt x="1147" y="44"/>
                  </a:lnTo>
                  <a:lnTo>
                    <a:pt x="1093" y="63"/>
                  </a:lnTo>
                  <a:lnTo>
                    <a:pt x="1042" y="78"/>
                  </a:lnTo>
                  <a:lnTo>
                    <a:pt x="985" y="100"/>
                  </a:lnTo>
                  <a:lnTo>
                    <a:pt x="931" y="124"/>
                  </a:lnTo>
                  <a:lnTo>
                    <a:pt x="877" y="148"/>
                  </a:lnTo>
                  <a:lnTo>
                    <a:pt x="832" y="172"/>
                  </a:lnTo>
                  <a:lnTo>
                    <a:pt x="781" y="196"/>
                  </a:lnTo>
                  <a:lnTo>
                    <a:pt x="738" y="219"/>
                  </a:lnTo>
                  <a:lnTo>
                    <a:pt x="690" y="246"/>
                  </a:lnTo>
                  <a:lnTo>
                    <a:pt x="642" y="274"/>
                  </a:lnTo>
                  <a:lnTo>
                    <a:pt x="594" y="308"/>
                  </a:lnTo>
                  <a:lnTo>
                    <a:pt x="552" y="335"/>
                  </a:lnTo>
                  <a:lnTo>
                    <a:pt x="507" y="372"/>
                  </a:lnTo>
                  <a:lnTo>
                    <a:pt x="465" y="405"/>
                  </a:lnTo>
                  <a:lnTo>
                    <a:pt x="426" y="438"/>
                  </a:lnTo>
                  <a:lnTo>
                    <a:pt x="394" y="475"/>
                  </a:lnTo>
                  <a:lnTo>
                    <a:pt x="367" y="506"/>
                  </a:lnTo>
                  <a:lnTo>
                    <a:pt x="346" y="540"/>
                  </a:lnTo>
                  <a:lnTo>
                    <a:pt x="0" y="494"/>
                  </a:lnTo>
                  <a:lnTo>
                    <a:pt x="53" y="519"/>
                  </a:lnTo>
                  <a:lnTo>
                    <a:pt x="95" y="540"/>
                  </a:lnTo>
                  <a:lnTo>
                    <a:pt x="146" y="561"/>
                  </a:lnTo>
                  <a:lnTo>
                    <a:pt x="183" y="583"/>
                  </a:lnTo>
                  <a:lnTo>
                    <a:pt x="217" y="603"/>
                  </a:lnTo>
                  <a:lnTo>
                    <a:pt x="247" y="619"/>
                  </a:lnTo>
                  <a:lnTo>
                    <a:pt x="276" y="641"/>
                  </a:lnTo>
                  <a:lnTo>
                    <a:pt x="305" y="661"/>
                  </a:lnTo>
                  <a:lnTo>
                    <a:pt x="336" y="685"/>
                  </a:lnTo>
                  <a:lnTo>
                    <a:pt x="370" y="714"/>
                  </a:lnTo>
                  <a:lnTo>
                    <a:pt x="406" y="743"/>
                  </a:lnTo>
                  <a:lnTo>
                    <a:pt x="435" y="772"/>
                  </a:lnTo>
                  <a:lnTo>
                    <a:pt x="467" y="804"/>
                  </a:lnTo>
                  <a:lnTo>
                    <a:pt x="492" y="830"/>
                  </a:lnTo>
                  <a:lnTo>
                    <a:pt x="519" y="822"/>
                  </a:lnTo>
                  <a:lnTo>
                    <a:pt x="546" y="806"/>
                  </a:lnTo>
                  <a:lnTo>
                    <a:pt x="575" y="794"/>
                  </a:lnTo>
                  <a:lnTo>
                    <a:pt x="609" y="779"/>
                  </a:lnTo>
                  <a:lnTo>
                    <a:pt x="644" y="764"/>
                  </a:lnTo>
                  <a:lnTo>
                    <a:pt x="676" y="754"/>
                  </a:lnTo>
                  <a:lnTo>
                    <a:pt x="707" y="745"/>
                  </a:lnTo>
                  <a:lnTo>
                    <a:pt x="742" y="733"/>
                  </a:lnTo>
                  <a:lnTo>
                    <a:pt x="779" y="725"/>
                  </a:lnTo>
                  <a:lnTo>
                    <a:pt x="817" y="714"/>
                  </a:lnTo>
                  <a:lnTo>
                    <a:pt x="852" y="705"/>
                  </a:lnTo>
                  <a:lnTo>
                    <a:pt x="886" y="696"/>
                  </a:lnTo>
                  <a:lnTo>
                    <a:pt x="923" y="690"/>
                  </a:lnTo>
                  <a:lnTo>
                    <a:pt x="958" y="682"/>
                  </a:lnTo>
                  <a:lnTo>
                    <a:pt x="991" y="675"/>
                  </a:lnTo>
                  <a:lnTo>
                    <a:pt x="1030" y="666"/>
                  </a:lnTo>
                  <a:lnTo>
                    <a:pt x="1083" y="660"/>
                  </a:lnTo>
                  <a:lnTo>
                    <a:pt x="723" y="597"/>
                  </a:lnTo>
                  <a:lnTo>
                    <a:pt x="747" y="549"/>
                  </a:lnTo>
                  <a:lnTo>
                    <a:pt x="775" y="513"/>
                  </a:lnTo>
                  <a:lnTo>
                    <a:pt x="826" y="445"/>
                  </a:lnTo>
                  <a:lnTo>
                    <a:pt x="856" y="414"/>
                  </a:lnTo>
                  <a:lnTo>
                    <a:pt x="886" y="383"/>
                  </a:lnTo>
                  <a:lnTo>
                    <a:pt x="940" y="332"/>
                  </a:lnTo>
                  <a:lnTo>
                    <a:pt x="973" y="302"/>
                  </a:lnTo>
                  <a:lnTo>
                    <a:pt x="1012" y="271"/>
                  </a:lnTo>
                  <a:lnTo>
                    <a:pt x="1048" y="247"/>
                  </a:lnTo>
                  <a:lnTo>
                    <a:pt x="1078" y="229"/>
                  </a:lnTo>
                  <a:lnTo>
                    <a:pt x="1105" y="206"/>
                  </a:lnTo>
                  <a:lnTo>
                    <a:pt x="1144" y="185"/>
                  </a:lnTo>
                  <a:lnTo>
                    <a:pt x="1186" y="159"/>
                  </a:lnTo>
                  <a:lnTo>
                    <a:pt x="1219" y="141"/>
                  </a:lnTo>
                  <a:lnTo>
                    <a:pt x="1251" y="126"/>
                  </a:lnTo>
                  <a:lnTo>
                    <a:pt x="1308" y="111"/>
                  </a:lnTo>
                  <a:lnTo>
                    <a:pt x="1347" y="99"/>
                  </a:lnTo>
                  <a:lnTo>
                    <a:pt x="1403" y="87"/>
                  </a:lnTo>
                  <a:lnTo>
                    <a:pt x="1448" y="75"/>
                  </a:lnTo>
                  <a:lnTo>
                    <a:pt x="1502" y="69"/>
                  </a:lnTo>
                  <a:lnTo>
                    <a:pt x="1646" y="63"/>
                  </a:lnTo>
                  <a:lnTo>
                    <a:pt x="1645" y="5"/>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2" name="Freeform 10"/>
            <p:cNvSpPr>
              <a:spLocks noChangeAspect="1"/>
            </p:cNvSpPr>
            <p:nvPr/>
          </p:nvSpPr>
          <p:spPr bwMode="auto">
            <a:xfrm>
              <a:off x="2213" y="2643"/>
              <a:ext cx="143" cy="55"/>
            </a:xfrm>
            <a:custGeom>
              <a:avLst/>
              <a:gdLst>
                <a:gd name="T0" fmla="*/ 356 w 356"/>
                <a:gd name="T1" fmla="*/ 57 h 138"/>
                <a:gd name="T2" fmla="*/ 356 w 356"/>
                <a:gd name="T3" fmla="*/ 138 h 138"/>
                <a:gd name="T4" fmla="*/ 0 w 356"/>
                <a:gd name="T5" fmla="*/ 75 h 138"/>
                <a:gd name="T6" fmla="*/ 6 w 356"/>
                <a:gd name="T7" fmla="*/ 38 h 138"/>
                <a:gd name="T8" fmla="*/ 30 w 356"/>
                <a:gd name="T9" fmla="*/ 0 h 138"/>
                <a:gd name="T10" fmla="*/ 356 w 356"/>
                <a:gd name="T11" fmla="*/ 57 h 138"/>
              </a:gdLst>
              <a:ahLst/>
              <a:cxnLst>
                <a:cxn ang="0">
                  <a:pos x="T0" y="T1"/>
                </a:cxn>
                <a:cxn ang="0">
                  <a:pos x="T2" y="T3"/>
                </a:cxn>
                <a:cxn ang="0">
                  <a:pos x="T4" y="T5"/>
                </a:cxn>
                <a:cxn ang="0">
                  <a:pos x="T6" y="T7"/>
                </a:cxn>
                <a:cxn ang="0">
                  <a:pos x="T8" y="T9"/>
                </a:cxn>
                <a:cxn ang="0">
                  <a:pos x="T10" y="T11"/>
                </a:cxn>
              </a:cxnLst>
              <a:rect l="0" t="0" r="r" b="b"/>
              <a:pathLst>
                <a:path w="356" h="138">
                  <a:moveTo>
                    <a:pt x="356" y="57"/>
                  </a:moveTo>
                  <a:lnTo>
                    <a:pt x="356" y="138"/>
                  </a:lnTo>
                  <a:lnTo>
                    <a:pt x="0" y="75"/>
                  </a:lnTo>
                  <a:lnTo>
                    <a:pt x="6" y="38"/>
                  </a:lnTo>
                  <a:lnTo>
                    <a:pt x="30" y="0"/>
                  </a:lnTo>
                  <a:lnTo>
                    <a:pt x="356" y="57"/>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3" name="Freeform 11"/>
            <p:cNvSpPr>
              <a:spLocks noChangeAspect="1"/>
            </p:cNvSpPr>
            <p:nvPr/>
          </p:nvSpPr>
          <p:spPr bwMode="auto">
            <a:xfrm>
              <a:off x="1922" y="2600"/>
              <a:ext cx="138" cy="54"/>
            </a:xfrm>
            <a:custGeom>
              <a:avLst/>
              <a:gdLst>
                <a:gd name="T0" fmla="*/ 0 w 343"/>
                <a:gd name="T1" fmla="*/ 0 h 134"/>
                <a:gd name="T2" fmla="*/ 1 w 343"/>
                <a:gd name="T3" fmla="*/ 76 h 134"/>
                <a:gd name="T4" fmla="*/ 343 w 343"/>
                <a:gd name="T5" fmla="*/ 134 h 134"/>
                <a:gd name="T6" fmla="*/ 343 w 343"/>
                <a:gd name="T7" fmla="*/ 39 h 134"/>
                <a:gd name="T8" fmla="*/ 0 w 343"/>
                <a:gd name="T9" fmla="*/ 0 h 134"/>
              </a:gdLst>
              <a:ahLst/>
              <a:cxnLst>
                <a:cxn ang="0">
                  <a:pos x="T0" y="T1"/>
                </a:cxn>
                <a:cxn ang="0">
                  <a:pos x="T2" y="T3"/>
                </a:cxn>
                <a:cxn ang="0">
                  <a:pos x="T4" y="T5"/>
                </a:cxn>
                <a:cxn ang="0">
                  <a:pos x="T6" y="T7"/>
                </a:cxn>
                <a:cxn ang="0">
                  <a:pos x="T8" y="T9"/>
                </a:cxn>
              </a:cxnLst>
              <a:rect l="0" t="0" r="r" b="b"/>
              <a:pathLst>
                <a:path w="343" h="134">
                  <a:moveTo>
                    <a:pt x="0" y="0"/>
                  </a:moveTo>
                  <a:lnTo>
                    <a:pt x="1" y="76"/>
                  </a:lnTo>
                  <a:lnTo>
                    <a:pt x="343" y="134"/>
                  </a:lnTo>
                  <a:lnTo>
                    <a:pt x="343" y="39"/>
                  </a:lnTo>
                  <a:lnTo>
                    <a:pt x="0"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4" name="Freeform 12"/>
            <p:cNvSpPr>
              <a:spLocks noChangeAspect="1"/>
            </p:cNvSpPr>
            <p:nvPr/>
          </p:nvSpPr>
          <p:spPr bwMode="auto">
            <a:xfrm>
              <a:off x="1922" y="2426"/>
              <a:ext cx="660" cy="342"/>
            </a:xfrm>
            <a:custGeom>
              <a:avLst/>
              <a:gdLst>
                <a:gd name="T0" fmla="*/ 1554 w 1646"/>
                <a:gd name="T1" fmla="*/ 0 h 855"/>
                <a:gd name="T2" fmla="*/ 1456 w 1646"/>
                <a:gd name="T3" fmla="*/ 0 h 855"/>
                <a:gd name="T4" fmla="*/ 1354 w 1646"/>
                <a:gd name="T5" fmla="*/ 6 h 855"/>
                <a:gd name="T6" fmla="*/ 1259 w 1646"/>
                <a:gd name="T7" fmla="*/ 21 h 855"/>
                <a:gd name="T8" fmla="*/ 1149 w 1646"/>
                <a:gd name="T9" fmla="*/ 46 h 855"/>
                <a:gd name="T10" fmla="*/ 1044 w 1646"/>
                <a:gd name="T11" fmla="*/ 81 h 855"/>
                <a:gd name="T12" fmla="*/ 933 w 1646"/>
                <a:gd name="T13" fmla="*/ 127 h 855"/>
                <a:gd name="T14" fmla="*/ 834 w 1646"/>
                <a:gd name="T15" fmla="*/ 177 h 855"/>
                <a:gd name="T16" fmla="*/ 740 w 1646"/>
                <a:gd name="T17" fmla="*/ 226 h 855"/>
                <a:gd name="T18" fmla="*/ 644 w 1646"/>
                <a:gd name="T19" fmla="*/ 282 h 855"/>
                <a:gd name="T20" fmla="*/ 554 w 1646"/>
                <a:gd name="T21" fmla="*/ 345 h 855"/>
                <a:gd name="T22" fmla="*/ 467 w 1646"/>
                <a:gd name="T23" fmla="*/ 417 h 855"/>
                <a:gd name="T24" fmla="*/ 396 w 1646"/>
                <a:gd name="T25" fmla="*/ 490 h 855"/>
                <a:gd name="T26" fmla="*/ 348 w 1646"/>
                <a:gd name="T27" fmla="*/ 556 h 855"/>
                <a:gd name="T28" fmla="*/ 55 w 1646"/>
                <a:gd name="T29" fmla="*/ 534 h 855"/>
                <a:gd name="T30" fmla="*/ 148 w 1646"/>
                <a:gd name="T31" fmla="*/ 578 h 855"/>
                <a:gd name="T32" fmla="*/ 219 w 1646"/>
                <a:gd name="T33" fmla="*/ 621 h 855"/>
                <a:gd name="T34" fmla="*/ 278 w 1646"/>
                <a:gd name="T35" fmla="*/ 660 h 855"/>
                <a:gd name="T36" fmla="*/ 338 w 1646"/>
                <a:gd name="T37" fmla="*/ 705 h 855"/>
                <a:gd name="T38" fmla="*/ 408 w 1646"/>
                <a:gd name="T39" fmla="*/ 765 h 855"/>
                <a:gd name="T40" fmla="*/ 469 w 1646"/>
                <a:gd name="T41" fmla="*/ 827 h 855"/>
                <a:gd name="T42" fmla="*/ 521 w 1646"/>
                <a:gd name="T43" fmla="*/ 845 h 855"/>
                <a:gd name="T44" fmla="*/ 577 w 1646"/>
                <a:gd name="T45" fmla="*/ 816 h 855"/>
                <a:gd name="T46" fmla="*/ 646 w 1646"/>
                <a:gd name="T47" fmla="*/ 786 h 855"/>
                <a:gd name="T48" fmla="*/ 709 w 1646"/>
                <a:gd name="T49" fmla="*/ 767 h 855"/>
                <a:gd name="T50" fmla="*/ 781 w 1646"/>
                <a:gd name="T51" fmla="*/ 746 h 855"/>
                <a:gd name="T52" fmla="*/ 854 w 1646"/>
                <a:gd name="T53" fmla="*/ 726 h 855"/>
                <a:gd name="T54" fmla="*/ 925 w 1646"/>
                <a:gd name="T55" fmla="*/ 710 h 855"/>
                <a:gd name="T56" fmla="*/ 993 w 1646"/>
                <a:gd name="T57" fmla="*/ 695 h 855"/>
                <a:gd name="T58" fmla="*/ 1083 w 1646"/>
                <a:gd name="T59" fmla="*/ 680 h 855"/>
                <a:gd name="T60" fmla="*/ 749 w 1646"/>
                <a:gd name="T61" fmla="*/ 565 h 855"/>
                <a:gd name="T62" fmla="*/ 828 w 1646"/>
                <a:gd name="T63" fmla="*/ 459 h 855"/>
                <a:gd name="T64" fmla="*/ 888 w 1646"/>
                <a:gd name="T65" fmla="*/ 395 h 855"/>
                <a:gd name="T66" fmla="*/ 975 w 1646"/>
                <a:gd name="T67" fmla="*/ 311 h 855"/>
                <a:gd name="T68" fmla="*/ 1050 w 1646"/>
                <a:gd name="T69" fmla="*/ 245 h 855"/>
                <a:gd name="T70" fmla="*/ 1110 w 1646"/>
                <a:gd name="T71" fmla="*/ 196 h 855"/>
                <a:gd name="T72" fmla="*/ 1185 w 1646"/>
                <a:gd name="T73" fmla="*/ 146 h 855"/>
                <a:gd name="T74" fmla="*/ 1262 w 1646"/>
                <a:gd name="T75" fmla="*/ 105 h 855"/>
                <a:gd name="T76" fmla="*/ 1354 w 1646"/>
                <a:gd name="T77" fmla="*/ 72 h 855"/>
                <a:gd name="T78" fmla="*/ 1453 w 1646"/>
                <a:gd name="T79" fmla="*/ 46 h 855"/>
                <a:gd name="T80" fmla="*/ 1559 w 1646"/>
                <a:gd name="T81" fmla="*/ 23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55">
                  <a:moveTo>
                    <a:pt x="1646" y="6"/>
                  </a:moveTo>
                  <a:lnTo>
                    <a:pt x="1554" y="0"/>
                  </a:lnTo>
                  <a:lnTo>
                    <a:pt x="1510" y="0"/>
                  </a:lnTo>
                  <a:lnTo>
                    <a:pt x="1456" y="0"/>
                  </a:lnTo>
                  <a:lnTo>
                    <a:pt x="1405" y="3"/>
                  </a:lnTo>
                  <a:lnTo>
                    <a:pt x="1354" y="6"/>
                  </a:lnTo>
                  <a:lnTo>
                    <a:pt x="1304" y="12"/>
                  </a:lnTo>
                  <a:lnTo>
                    <a:pt x="1259" y="21"/>
                  </a:lnTo>
                  <a:lnTo>
                    <a:pt x="1209" y="31"/>
                  </a:lnTo>
                  <a:lnTo>
                    <a:pt x="1149" y="46"/>
                  </a:lnTo>
                  <a:lnTo>
                    <a:pt x="1095" y="65"/>
                  </a:lnTo>
                  <a:lnTo>
                    <a:pt x="1044" y="81"/>
                  </a:lnTo>
                  <a:lnTo>
                    <a:pt x="987" y="103"/>
                  </a:lnTo>
                  <a:lnTo>
                    <a:pt x="933" y="127"/>
                  </a:lnTo>
                  <a:lnTo>
                    <a:pt x="879" y="152"/>
                  </a:lnTo>
                  <a:lnTo>
                    <a:pt x="834" y="177"/>
                  </a:lnTo>
                  <a:lnTo>
                    <a:pt x="783" y="202"/>
                  </a:lnTo>
                  <a:lnTo>
                    <a:pt x="740" y="226"/>
                  </a:lnTo>
                  <a:lnTo>
                    <a:pt x="692" y="254"/>
                  </a:lnTo>
                  <a:lnTo>
                    <a:pt x="644" y="282"/>
                  </a:lnTo>
                  <a:lnTo>
                    <a:pt x="596" y="317"/>
                  </a:lnTo>
                  <a:lnTo>
                    <a:pt x="554" y="345"/>
                  </a:lnTo>
                  <a:lnTo>
                    <a:pt x="509" y="383"/>
                  </a:lnTo>
                  <a:lnTo>
                    <a:pt x="467" y="417"/>
                  </a:lnTo>
                  <a:lnTo>
                    <a:pt x="428" y="452"/>
                  </a:lnTo>
                  <a:lnTo>
                    <a:pt x="396" y="490"/>
                  </a:lnTo>
                  <a:lnTo>
                    <a:pt x="369" y="521"/>
                  </a:lnTo>
                  <a:lnTo>
                    <a:pt x="348" y="556"/>
                  </a:lnTo>
                  <a:lnTo>
                    <a:pt x="0" y="510"/>
                  </a:lnTo>
                  <a:lnTo>
                    <a:pt x="55" y="534"/>
                  </a:lnTo>
                  <a:lnTo>
                    <a:pt x="97" y="556"/>
                  </a:lnTo>
                  <a:lnTo>
                    <a:pt x="148" y="578"/>
                  </a:lnTo>
                  <a:lnTo>
                    <a:pt x="185" y="600"/>
                  </a:lnTo>
                  <a:lnTo>
                    <a:pt x="219" y="621"/>
                  </a:lnTo>
                  <a:lnTo>
                    <a:pt x="249" y="637"/>
                  </a:lnTo>
                  <a:lnTo>
                    <a:pt x="278" y="660"/>
                  </a:lnTo>
                  <a:lnTo>
                    <a:pt x="307" y="681"/>
                  </a:lnTo>
                  <a:lnTo>
                    <a:pt x="338" y="705"/>
                  </a:lnTo>
                  <a:lnTo>
                    <a:pt x="372" y="735"/>
                  </a:lnTo>
                  <a:lnTo>
                    <a:pt x="408" y="765"/>
                  </a:lnTo>
                  <a:lnTo>
                    <a:pt x="437" y="794"/>
                  </a:lnTo>
                  <a:lnTo>
                    <a:pt x="469" y="827"/>
                  </a:lnTo>
                  <a:lnTo>
                    <a:pt x="494" y="855"/>
                  </a:lnTo>
                  <a:lnTo>
                    <a:pt x="521" y="845"/>
                  </a:lnTo>
                  <a:lnTo>
                    <a:pt x="548" y="829"/>
                  </a:lnTo>
                  <a:lnTo>
                    <a:pt x="577" y="816"/>
                  </a:lnTo>
                  <a:lnTo>
                    <a:pt x="611" y="801"/>
                  </a:lnTo>
                  <a:lnTo>
                    <a:pt x="646" y="786"/>
                  </a:lnTo>
                  <a:lnTo>
                    <a:pt x="678" y="775"/>
                  </a:lnTo>
                  <a:lnTo>
                    <a:pt x="709" y="767"/>
                  </a:lnTo>
                  <a:lnTo>
                    <a:pt x="744" y="755"/>
                  </a:lnTo>
                  <a:lnTo>
                    <a:pt x="781" y="746"/>
                  </a:lnTo>
                  <a:lnTo>
                    <a:pt x="819" y="735"/>
                  </a:lnTo>
                  <a:lnTo>
                    <a:pt x="854" y="726"/>
                  </a:lnTo>
                  <a:lnTo>
                    <a:pt x="888" y="717"/>
                  </a:lnTo>
                  <a:lnTo>
                    <a:pt x="925" y="710"/>
                  </a:lnTo>
                  <a:lnTo>
                    <a:pt x="960" y="702"/>
                  </a:lnTo>
                  <a:lnTo>
                    <a:pt x="993" y="695"/>
                  </a:lnTo>
                  <a:lnTo>
                    <a:pt x="1032" y="686"/>
                  </a:lnTo>
                  <a:lnTo>
                    <a:pt x="1083" y="680"/>
                  </a:lnTo>
                  <a:lnTo>
                    <a:pt x="725" y="615"/>
                  </a:lnTo>
                  <a:lnTo>
                    <a:pt x="749" y="565"/>
                  </a:lnTo>
                  <a:lnTo>
                    <a:pt x="777" y="528"/>
                  </a:lnTo>
                  <a:lnTo>
                    <a:pt x="828" y="459"/>
                  </a:lnTo>
                  <a:lnTo>
                    <a:pt x="858" y="426"/>
                  </a:lnTo>
                  <a:lnTo>
                    <a:pt x="888" y="395"/>
                  </a:lnTo>
                  <a:lnTo>
                    <a:pt x="942" y="342"/>
                  </a:lnTo>
                  <a:lnTo>
                    <a:pt x="975" y="311"/>
                  </a:lnTo>
                  <a:lnTo>
                    <a:pt x="1014" y="273"/>
                  </a:lnTo>
                  <a:lnTo>
                    <a:pt x="1050" y="245"/>
                  </a:lnTo>
                  <a:lnTo>
                    <a:pt x="1080" y="220"/>
                  </a:lnTo>
                  <a:lnTo>
                    <a:pt x="1110" y="196"/>
                  </a:lnTo>
                  <a:lnTo>
                    <a:pt x="1146" y="171"/>
                  </a:lnTo>
                  <a:lnTo>
                    <a:pt x="1185" y="146"/>
                  </a:lnTo>
                  <a:lnTo>
                    <a:pt x="1224" y="127"/>
                  </a:lnTo>
                  <a:lnTo>
                    <a:pt x="1262" y="105"/>
                  </a:lnTo>
                  <a:lnTo>
                    <a:pt x="1310" y="87"/>
                  </a:lnTo>
                  <a:lnTo>
                    <a:pt x="1354" y="72"/>
                  </a:lnTo>
                  <a:lnTo>
                    <a:pt x="1405" y="59"/>
                  </a:lnTo>
                  <a:lnTo>
                    <a:pt x="1453" y="46"/>
                  </a:lnTo>
                  <a:lnTo>
                    <a:pt x="1504" y="34"/>
                  </a:lnTo>
                  <a:lnTo>
                    <a:pt x="1559" y="23"/>
                  </a:lnTo>
                  <a:lnTo>
                    <a:pt x="1646" y="6"/>
                  </a:lnTo>
                  <a:close/>
                </a:path>
              </a:pathLst>
            </a:custGeom>
            <a:solidFill>
              <a:srgbClr val="13F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grpSp>
      <p:sp>
        <p:nvSpPr>
          <p:cNvPr id="27" name="Text Box 15"/>
          <p:cNvSpPr txBox="1">
            <a:spLocks noChangeArrowheads="1"/>
          </p:cNvSpPr>
          <p:nvPr/>
        </p:nvSpPr>
        <p:spPr bwMode="auto">
          <a:xfrm>
            <a:off x="5691431" y="4623519"/>
            <a:ext cx="27796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400" dirty="0">
                <a:solidFill>
                  <a:srgbClr val="0000FF"/>
                </a:solidFill>
                <a:latin typeface="+mj-lt"/>
              </a:rPr>
              <a:t>Arreglo no ordenado</a:t>
            </a:r>
            <a:endParaRPr lang="es-ES" sz="2400" dirty="0">
              <a:solidFill>
                <a:srgbClr val="0000FF"/>
              </a:solidFill>
              <a:latin typeface="+mj-lt"/>
            </a:endParaRPr>
          </a:p>
        </p:txBody>
      </p:sp>
      <p:sp>
        <p:nvSpPr>
          <p:cNvPr id="30" name="Text Box 6"/>
          <p:cNvSpPr txBox="1">
            <a:spLocks noChangeArrowheads="1"/>
          </p:cNvSpPr>
          <p:nvPr/>
        </p:nvSpPr>
        <p:spPr bwMode="auto">
          <a:xfrm>
            <a:off x="1318890" y="3945250"/>
            <a:ext cx="36131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2000" dirty="0">
                <a:solidFill>
                  <a:srgbClr val="FF0000"/>
                </a:solidFill>
                <a:latin typeface="+mj-lt"/>
              </a:rPr>
              <a:t>Problema: Buscar un elemento X en un arreglo desordenado.</a:t>
            </a:r>
            <a:endParaRPr lang="es-ES" sz="2000" dirty="0">
              <a:solidFill>
                <a:srgbClr val="FF0000"/>
              </a:solidFill>
              <a:latin typeface="+mj-lt"/>
            </a:endParaRPr>
          </a:p>
        </p:txBody>
      </p:sp>
      <p:sp>
        <p:nvSpPr>
          <p:cNvPr id="2" name="1 Cerrar llave"/>
          <p:cNvSpPr/>
          <p:nvPr/>
        </p:nvSpPr>
        <p:spPr>
          <a:xfrm>
            <a:off x="4989857" y="3830649"/>
            <a:ext cx="561874" cy="1585739"/>
          </a:xfrm>
          <a:prstGeom prst="rightBrace">
            <a:avLst>
              <a:gd name="adj1" fmla="val 8333"/>
              <a:gd name="adj2" fmla="val 5086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1" name="Text Box 6"/>
          <p:cNvSpPr txBox="1">
            <a:spLocks noChangeArrowheads="1"/>
          </p:cNvSpPr>
          <p:nvPr/>
        </p:nvSpPr>
        <p:spPr bwMode="auto">
          <a:xfrm>
            <a:off x="1318890" y="4653136"/>
            <a:ext cx="36131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2000" dirty="0">
                <a:solidFill>
                  <a:srgbClr val="7030A0"/>
                </a:solidFill>
                <a:latin typeface="+mj-lt"/>
              </a:rPr>
              <a:t>Solución: Hacer una búsqueda  secuencial.</a:t>
            </a:r>
            <a:endParaRPr lang="es-ES" sz="2000" dirty="0">
              <a:solidFill>
                <a:srgbClr val="7030A0"/>
              </a:solidFill>
              <a:latin typeface="+mj-lt"/>
            </a:endParaRPr>
          </a:p>
        </p:txBody>
      </p:sp>
      <p:graphicFrame>
        <p:nvGraphicFramePr>
          <p:cNvPr id="32" name="31 Tabla"/>
          <p:cNvGraphicFramePr>
            <a:graphicFrameLocks noGrp="1"/>
          </p:cNvGraphicFramePr>
          <p:nvPr>
            <p:extLst>
              <p:ext uri="{D42A27DB-BD31-4B8C-83A1-F6EECF244321}">
                <p14:modId xmlns:p14="http://schemas.microsoft.com/office/powerpoint/2010/main" val="2542618340"/>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3.5</a:t>
                      </a:r>
                    </a:p>
                  </a:txBody>
                  <a:tcPr/>
                </a:tc>
                <a:tc>
                  <a:txBody>
                    <a:bodyPr/>
                    <a:lstStyle/>
                    <a:p>
                      <a:r>
                        <a:rPr lang="es-CO" sz="1800" dirty="0"/>
                        <a:t>5.0</a:t>
                      </a:r>
                    </a:p>
                  </a:txBody>
                  <a:tcPr/>
                </a:tc>
                <a:tc>
                  <a:txBody>
                    <a:bodyPr/>
                    <a:lstStyle/>
                    <a:p>
                      <a:r>
                        <a:rPr lang="es-CO" sz="1800" dirty="0"/>
                        <a:t>4.5</a:t>
                      </a:r>
                    </a:p>
                  </a:txBody>
                  <a:tcPr/>
                </a:tc>
                <a:tc>
                  <a:txBody>
                    <a:bodyPr/>
                    <a:lstStyle/>
                    <a:p>
                      <a:r>
                        <a:rPr lang="es-CO" sz="1800" dirty="0"/>
                        <a:t>2.5</a:t>
                      </a:r>
                    </a:p>
                  </a:txBody>
                  <a:tcPr/>
                </a:tc>
                <a:tc>
                  <a:txBody>
                    <a:bodyPr/>
                    <a:lstStyle/>
                    <a:p>
                      <a:r>
                        <a:rPr lang="es-CO" sz="1800" dirty="0"/>
                        <a:t>4.5</a:t>
                      </a:r>
                    </a:p>
                  </a:txBody>
                  <a:tcPr/>
                </a:tc>
                <a:tc>
                  <a:txBody>
                    <a:bodyPr/>
                    <a:lstStyle/>
                    <a:p>
                      <a:r>
                        <a:rPr lang="es-CO" sz="1800" dirty="0"/>
                        <a:t>2.5</a:t>
                      </a:r>
                    </a:p>
                  </a:txBody>
                  <a:tcPr/>
                </a:tc>
                <a:tc>
                  <a:txBody>
                    <a:bodyPr/>
                    <a:lstStyle/>
                    <a:p>
                      <a:r>
                        <a:rPr lang="es-CO" sz="1800" dirty="0"/>
                        <a:t>3.5</a:t>
                      </a:r>
                    </a:p>
                  </a:txBody>
                  <a:tcPr/>
                </a:tc>
                <a:tc>
                  <a:txBody>
                    <a:bodyPr/>
                    <a:lstStyle/>
                    <a:p>
                      <a:r>
                        <a:rPr lang="es-CO" sz="1800" dirty="0"/>
                        <a:t>4.0</a:t>
                      </a:r>
                    </a:p>
                  </a:txBody>
                  <a:tcPr/>
                </a:tc>
                <a:tc>
                  <a:txBody>
                    <a:bodyPr/>
                    <a:lstStyle/>
                    <a:p>
                      <a:r>
                        <a:rPr lang="es-CO" sz="1800" dirty="0"/>
                        <a:t>2.0</a:t>
                      </a:r>
                    </a:p>
                  </a:txBody>
                  <a:tcPr/>
                </a:tc>
                <a:tc>
                  <a:txBody>
                    <a:bodyPr/>
                    <a:lstStyle/>
                    <a:p>
                      <a:r>
                        <a:rPr lang="es-CO" sz="1800" dirty="0"/>
                        <a:t>1.5</a:t>
                      </a:r>
                    </a:p>
                  </a:txBody>
                  <a:tcPr/>
                </a:tc>
                <a:tc>
                  <a:txBody>
                    <a:bodyPr/>
                    <a:lstStyle/>
                    <a:p>
                      <a:r>
                        <a:rPr lang="es-CO" sz="1800" dirty="0"/>
                        <a:t>3.5</a:t>
                      </a:r>
                    </a:p>
                  </a:txBody>
                  <a:tcPr/>
                </a:tc>
                <a:tc>
                  <a:txBody>
                    <a:bodyPr/>
                    <a:lstStyle/>
                    <a:p>
                      <a:r>
                        <a:rPr lang="es-CO" sz="1800" dirty="0"/>
                        <a:t>5.0</a:t>
                      </a:r>
                    </a:p>
                  </a:txBody>
                  <a:tcPr/>
                </a:tc>
                <a:extLst>
                  <a:ext uri="{0D108BD9-81ED-4DB2-BD59-A6C34878D82A}">
                    <a16:rowId xmlns:a16="http://schemas.microsoft.com/office/drawing/2014/main" val="10000"/>
                  </a:ext>
                </a:extLst>
              </a:tr>
            </a:tbl>
          </a:graphicData>
        </a:graphic>
      </p:graphicFrame>
      <p:sp>
        <p:nvSpPr>
          <p:cNvPr id="33" name="32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34" name="33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35" name="34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6" name="35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7" name="36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8" name="37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9" name="38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40" name="39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41" name="40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42" name="41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43" name="42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4" name="43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5" name="44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79</a:t>
            </a:fld>
            <a:endParaRPr lang="es-CO" dirty="0"/>
          </a:p>
        </p:txBody>
      </p:sp>
    </p:spTree>
    <p:extLst>
      <p:ext uri="{BB962C8B-B14F-4D97-AF65-F5344CB8AC3E}">
        <p14:creationId xmlns:p14="http://schemas.microsoft.com/office/powerpoint/2010/main" val="349589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31" grpId="0"/>
      <p:bldP spid="33" grpId="0"/>
      <p:bldP spid="34" grpId="0"/>
      <p:bldP spid="35" grpId="0"/>
      <p:bldP spid="36" grpId="0"/>
      <p:bldP spid="37" grpId="0"/>
      <p:bldP spid="38" grpId="0"/>
      <p:bldP spid="39" grpId="0"/>
      <p:bldP spid="40" grpId="0"/>
      <p:bldP spid="41" grpId="0"/>
      <p:bldP spid="42" grpId="0"/>
      <p:bldP spid="43"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Traductor</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048" y="2204864"/>
            <a:ext cx="68580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redondeado"/>
          <p:cNvSpPr/>
          <p:nvPr/>
        </p:nvSpPr>
        <p:spPr>
          <a:xfrm>
            <a:off x="1635972" y="3573016"/>
            <a:ext cx="6768752" cy="8640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CuadroTexto"/>
          <p:cNvSpPr txBox="1"/>
          <p:nvPr/>
        </p:nvSpPr>
        <p:spPr>
          <a:xfrm>
            <a:off x="8502210" y="3891904"/>
            <a:ext cx="426720" cy="369332"/>
          </a:xfrm>
          <a:prstGeom prst="rect">
            <a:avLst/>
          </a:prstGeom>
          <a:noFill/>
        </p:spPr>
        <p:txBody>
          <a:bodyPr wrap="none" rtlCol="0">
            <a:spAutoFit/>
          </a:bodyPr>
          <a:lstStyle/>
          <a:p>
            <a:r>
              <a:rPr lang="es-CO" dirty="0">
                <a:solidFill>
                  <a:srgbClr val="FF0000"/>
                </a:solidFill>
              </a:rPr>
              <a:t>R2</a:t>
            </a:r>
          </a:p>
        </p:txBody>
      </p:sp>
      <p:sp>
        <p:nvSpPr>
          <p:cNvPr id="7" name="6 Rectángulo redondeado"/>
          <p:cNvSpPr/>
          <p:nvPr/>
        </p:nvSpPr>
        <p:spPr>
          <a:xfrm>
            <a:off x="1635972" y="4437112"/>
            <a:ext cx="6768752"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CuadroTexto"/>
          <p:cNvSpPr txBox="1"/>
          <p:nvPr/>
        </p:nvSpPr>
        <p:spPr>
          <a:xfrm>
            <a:off x="8556878" y="4725144"/>
            <a:ext cx="426720" cy="369332"/>
          </a:xfrm>
          <a:prstGeom prst="rect">
            <a:avLst/>
          </a:prstGeom>
          <a:noFill/>
        </p:spPr>
        <p:txBody>
          <a:bodyPr wrap="none" rtlCol="0">
            <a:spAutoFit/>
          </a:bodyPr>
          <a:lstStyle/>
          <a:p>
            <a:r>
              <a:rPr lang="es-CO">
                <a:solidFill>
                  <a:srgbClr val="FF0000"/>
                </a:solidFill>
              </a:rPr>
              <a:t>R1</a:t>
            </a:r>
            <a:endParaRPr lang="es-CO" dirty="0">
              <a:solidFill>
                <a:srgbClr val="FF0000"/>
              </a:solidFill>
            </a:endParaRPr>
          </a:p>
        </p:txBody>
      </p:sp>
      <p:sp>
        <p:nvSpPr>
          <p:cNvPr id="9" name="8 Rectángulo redondeado"/>
          <p:cNvSpPr/>
          <p:nvPr/>
        </p:nvSpPr>
        <p:spPr>
          <a:xfrm>
            <a:off x="1619672" y="5229200"/>
            <a:ext cx="6768752" cy="4680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CuadroTexto"/>
          <p:cNvSpPr txBox="1"/>
          <p:nvPr/>
        </p:nvSpPr>
        <p:spPr>
          <a:xfrm>
            <a:off x="8532440" y="5301208"/>
            <a:ext cx="479618" cy="369332"/>
          </a:xfrm>
          <a:prstGeom prst="rect">
            <a:avLst/>
          </a:prstGeom>
          <a:noFill/>
        </p:spPr>
        <p:txBody>
          <a:bodyPr wrap="none" rtlCol="0">
            <a:spAutoFit/>
          </a:bodyPr>
          <a:lstStyle/>
          <a:p>
            <a:r>
              <a:rPr lang="es-CO" dirty="0">
                <a:solidFill>
                  <a:srgbClr val="FF0000"/>
                </a:solidFill>
              </a:rPr>
              <a:t>R3</a:t>
            </a:r>
          </a:p>
        </p:txBody>
      </p:sp>
      <p:sp>
        <p:nvSpPr>
          <p:cNvPr id="11" name="Marcador de número de diapositiva 10"/>
          <p:cNvSpPr>
            <a:spLocks noGrp="1"/>
          </p:cNvSpPr>
          <p:nvPr>
            <p:ph type="sldNum" sz="quarter" idx="12"/>
          </p:nvPr>
        </p:nvSpPr>
        <p:spPr/>
        <p:txBody>
          <a:bodyPr/>
          <a:lstStyle/>
          <a:p>
            <a:pPr>
              <a:defRPr/>
            </a:pPr>
            <a:fld id="{794276DD-4636-4657-98AB-295EDCA9DBED}" type="slidenum">
              <a:rPr lang="es-CO" smtClean="0"/>
              <a:pPr>
                <a:defRPr/>
              </a:pPr>
              <a:t>8</a:t>
            </a:fld>
            <a:endParaRPr lang="es-CO" dirty="0"/>
          </a:p>
        </p:txBody>
      </p:sp>
    </p:spTree>
    <p:extLst>
      <p:ext uri="{BB962C8B-B14F-4D97-AF65-F5344CB8AC3E}">
        <p14:creationId xmlns:p14="http://schemas.microsoft.com/office/powerpoint/2010/main" val="266067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7" grpId="0" animBg="1"/>
      <p:bldP spid="7" grpId="1" animBg="1"/>
      <p:bldP spid="8" grpId="0"/>
      <p:bldP spid="8" grpId="2"/>
      <p:bldP spid="9" grpId="0" animBg="1"/>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552729" cy="461665"/>
          </a:xfrm>
          <a:prstGeom prst="rect">
            <a:avLst/>
          </a:prstGeom>
          <a:noFill/>
        </p:spPr>
        <p:txBody>
          <a:bodyPr wrap="square" rtlCol="0">
            <a:spAutoFit/>
          </a:bodyPr>
          <a:lstStyle/>
          <a:p>
            <a:r>
              <a:rPr lang="es-CO" sz="2400" b="1" dirty="0">
                <a:latin typeface="Candara" pitchFamily="34" charset="0"/>
              </a:rPr>
              <a:t>Búsqueda Secuencial en Arreglo no  Ordenado</a:t>
            </a:r>
          </a:p>
        </p:txBody>
      </p:sp>
      <p:sp>
        <p:nvSpPr>
          <p:cNvPr id="3" name="2 Rectángulo"/>
          <p:cNvSpPr/>
          <p:nvPr/>
        </p:nvSpPr>
        <p:spPr>
          <a:xfrm>
            <a:off x="1709936" y="2959784"/>
            <a:ext cx="6318448" cy="1754326"/>
          </a:xfrm>
          <a:prstGeom prst="rect">
            <a:avLst/>
          </a:prstGeom>
        </p:spPr>
        <p:txBody>
          <a:bodyPr wrap="square">
            <a:spAutoFit/>
          </a:bodyPr>
          <a:lstStyle/>
          <a:p>
            <a:r>
              <a:rPr lang="es-CO" dirty="0">
                <a:latin typeface="+mj-lt"/>
              </a:rPr>
              <a:t>Comenzar a partir de la posición 0 del arreglo e ir recorriendo las diversas casillas hasta:</a:t>
            </a:r>
          </a:p>
          <a:p>
            <a:endParaRPr lang="es-CO" dirty="0">
              <a:latin typeface="+mj-lt"/>
            </a:endParaRPr>
          </a:p>
          <a:p>
            <a:pPr marL="742950" lvl="1" indent="-285750">
              <a:buFont typeface="Arial" pitchFamily="34" charset="0"/>
              <a:buChar char="•"/>
            </a:pPr>
            <a:r>
              <a:rPr lang="es-CO" dirty="0">
                <a:latin typeface="+mj-lt"/>
              </a:rPr>
              <a:t>Encontrar el elemento</a:t>
            </a:r>
          </a:p>
          <a:p>
            <a:pPr lvl="1"/>
            <a:r>
              <a:rPr lang="es-CO" dirty="0">
                <a:latin typeface="+mj-lt"/>
              </a:rPr>
              <a:t>	                o </a:t>
            </a:r>
          </a:p>
          <a:p>
            <a:pPr marL="742950" lvl="1" indent="-285750">
              <a:buFont typeface="Arial" pitchFamily="34" charset="0"/>
              <a:buChar char="•"/>
            </a:pPr>
            <a:r>
              <a:rPr lang="es-CO" dirty="0">
                <a:latin typeface="+mj-lt"/>
              </a:rPr>
              <a:t>Llegar al final del arreglo.</a:t>
            </a:r>
          </a:p>
        </p:txBody>
      </p:sp>
      <p:graphicFrame>
        <p:nvGraphicFramePr>
          <p:cNvPr id="15" name="14 Tabla"/>
          <p:cNvGraphicFramePr>
            <a:graphicFrameLocks noGrp="1"/>
          </p:cNvGraphicFramePr>
          <p:nvPr>
            <p:extLst>
              <p:ext uri="{D42A27DB-BD31-4B8C-83A1-F6EECF244321}">
                <p14:modId xmlns:p14="http://schemas.microsoft.com/office/powerpoint/2010/main" val="4068499294"/>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3.5</a:t>
                      </a:r>
                    </a:p>
                  </a:txBody>
                  <a:tcPr/>
                </a:tc>
                <a:tc>
                  <a:txBody>
                    <a:bodyPr/>
                    <a:lstStyle/>
                    <a:p>
                      <a:r>
                        <a:rPr lang="es-CO" sz="1800" dirty="0"/>
                        <a:t>5.0</a:t>
                      </a:r>
                    </a:p>
                  </a:txBody>
                  <a:tcPr/>
                </a:tc>
                <a:tc>
                  <a:txBody>
                    <a:bodyPr/>
                    <a:lstStyle/>
                    <a:p>
                      <a:r>
                        <a:rPr lang="es-CO" sz="1800" dirty="0"/>
                        <a:t>4.5</a:t>
                      </a:r>
                    </a:p>
                  </a:txBody>
                  <a:tcPr/>
                </a:tc>
                <a:tc>
                  <a:txBody>
                    <a:bodyPr/>
                    <a:lstStyle/>
                    <a:p>
                      <a:r>
                        <a:rPr lang="es-CO" sz="1800" dirty="0"/>
                        <a:t>2.5</a:t>
                      </a:r>
                    </a:p>
                  </a:txBody>
                  <a:tcPr/>
                </a:tc>
                <a:tc>
                  <a:txBody>
                    <a:bodyPr/>
                    <a:lstStyle/>
                    <a:p>
                      <a:r>
                        <a:rPr lang="es-CO" sz="1800" dirty="0"/>
                        <a:t>4.5</a:t>
                      </a:r>
                    </a:p>
                  </a:txBody>
                  <a:tcPr/>
                </a:tc>
                <a:tc>
                  <a:txBody>
                    <a:bodyPr/>
                    <a:lstStyle/>
                    <a:p>
                      <a:r>
                        <a:rPr lang="es-CO" sz="1800" dirty="0"/>
                        <a:t>2.5</a:t>
                      </a:r>
                    </a:p>
                  </a:txBody>
                  <a:tcPr/>
                </a:tc>
                <a:tc>
                  <a:txBody>
                    <a:bodyPr/>
                    <a:lstStyle/>
                    <a:p>
                      <a:r>
                        <a:rPr lang="es-CO" sz="1800" dirty="0"/>
                        <a:t>3.5</a:t>
                      </a:r>
                    </a:p>
                  </a:txBody>
                  <a:tcPr/>
                </a:tc>
                <a:tc>
                  <a:txBody>
                    <a:bodyPr/>
                    <a:lstStyle/>
                    <a:p>
                      <a:r>
                        <a:rPr lang="es-CO" sz="1800" dirty="0"/>
                        <a:t>4.0</a:t>
                      </a:r>
                    </a:p>
                  </a:txBody>
                  <a:tcPr/>
                </a:tc>
                <a:tc>
                  <a:txBody>
                    <a:bodyPr/>
                    <a:lstStyle/>
                    <a:p>
                      <a:r>
                        <a:rPr lang="es-CO" sz="1800" dirty="0"/>
                        <a:t>2.0</a:t>
                      </a:r>
                    </a:p>
                  </a:txBody>
                  <a:tcPr/>
                </a:tc>
                <a:tc>
                  <a:txBody>
                    <a:bodyPr/>
                    <a:lstStyle/>
                    <a:p>
                      <a:r>
                        <a:rPr lang="es-CO" sz="1800" dirty="0"/>
                        <a:t>1.5</a:t>
                      </a:r>
                    </a:p>
                  </a:txBody>
                  <a:tcPr/>
                </a:tc>
                <a:tc>
                  <a:txBody>
                    <a:bodyPr/>
                    <a:lstStyle/>
                    <a:p>
                      <a:r>
                        <a:rPr lang="es-CO" sz="1800" dirty="0"/>
                        <a:t>3.5</a:t>
                      </a:r>
                    </a:p>
                  </a:txBody>
                  <a:tcPr/>
                </a:tc>
                <a:tc>
                  <a:txBody>
                    <a:bodyPr/>
                    <a:lstStyle/>
                    <a:p>
                      <a:r>
                        <a:rPr lang="es-CO" sz="1800" dirty="0"/>
                        <a:t>5.0</a:t>
                      </a:r>
                    </a:p>
                  </a:txBody>
                  <a:tcPr/>
                </a:tc>
                <a:extLst>
                  <a:ext uri="{0D108BD9-81ED-4DB2-BD59-A6C34878D82A}">
                    <a16:rowId xmlns:a16="http://schemas.microsoft.com/office/drawing/2014/main" val="10000"/>
                  </a:ext>
                </a:extLst>
              </a:tr>
            </a:tbl>
          </a:graphicData>
        </a:graphic>
      </p:graphicFrame>
      <p:sp>
        <p:nvSpPr>
          <p:cNvPr id="16" name="15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18" name="17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19" name="18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25" name="24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26" name="25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2" name="31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3" name="32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4" name="33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5" name="34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36" name="35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37" name="36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38" name="37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39" name="38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80</a:t>
            </a:fld>
            <a:endParaRPr lang="es-CO" dirty="0"/>
          </a:p>
        </p:txBody>
      </p:sp>
    </p:spTree>
    <p:extLst>
      <p:ext uri="{BB962C8B-B14F-4D97-AF65-F5344CB8AC3E}">
        <p14:creationId xmlns:p14="http://schemas.microsoft.com/office/powerpoint/2010/main" val="41555688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552729" cy="461665"/>
          </a:xfrm>
          <a:prstGeom prst="rect">
            <a:avLst/>
          </a:prstGeom>
          <a:noFill/>
        </p:spPr>
        <p:txBody>
          <a:bodyPr wrap="square" rtlCol="0">
            <a:spAutoFit/>
          </a:bodyPr>
          <a:lstStyle/>
          <a:p>
            <a:r>
              <a:rPr lang="es-CO" sz="2400" b="1" dirty="0">
                <a:latin typeface="Candara" pitchFamily="34" charset="0"/>
              </a:rPr>
              <a:t>Búsqueda Secuencial en Arreglo no  Ordenado</a:t>
            </a:r>
          </a:p>
        </p:txBody>
      </p:sp>
      <p:sp>
        <p:nvSpPr>
          <p:cNvPr id="2" name="1 Rectángulo"/>
          <p:cNvSpPr/>
          <p:nvPr/>
        </p:nvSpPr>
        <p:spPr>
          <a:xfrm>
            <a:off x="899592" y="2327969"/>
            <a:ext cx="8208913" cy="3693319"/>
          </a:xfrm>
          <a:prstGeom prst="rect">
            <a:avLst/>
          </a:prstGeom>
        </p:spPr>
        <p:txBody>
          <a:bodyPr wrap="square">
            <a:spAutoFit/>
          </a:bodyPr>
          <a:lstStyle/>
          <a:p>
            <a:pPr>
              <a:lnSpc>
                <a:spcPct val="90000"/>
              </a:lnSpc>
              <a:buFontTx/>
              <a:buNone/>
            </a:pPr>
            <a:r>
              <a:rPr lang="es-CO" sz="2000" b="1" dirty="0">
                <a:latin typeface="+mj-lt"/>
              </a:rPr>
              <a:t>Tarea No 13. (</a:t>
            </a:r>
            <a:r>
              <a:rPr lang="es-CO" sz="2000" b="1" dirty="0" err="1">
                <a:latin typeface="+mj-lt"/>
              </a:rPr>
              <a:t>Pag</a:t>
            </a:r>
            <a:r>
              <a:rPr lang="es-CO" sz="2000" b="1" dirty="0">
                <a:latin typeface="+mj-lt"/>
              </a:rPr>
              <a:t>. 52): </a:t>
            </a:r>
            <a:r>
              <a:rPr lang="es-CO" sz="2000" dirty="0">
                <a:latin typeface="+mj-lt"/>
              </a:rPr>
              <a:t>Buscar un elemento en un arreglo desordenado</a:t>
            </a:r>
          </a:p>
          <a:p>
            <a:pPr>
              <a:lnSpc>
                <a:spcPct val="90000"/>
              </a:lnSpc>
              <a:buFontTx/>
              <a:buNone/>
            </a:pP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r>
              <a:rPr lang="es-CO" sz="1600" dirty="0" err="1">
                <a:solidFill>
                  <a:srgbClr val="0000FF"/>
                </a:solidFill>
                <a:latin typeface="Candara" pitchFamily="34" charset="0"/>
              </a:rPr>
              <a:t>public</a:t>
            </a:r>
            <a:r>
              <a:rPr lang="es-CO" sz="1600" dirty="0">
                <a:solidFill>
                  <a:srgbClr val="0000FF"/>
                </a:solidFill>
                <a:latin typeface="Candara" pitchFamily="34" charset="0"/>
              </a:rPr>
              <a:t> </a:t>
            </a:r>
            <a:r>
              <a:rPr lang="es-CO" sz="1600" dirty="0" err="1">
                <a:solidFill>
                  <a:srgbClr val="0000FF"/>
                </a:solidFill>
                <a:latin typeface="Candara" pitchFamily="34" charset="0"/>
              </a:rPr>
              <a:t>boolean</a:t>
            </a:r>
            <a:r>
              <a:rPr lang="es-CO" sz="1600" dirty="0">
                <a:solidFill>
                  <a:srgbClr val="0000FF"/>
                </a:solidFill>
                <a:latin typeface="Candara" pitchFamily="34" charset="0"/>
              </a:rPr>
              <a:t> </a:t>
            </a:r>
            <a:r>
              <a:rPr lang="es-CO" sz="1600" dirty="0" err="1">
                <a:solidFill>
                  <a:srgbClr val="0000FF"/>
                </a:solidFill>
                <a:latin typeface="Candara" pitchFamily="34" charset="0"/>
              </a:rPr>
              <a:t>buscarSecuencial</a:t>
            </a:r>
            <a:r>
              <a:rPr lang="es-CO" sz="1600" dirty="0">
                <a:solidFill>
                  <a:srgbClr val="0000FF"/>
                </a:solidFill>
                <a:latin typeface="Candara" pitchFamily="34" charset="0"/>
              </a:rPr>
              <a:t>( </a:t>
            </a:r>
            <a:r>
              <a:rPr lang="es-CO" sz="1600" dirty="0" err="1">
                <a:solidFill>
                  <a:srgbClr val="0000FF"/>
                </a:solidFill>
                <a:latin typeface="Candara" pitchFamily="34" charset="0"/>
              </a:rPr>
              <a:t>double</a:t>
            </a:r>
            <a:r>
              <a:rPr lang="es-CO" sz="1600" dirty="0">
                <a:solidFill>
                  <a:srgbClr val="0000FF"/>
                </a:solidFill>
                <a:latin typeface="Candara" pitchFamily="34" charset="0"/>
              </a:rPr>
              <a:t> valor )</a:t>
            </a:r>
          </a:p>
          <a:p>
            <a:pPr>
              <a:lnSpc>
                <a:spcPct val="90000"/>
              </a:lnSpc>
              <a:buFontTx/>
              <a:buNone/>
            </a:pPr>
            <a:r>
              <a:rPr lang="es-CO" sz="1600" dirty="0">
                <a:solidFill>
                  <a:srgbClr val="0000FF"/>
                </a:solidFill>
                <a:latin typeface="Candara" pitchFamily="34" charset="0"/>
              </a:rPr>
              <a:t>  {</a:t>
            </a: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p>
          <a:p>
            <a:pPr>
              <a:lnSpc>
                <a:spcPct val="90000"/>
              </a:lnSpc>
              <a:buFontTx/>
              <a:buNone/>
            </a:pPr>
            <a:r>
              <a:rPr lang="es-CO" sz="1600" dirty="0">
                <a:solidFill>
                  <a:srgbClr val="0000FF"/>
                </a:solidFill>
                <a:latin typeface="Candara" pitchFamily="34" charset="0"/>
              </a:rPr>
              <a:t>}</a:t>
            </a:r>
            <a:endParaRPr lang="es-ES" sz="1600" dirty="0">
              <a:solidFill>
                <a:srgbClr val="0000FF"/>
              </a:solidFill>
              <a:latin typeface="Candara" pitchFamily="34" charset="0"/>
            </a:endParaRPr>
          </a:p>
        </p:txBody>
      </p:sp>
      <p:graphicFrame>
        <p:nvGraphicFramePr>
          <p:cNvPr id="20" name="19 Tabla"/>
          <p:cNvGraphicFramePr>
            <a:graphicFrameLocks noGrp="1"/>
          </p:cNvGraphicFramePr>
          <p:nvPr>
            <p:extLst>
              <p:ext uri="{D42A27DB-BD31-4B8C-83A1-F6EECF244321}">
                <p14:modId xmlns:p14="http://schemas.microsoft.com/office/powerpoint/2010/main" val="2542618340"/>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3.5</a:t>
                      </a:r>
                    </a:p>
                  </a:txBody>
                  <a:tcPr/>
                </a:tc>
                <a:tc>
                  <a:txBody>
                    <a:bodyPr/>
                    <a:lstStyle/>
                    <a:p>
                      <a:r>
                        <a:rPr lang="es-CO" sz="1800" dirty="0"/>
                        <a:t>5.0</a:t>
                      </a:r>
                    </a:p>
                  </a:txBody>
                  <a:tcPr/>
                </a:tc>
                <a:tc>
                  <a:txBody>
                    <a:bodyPr/>
                    <a:lstStyle/>
                    <a:p>
                      <a:r>
                        <a:rPr lang="es-CO" sz="1800" dirty="0"/>
                        <a:t>4.5</a:t>
                      </a:r>
                    </a:p>
                  </a:txBody>
                  <a:tcPr/>
                </a:tc>
                <a:tc>
                  <a:txBody>
                    <a:bodyPr/>
                    <a:lstStyle/>
                    <a:p>
                      <a:r>
                        <a:rPr lang="es-CO" sz="1800" dirty="0"/>
                        <a:t>2.5</a:t>
                      </a:r>
                    </a:p>
                  </a:txBody>
                  <a:tcPr/>
                </a:tc>
                <a:tc>
                  <a:txBody>
                    <a:bodyPr/>
                    <a:lstStyle/>
                    <a:p>
                      <a:r>
                        <a:rPr lang="es-CO" sz="1800" dirty="0"/>
                        <a:t>4.5</a:t>
                      </a:r>
                    </a:p>
                  </a:txBody>
                  <a:tcPr/>
                </a:tc>
                <a:tc>
                  <a:txBody>
                    <a:bodyPr/>
                    <a:lstStyle/>
                    <a:p>
                      <a:r>
                        <a:rPr lang="es-CO" sz="1800" dirty="0"/>
                        <a:t>2.5</a:t>
                      </a:r>
                    </a:p>
                  </a:txBody>
                  <a:tcPr/>
                </a:tc>
                <a:tc>
                  <a:txBody>
                    <a:bodyPr/>
                    <a:lstStyle/>
                    <a:p>
                      <a:r>
                        <a:rPr lang="es-CO" sz="1800" dirty="0"/>
                        <a:t>3.5</a:t>
                      </a:r>
                    </a:p>
                  </a:txBody>
                  <a:tcPr/>
                </a:tc>
                <a:tc>
                  <a:txBody>
                    <a:bodyPr/>
                    <a:lstStyle/>
                    <a:p>
                      <a:r>
                        <a:rPr lang="es-CO" sz="1800" dirty="0"/>
                        <a:t>4.0</a:t>
                      </a:r>
                    </a:p>
                  </a:txBody>
                  <a:tcPr/>
                </a:tc>
                <a:tc>
                  <a:txBody>
                    <a:bodyPr/>
                    <a:lstStyle/>
                    <a:p>
                      <a:r>
                        <a:rPr lang="es-CO" sz="1800" dirty="0"/>
                        <a:t>2.0</a:t>
                      </a:r>
                    </a:p>
                  </a:txBody>
                  <a:tcPr/>
                </a:tc>
                <a:tc>
                  <a:txBody>
                    <a:bodyPr/>
                    <a:lstStyle/>
                    <a:p>
                      <a:r>
                        <a:rPr lang="es-CO" sz="1800" dirty="0"/>
                        <a:t>1.5</a:t>
                      </a:r>
                    </a:p>
                  </a:txBody>
                  <a:tcPr/>
                </a:tc>
                <a:tc>
                  <a:txBody>
                    <a:bodyPr/>
                    <a:lstStyle/>
                    <a:p>
                      <a:r>
                        <a:rPr lang="es-CO" sz="1800" dirty="0"/>
                        <a:t>3.5</a:t>
                      </a:r>
                    </a:p>
                  </a:txBody>
                  <a:tcPr/>
                </a:tc>
                <a:tc>
                  <a:txBody>
                    <a:bodyPr/>
                    <a:lstStyle/>
                    <a:p>
                      <a:r>
                        <a:rPr lang="es-CO" sz="1800" dirty="0"/>
                        <a:t>5.0</a:t>
                      </a:r>
                    </a:p>
                  </a:txBody>
                  <a:tcPr/>
                </a:tc>
                <a:extLst>
                  <a:ext uri="{0D108BD9-81ED-4DB2-BD59-A6C34878D82A}">
                    <a16:rowId xmlns:a16="http://schemas.microsoft.com/office/drawing/2014/main" val="10000"/>
                  </a:ext>
                </a:extLst>
              </a:tr>
            </a:tbl>
          </a:graphicData>
        </a:graphic>
      </p:graphicFrame>
      <p:sp>
        <p:nvSpPr>
          <p:cNvPr id="21" name="20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22" name="21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23" name="22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24" name="23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27" name="26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28" name="27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29" name="28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0" name="29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1" name="30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40" name="39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41" name="40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2" name="41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3" name="42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81</a:t>
            </a:fld>
            <a:endParaRPr lang="es-CO" dirty="0"/>
          </a:p>
        </p:txBody>
      </p:sp>
    </p:spTree>
    <p:extLst>
      <p:ext uri="{BB962C8B-B14F-4D97-AF65-F5344CB8AC3E}">
        <p14:creationId xmlns:p14="http://schemas.microsoft.com/office/powerpoint/2010/main" val="21606706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Algoritmos de Búsqueda</a:t>
            </a:r>
          </a:p>
        </p:txBody>
      </p:sp>
      <p:grpSp>
        <p:nvGrpSpPr>
          <p:cNvPr id="14" name="Group 3"/>
          <p:cNvGrpSpPr>
            <a:grpSpLocks/>
          </p:cNvGrpSpPr>
          <p:nvPr/>
        </p:nvGrpSpPr>
        <p:grpSpPr bwMode="auto">
          <a:xfrm>
            <a:off x="3108569" y="3715469"/>
            <a:ext cx="1179512" cy="581025"/>
            <a:chOff x="1922" y="2402"/>
            <a:chExt cx="660" cy="366"/>
          </a:xfrm>
        </p:grpSpPr>
        <p:sp>
          <p:nvSpPr>
            <p:cNvPr id="15" name="Freeform 4"/>
            <p:cNvSpPr>
              <a:spLocks noChangeAspect="1"/>
            </p:cNvSpPr>
            <p:nvPr/>
          </p:nvSpPr>
          <p:spPr bwMode="auto">
            <a:xfrm>
              <a:off x="1922" y="2402"/>
              <a:ext cx="660" cy="332"/>
            </a:xfrm>
            <a:custGeom>
              <a:avLst/>
              <a:gdLst>
                <a:gd name="T0" fmla="*/ 1552 w 1646"/>
                <a:gd name="T1" fmla="*/ 0 h 830"/>
                <a:gd name="T2" fmla="*/ 1454 w 1646"/>
                <a:gd name="T3" fmla="*/ 0 h 830"/>
                <a:gd name="T4" fmla="*/ 1352 w 1646"/>
                <a:gd name="T5" fmla="*/ 5 h 830"/>
                <a:gd name="T6" fmla="*/ 1257 w 1646"/>
                <a:gd name="T7" fmla="*/ 20 h 830"/>
                <a:gd name="T8" fmla="*/ 1147 w 1646"/>
                <a:gd name="T9" fmla="*/ 44 h 830"/>
                <a:gd name="T10" fmla="*/ 1042 w 1646"/>
                <a:gd name="T11" fmla="*/ 78 h 830"/>
                <a:gd name="T12" fmla="*/ 931 w 1646"/>
                <a:gd name="T13" fmla="*/ 124 h 830"/>
                <a:gd name="T14" fmla="*/ 832 w 1646"/>
                <a:gd name="T15" fmla="*/ 172 h 830"/>
                <a:gd name="T16" fmla="*/ 738 w 1646"/>
                <a:gd name="T17" fmla="*/ 219 h 830"/>
                <a:gd name="T18" fmla="*/ 642 w 1646"/>
                <a:gd name="T19" fmla="*/ 274 h 830"/>
                <a:gd name="T20" fmla="*/ 552 w 1646"/>
                <a:gd name="T21" fmla="*/ 335 h 830"/>
                <a:gd name="T22" fmla="*/ 465 w 1646"/>
                <a:gd name="T23" fmla="*/ 405 h 830"/>
                <a:gd name="T24" fmla="*/ 394 w 1646"/>
                <a:gd name="T25" fmla="*/ 475 h 830"/>
                <a:gd name="T26" fmla="*/ 346 w 1646"/>
                <a:gd name="T27" fmla="*/ 540 h 830"/>
                <a:gd name="T28" fmla="*/ 53 w 1646"/>
                <a:gd name="T29" fmla="*/ 519 h 830"/>
                <a:gd name="T30" fmla="*/ 146 w 1646"/>
                <a:gd name="T31" fmla="*/ 561 h 830"/>
                <a:gd name="T32" fmla="*/ 217 w 1646"/>
                <a:gd name="T33" fmla="*/ 603 h 830"/>
                <a:gd name="T34" fmla="*/ 276 w 1646"/>
                <a:gd name="T35" fmla="*/ 641 h 830"/>
                <a:gd name="T36" fmla="*/ 336 w 1646"/>
                <a:gd name="T37" fmla="*/ 685 h 830"/>
                <a:gd name="T38" fmla="*/ 406 w 1646"/>
                <a:gd name="T39" fmla="*/ 743 h 830"/>
                <a:gd name="T40" fmla="*/ 467 w 1646"/>
                <a:gd name="T41" fmla="*/ 804 h 830"/>
                <a:gd name="T42" fmla="*/ 519 w 1646"/>
                <a:gd name="T43" fmla="*/ 822 h 830"/>
                <a:gd name="T44" fmla="*/ 575 w 1646"/>
                <a:gd name="T45" fmla="*/ 794 h 830"/>
                <a:gd name="T46" fmla="*/ 644 w 1646"/>
                <a:gd name="T47" fmla="*/ 764 h 830"/>
                <a:gd name="T48" fmla="*/ 707 w 1646"/>
                <a:gd name="T49" fmla="*/ 745 h 830"/>
                <a:gd name="T50" fmla="*/ 779 w 1646"/>
                <a:gd name="T51" fmla="*/ 725 h 830"/>
                <a:gd name="T52" fmla="*/ 852 w 1646"/>
                <a:gd name="T53" fmla="*/ 705 h 830"/>
                <a:gd name="T54" fmla="*/ 923 w 1646"/>
                <a:gd name="T55" fmla="*/ 690 h 830"/>
                <a:gd name="T56" fmla="*/ 991 w 1646"/>
                <a:gd name="T57" fmla="*/ 675 h 830"/>
                <a:gd name="T58" fmla="*/ 1083 w 1646"/>
                <a:gd name="T59" fmla="*/ 660 h 830"/>
                <a:gd name="T60" fmla="*/ 747 w 1646"/>
                <a:gd name="T61" fmla="*/ 549 h 830"/>
                <a:gd name="T62" fmla="*/ 826 w 1646"/>
                <a:gd name="T63" fmla="*/ 445 h 830"/>
                <a:gd name="T64" fmla="*/ 886 w 1646"/>
                <a:gd name="T65" fmla="*/ 383 h 830"/>
                <a:gd name="T66" fmla="*/ 973 w 1646"/>
                <a:gd name="T67" fmla="*/ 302 h 830"/>
                <a:gd name="T68" fmla="*/ 1048 w 1646"/>
                <a:gd name="T69" fmla="*/ 247 h 830"/>
                <a:gd name="T70" fmla="*/ 1105 w 1646"/>
                <a:gd name="T71" fmla="*/ 206 h 830"/>
                <a:gd name="T72" fmla="*/ 1186 w 1646"/>
                <a:gd name="T73" fmla="*/ 159 h 830"/>
                <a:gd name="T74" fmla="*/ 1251 w 1646"/>
                <a:gd name="T75" fmla="*/ 126 h 830"/>
                <a:gd name="T76" fmla="*/ 1347 w 1646"/>
                <a:gd name="T77" fmla="*/ 99 h 830"/>
                <a:gd name="T78" fmla="*/ 1448 w 1646"/>
                <a:gd name="T79" fmla="*/ 75 h 830"/>
                <a:gd name="T80" fmla="*/ 1646 w 1646"/>
                <a:gd name="T81" fmla="*/ 63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30">
                  <a:moveTo>
                    <a:pt x="1645" y="5"/>
                  </a:moveTo>
                  <a:lnTo>
                    <a:pt x="1552" y="0"/>
                  </a:lnTo>
                  <a:lnTo>
                    <a:pt x="1508" y="0"/>
                  </a:lnTo>
                  <a:lnTo>
                    <a:pt x="1454" y="0"/>
                  </a:lnTo>
                  <a:lnTo>
                    <a:pt x="1403" y="2"/>
                  </a:lnTo>
                  <a:lnTo>
                    <a:pt x="1352" y="5"/>
                  </a:lnTo>
                  <a:lnTo>
                    <a:pt x="1302" y="11"/>
                  </a:lnTo>
                  <a:lnTo>
                    <a:pt x="1257" y="20"/>
                  </a:lnTo>
                  <a:lnTo>
                    <a:pt x="1207" y="30"/>
                  </a:lnTo>
                  <a:lnTo>
                    <a:pt x="1147" y="44"/>
                  </a:lnTo>
                  <a:lnTo>
                    <a:pt x="1093" y="63"/>
                  </a:lnTo>
                  <a:lnTo>
                    <a:pt x="1042" y="78"/>
                  </a:lnTo>
                  <a:lnTo>
                    <a:pt x="985" y="100"/>
                  </a:lnTo>
                  <a:lnTo>
                    <a:pt x="931" y="124"/>
                  </a:lnTo>
                  <a:lnTo>
                    <a:pt x="877" y="148"/>
                  </a:lnTo>
                  <a:lnTo>
                    <a:pt x="832" y="172"/>
                  </a:lnTo>
                  <a:lnTo>
                    <a:pt x="781" y="196"/>
                  </a:lnTo>
                  <a:lnTo>
                    <a:pt x="738" y="219"/>
                  </a:lnTo>
                  <a:lnTo>
                    <a:pt x="690" y="246"/>
                  </a:lnTo>
                  <a:lnTo>
                    <a:pt x="642" y="274"/>
                  </a:lnTo>
                  <a:lnTo>
                    <a:pt x="594" y="308"/>
                  </a:lnTo>
                  <a:lnTo>
                    <a:pt x="552" y="335"/>
                  </a:lnTo>
                  <a:lnTo>
                    <a:pt x="507" y="372"/>
                  </a:lnTo>
                  <a:lnTo>
                    <a:pt x="465" y="405"/>
                  </a:lnTo>
                  <a:lnTo>
                    <a:pt x="426" y="438"/>
                  </a:lnTo>
                  <a:lnTo>
                    <a:pt x="394" y="475"/>
                  </a:lnTo>
                  <a:lnTo>
                    <a:pt x="367" y="506"/>
                  </a:lnTo>
                  <a:lnTo>
                    <a:pt x="346" y="540"/>
                  </a:lnTo>
                  <a:lnTo>
                    <a:pt x="0" y="494"/>
                  </a:lnTo>
                  <a:lnTo>
                    <a:pt x="53" y="519"/>
                  </a:lnTo>
                  <a:lnTo>
                    <a:pt x="95" y="540"/>
                  </a:lnTo>
                  <a:lnTo>
                    <a:pt x="146" y="561"/>
                  </a:lnTo>
                  <a:lnTo>
                    <a:pt x="183" y="583"/>
                  </a:lnTo>
                  <a:lnTo>
                    <a:pt x="217" y="603"/>
                  </a:lnTo>
                  <a:lnTo>
                    <a:pt x="247" y="619"/>
                  </a:lnTo>
                  <a:lnTo>
                    <a:pt x="276" y="641"/>
                  </a:lnTo>
                  <a:lnTo>
                    <a:pt x="305" y="661"/>
                  </a:lnTo>
                  <a:lnTo>
                    <a:pt x="336" y="685"/>
                  </a:lnTo>
                  <a:lnTo>
                    <a:pt x="370" y="714"/>
                  </a:lnTo>
                  <a:lnTo>
                    <a:pt x="406" y="743"/>
                  </a:lnTo>
                  <a:lnTo>
                    <a:pt x="435" y="772"/>
                  </a:lnTo>
                  <a:lnTo>
                    <a:pt x="467" y="804"/>
                  </a:lnTo>
                  <a:lnTo>
                    <a:pt x="492" y="830"/>
                  </a:lnTo>
                  <a:lnTo>
                    <a:pt x="519" y="822"/>
                  </a:lnTo>
                  <a:lnTo>
                    <a:pt x="546" y="806"/>
                  </a:lnTo>
                  <a:lnTo>
                    <a:pt x="575" y="794"/>
                  </a:lnTo>
                  <a:lnTo>
                    <a:pt x="609" y="779"/>
                  </a:lnTo>
                  <a:lnTo>
                    <a:pt x="644" y="764"/>
                  </a:lnTo>
                  <a:lnTo>
                    <a:pt x="676" y="754"/>
                  </a:lnTo>
                  <a:lnTo>
                    <a:pt x="707" y="745"/>
                  </a:lnTo>
                  <a:lnTo>
                    <a:pt x="742" y="733"/>
                  </a:lnTo>
                  <a:lnTo>
                    <a:pt x="779" y="725"/>
                  </a:lnTo>
                  <a:lnTo>
                    <a:pt x="817" y="714"/>
                  </a:lnTo>
                  <a:lnTo>
                    <a:pt x="852" y="705"/>
                  </a:lnTo>
                  <a:lnTo>
                    <a:pt x="886" y="696"/>
                  </a:lnTo>
                  <a:lnTo>
                    <a:pt x="923" y="690"/>
                  </a:lnTo>
                  <a:lnTo>
                    <a:pt x="958" y="682"/>
                  </a:lnTo>
                  <a:lnTo>
                    <a:pt x="991" y="675"/>
                  </a:lnTo>
                  <a:lnTo>
                    <a:pt x="1030" y="666"/>
                  </a:lnTo>
                  <a:lnTo>
                    <a:pt x="1083" y="660"/>
                  </a:lnTo>
                  <a:lnTo>
                    <a:pt x="723" y="597"/>
                  </a:lnTo>
                  <a:lnTo>
                    <a:pt x="747" y="549"/>
                  </a:lnTo>
                  <a:lnTo>
                    <a:pt x="775" y="513"/>
                  </a:lnTo>
                  <a:lnTo>
                    <a:pt x="826" y="445"/>
                  </a:lnTo>
                  <a:lnTo>
                    <a:pt x="856" y="414"/>
                  </a:lnTo>
                  <a:lnTo>
                    <a:pt x="886" y="383"/>
                  </a:lnTo>
                  <a:lnTo>
                    <a:pt x="940" y="332"/>
                  </a:lnTo>
                  <a:lnTo>
                    <a:pt x="973" y="302"/>
                  </a:lnTo>
                  <a:lnTo>
                    <a:pt x="1012" y="271"/>
                  </a:lnTo>
                  <a:lnTo>
                    <a:pt x="1048" y="247"/>
                  </a:lnTo>
                  <a:lnTo>
                    <a:pt x="1078" y="229"/>
                  </a:lnTo>
                  <a:lnTo>
                    <a:pt x="1105" y="206"/>
                  </a:lnTo>
                  <a:lnTo>
                    <a:pt x="1144" y="185"/>
                  </a:lnTo>
                  <a:lnTo>
                    <a:pt x="1186" y="159"/>
                  </a:lnTo>
                  <a:lnTo>
                    <a:pt x="1219" y="141"/>
                  </a:lnTo>
                  <a:lnTo>
                    <a:pt x="1251" y="126"/>
                  </a:lnTo>
                  <a:lnTo>
                    <a:pt x="1308" y="111"/>
                  </a:lnTo>
                  <a:lnTo>
                    <a:pt x="1347" y="99"/>
                  </a:lnTo>
                  <a:lnTo>
                    <a:pt x="1403" y="87"/>
                  </a:lnTo>
                  <a:lnTo>
                    <a:pt x="1448" y="75"/>
                  </a:lnTo>
                  <a:lnTo>
                    <a:pt x="1502" y="69"/>
                  </a:lnTo>
                  <a:lnTo>
                    <a:pt x="1646" y="63"/>
                  </a:lnTo>
                  <a:lnTo>
                    <a:pt x="1645" y="5"/>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6" name="Freeform 5"/>
            <p:cNvSpPr>
              <a:spLocks noChangeAspect="1"/>
            </p:cNvSpPr>
            <p:nvPr/>
          </p:nvSpPr>
          <p:spPr bwMode="auto">
            <a:xfrm>
              <a:off x="2213" y="2643"/>
              <a:ext cx="143" cy="55"/>
            </a:xfrm>
            <a:custGeom>
              <a:avLst/>
              <a:gdLst>
                <a:gd name="T0" fmla="*/ 356 w 356"/>
                <a:gd name="T1" fmla="*/ 57 h 138"/>
                <a:gd name="T2" fmla="*/ 356 w 356"/>
                <a:gd name="T3" fmla="*/ 138 h 138"/>
                <a:gd name="T4" fmla="*/ 0 w 356"/>
                <a:gd name="T5" fmla="*/ 75 h 138"/>
                <a:gd name="T6" fmla="*/ 6 w 356"/>
                <a:gd name="T7" fmla="*/ 38 h 138"/>
                <a:gd name="T8" fmla="*/ 30 w 356"/>
                <a:gd name="T9" fmla="*/ 0 h 138"/>
                <a:gd name="T10" fmla="*/ 356 w 356"/>
                <a:gd name="T11" fmla="*/ 57 h 138"/>
              </a:gdLst>
              <a:ahLst/>
              <a:cxnLst>
                <a:cxn ang="0">
                  <a:pos x="T0" y="T1"/>
                </a:cxn>
                <a:cxn ang="0">
                  <a:pos x="T2" y="T3"/>
                </a:cxn>
                <a:cxn ang="0">
                  <a:pos x="T4" y="T5"/>
                </a:cxn>
                <a:cxn ang="0">
                  <a:pos x="T6" y="T7"/>
                </a:cxn>
                <a:cxn ang="0">
                  <a:pos x="T8" y="T9"/>
                </a:cxn>
                <a:cxn ang="0">
                  <a:pos x="T10" y="T11"/>
                </a:cxn>
              </a:cxnLst>
              <a:rect l="0" t="0" r="r" b="b"/>
              <a:pathLst>
                <a:path w="356" h="138">
                  <a:moveTo>
                    <a:pt x="356" y="57"/>
                  </a:moveTo>
                  <a:lnTo>
                    <a:pt x="356" y="138"/>
                  </a:lnTo>
                  <a:lnTo>
                    <a:pt x="0" y="75"/>
                  </a:lnTo>
                  <a:lnTo>
                    <a:pt x="6" y="38"/>
                  </a:lnTo>
                  <a:lnTo>
                    <a:pt x="30" y="0"/>
                  </a:lnTo>
                  <a:lnTo>
                    <a:pt x="356" y="57"/>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8" name="Freeform 6"/>
            <p:cNvSpPr>
              <a:spLocks noChangeAspect="1"/>
            </p:cNvSpPr>
            <p:nvPr/>
          </p:nvSpPr>
          <p:spPr bwMode="auto">
            <a:xfrm>
              <a:off x="1922" y="2600"/>
              <a:ext cx="138" cy="54"/>
            </a:xfrm>
            <a:custGeom>
              <a:avLst/>
              <a:gdLst>
                <a:gd name="T0" fmla="*/ 0 w 343"/>
                <a:gd name="T1" fmla="*/ 0 h 134"/>
                <a:gd name="T2" fmla="*/ 1 w 343"/>
                <a:gd name="T3" fmla="*/ 76 h 134"/>
                <a:gd name="T4" fmla="*/ 343 w 343"/>
                <a:gd name="T5" fmla="*/ 134 h 134"/>
                <a:gd name="T6" fmla="*/ 343 w 343"/>
                <a:gd name="T7" fmla="*/ 39 h 134"/>
                <a:gd name="T8" fmla="*/ 0 w 343"/>
                <a:gd name="T9" fmla="*/ 0 h 134"/>
              </a:gdLst>
              <a:ahLst/>
              <a:cxnLst>
                <a:cxn ang="0">
                  <a:pos x="T0" y="T1"/>
                </a:cxn>
                <a:cxn ang="0">
                  <a:pos x="T2" y="T3"/>
                </a:cxn>
                <a:cxn ang="0">
                  <a:pos x="T4" y="T5"/>
                </a:cxn>
                <a:cxn ang="0">
                  <a:pos x="T6" y="T7"/>
                </a:cxn>
                <a:cxn ang="0">
                  <a:pos x="T8" y="T9"/>
                </a:cxn>
              </a:cxnLst>
              <a:rect l="0" t="0" r="r" b="b"/>
              <a:pathLst>
                <a:path w="343" h="134">
                  <a:moveTo>
                    <a:pt x="0" y="0"/>
                  </a:moveTo>
                  <a:lnTo>
                    <a:pt x="1" y="76"/>
                  </a:lnTo>
                  <a:lnTo>
                    <a:pt x="343" y="134"/>
                  </a:lnTo>
                  <a:lnTo>
                    <a:pt x="343" y="39"/>
                  </a:lnTo>
                  <a:lnTo>
                    <a:pt x="0"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9" name="Freeform 7"/>
            <p:cNvSpPr>
              <a:spLocks noChangeAspect="1"/>
            </p:cNvSpPr>
            <p:nvPr/>
          </p:nvSpPr>
          <p:spPr bwMode="auto">
            <a:xfrm>
              <a:off x="1922" y="2426"/>
              <a:ext cx="660" cy="342"/>
            </a:xfrm>
            <a:custGeom>
              <a:avLst/>
              <a:gdLst>
                <a:gd name="T0" fmla="*/ 1554 w 1646"/>
                <a:gd name="T1" fmla="*/ 0 h 855"/>
                <a:gd name="T2" fmla="*/ 1456 w 1646"/>
                <a:gd name="T3" fmla="*/ 0 h 855"/>
                <a:gd name="T4" fmla="*/ 1354 w 1646"/>
                <a:gd name="T5" fmla="*/ 6 h 855"/>
                <a:gd name="T6" fmla="*/ 1259 w 1646"/>
                <a:gd name="T7" fmla="*/ 21 h 855"/>
                <a:gd name="T8" fmla="*/ 1149 w 1646"/>
                <a:gd name="T9" fmla="*/ 46 h 855"/>
                <a:gd name="T10" fmla="*/ 1044 w 1646"/>
                <a:gd name="T11" fmla="*/ 81 h 855"/>
                <a:gd name="T12" fmla="*/ 933 w 1646"/>
                <a:gd name="T13" fmla="*/ 127 h 855"/>
                <a:gd name="T14" fmla="*/ 834 w 1646"/>
                <a:gd name="T15" fmla="*/ 177 h 855"/>
                <a:gd name="T16" fmla="*/ 740 w 1646"/>
                <a:gd name="T17" fmla="*/ 226 h 855"/>
                <a:gd name="T18" fmla="*/ 644 w 1646"/>
                <a:gd name="T19" fmla="*/ 282 h 855"/>
                <a:gd name="T20" fmla="*/ 554 w 1646"/>
                <a:gd name="T21" fmla="*/ 345 h 855"/>
                <a:gd name="T22" fmla="*/ 467 w 1646"/>
                <a:gd name="T23" fmla="*/ 417 h 855"/>
                <a:gd name="T24" fmla="*/ 396 w 1646"/>
                <a:gd name="T25" fmla="*/ 490 h 855"/>
                <a:gd name="T26" fmla="*/ 348 w 1646"/>
                <a:gd name="T27" fmla="*/ 556 h 855"/>
                <a:gd name="T28" fmla="*/ 55 w 1646"/>
                <a:gd name="T29" fmla="*/ 534 h 855"/>
                <a:gd name="T30" fmla="*/ 148 w 1646"/>
                <a:gd name="T31" fmla="*/ 578 h 855"/>
                <a:gd name="T32" fmla="*/ 219 w 1646"/>
                <a:gd name="T33" fmla="*/ 621 h 855"/>
                <a:gd name="T34" fmla="*/ 278 w 1646"/>
                <a:gd name="T35" fmla="*/ 660 h 855"/>
                <a:gd name="T36" fmla="*/ 338 w 1646"/>
                <a:gd name="T37" fmla="*/ 705 h 855"/>
                <a:gd name="T38" fmla="*/ 408 w 1646"/>
                <a:gd name="T39" fmla="*/ 765 h 855"/>
                <a:gd name="T40" fmla="*/ 469 w 1646"/>
                <a:gd name="T41" fmla="*/ 827 h 855"/>
                <a:gd name="T42" fmla="*/ 521 w 1646"/>
                <a:gd name="T43" fmla="*/ 845 h 855"/>
                <a:gd name="T44" fmla="*/ 577 w 1646"/>
                <a:gd name="T45" fmla="*/ 816 h 855"/>
                <a:gd name="T46" fmla="*/ 646 w 1646"/>
                <a:gd name="T47" fmla="*/ 786 h 855"/>
                <a:gd name="T48" fmla="*/ 709 w 1646"/>
                <a:gd name="T49" fmla="*/ 767 h 855"/>
                <a:gd name="T50" fmla="*/ 781 w 1646"/>
                <a:gd name="T51" fmla="*/ 746 h 855"/>
                <a:gd name="T52" fmla="*/ 854 w 1646"/>
                <a:gd name="T53" fmla="*/ 726 h 855"/>
                <a:gd name="T54" fmla="*/ 925 w 1646"/>
                <a:gd name="T55" fmla="*/ 710 h 855"/>
                <a:gd name="T56" fmla="*/ 993 w 1646"/>
                <a:gd name="T57" fmla="*/ 695 h 855"/>
                <a:gd name="T58" fmla="*/ 1083 w 1646"/>
                <a:gd name="T59" fmla="*/ 680 h 855"/>
                <a:gd name="T60" fmla="*/ 749 w 1646"/>
                <a:gd name="T61" fmla="*/ 565 h 855"/>
                <a:gd name="T62" fmla="*/ 828 w 1646"/>
                <a:gd name="T63" fmla="*/ 459 h 855"/>
                <a:gd name="T64" fmla="*/ 888 w 1646"/>
                <a:gd name="T65" fmla="*/ 395 h 855"/>
                <a:gd name="T66" fmla="*/ 975 w 1646"/>
                <a:gd name="T67" fmla="*/ 311 h 855"/>
                <a:gd name="T68" fmla="*/ 1050 w 1646"/>
                <a:gd name="T69" fmla="*/ 245 h 855"/>
                <a:gd name="T70" fmla="*/ 1110 w 1646"/>
                <a:gd name="T71" fmla="*/ 196 h 855"/>
                <a:gd name="T72" fmla="*/ 1185 w 1646"/>
                <a:gd name="T73" fmla="*/ 146 h 855"/>
                <a:gd name="T74" fmla="*/ 1262 w 1646"/>
                <a:gd name="T75" fmla="*/ 105 h 855"/>
                <a:gd name="T76" fmla="*/ 1354 w 1646"/>
                <a:gd name="T77" fmla="*/ 72 h 855"/>
                <a:gd name="T78" fmla="*/ 1453 w 1646"/>
                <a:gd name="T79" fmla="*/ 46 h 855"/>
                <a:gd name="T80" fmla="*/ 1559 w 1646"/>
                <a:gd name="T81" fmla="*/ 23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55">
                  <a:moveTo>
                    <a:pt x="1646" y="6"/>
                  </a:moveTo>
                  <a:lnTo>
                    <a:pt x="1554" y="0"/>
                  </a:lnTo>
                  <a:lnTo>
                    <a:pt x="1510" y="0"/>
                  </a:lnTo>
                  <a:lnTo>
                    <a:pt x="1456" y="0"/>
                  </a:lnTo>
                  <a:lnTo>
                    <a:pt x="1405" y="3"/>
                  </a:lnTo>
                  <a:lnTo>
                    <a:pt x="1354" y="6"/>
                  </a:lnTo>
                  <a:lnTo>
                    <a:pt x="1304" y="12"/>
                  </a:lnTo>
                  <a:lnTo>
                    <a:pt x="1259" y="21"/>
                  </a:lnTo>
                  <a:lnTo>
                    <a:pt x="1209" y="31"/>
                  </a:lnTo>
                  <a:lnTo>
                    <a:pt x="1149" y="46"/>
                  </a:lnTo>
                  <a:lnTo>
                    <a:pt x="1095" y="65"/>
                  </a:lnTo>
                  <a:lnTo>
                    <a:pt x="1044" y="81"/>
                  </a:lnTo>
                  <a:lnTo>
                    <a:pt x="987" y="103"/>
                  </a:lnTo>
                  <a:lnTo>
                    <a:pt x="933" y="127"/>
                  </a:lnTo>
                  <a:lnTo>
                    <a:pt x="879" y="152"/>
                  </a:lnTo>
                  <a:lnTo>
                    <a:pt x="834" y="177"/>
                  </a:lnTo>
                  <a:lnTo>
                    <a:pt x="783" y="202"/>
                  </a:lnTo>
                  <a:lnTo>
                    <a:pt x="740" y="226"/>
                  </a:lnTo>
                  <a:lnTo>
                    <a:pt x="692" y="254"/>
                  </a:lnTo>
                  <a:lnTo>
                    <a:pt x="644" y="282"/>
                  </a:lnTo>
                  <a:lnTo>
                    <a:pt x="596" y="317"/>
                  </a:lnTo>
                  <a:lnTo>
                    <a:pt x="554" y="345"/>
                  </a:lnTo>
                  <a:lnTo>
                    <a:pt x="509" y="383"/>
                  </a:lnTo>
                  <a:lnTo>
                    <a:pt x="467" y="417"/>
                  </a:lnTo>
                  <a:lnTo>
                    <a:pt x="428" y="452"/>
                  </a:lnTo>
                  <a:lnTo>
                    <a:pt x="396" y="490"/>
                  </a:lnTo>
                  <a:lnTo>
                    <a:pt x="369" y="521"/>
                  </a:lnTo>
                  <a:lnTo>
                    <a:pt x="348" y="556"/>
                  </a:lnTo>
                  <a:lnTo>
                    <a:pt x="0" y="510"/>
                  </a:lnTo>
                  <a:lnTo>
                    <a:pt x="55" y="534"/>
                  </a:lnTo>
                  <a:lnTo>
                    <a:pt x="97" y="556"/>
                  </a:lnTo>
                  <a:lnTo>
                    <a:pt x="148" y="578"/>
                  </a:lnTo>
                  <a:lnTo>
                    <a:pt x="185" y="600"/>
                  </a:lnTo>
                  <a:lnTo>
                    <a:pt x="219" y="621"/>
                  </a:lnTo>
                  <a:lnTo>
                    <a:pt x="249" y="637"/>
                  </a:lnTo>
                  <a:lnTo>
                    <a:pt x="278" y="660"/>
                  </a:lnTo>
                  <a:lnTo>
                    <a:pt x="307" y="681"/>
                  </a:lnTo>
                  <a:lnTo>
                    <a:pt x="338" y="705"/>
                  </a:lnTo>
                  <a:lnTo>
                    <a:pt x="372" y="735"/>
                  </a:lnTo>
                  <a:lnTo>
                    <a:pt x="408" y="765"/>
                  </a:lnTo>
                  <a:lnTo>
                    <a:pt x="437" y="794"/>
                  </a:lnTo>
                  <a:lnTo>
                    <a:pt x="469" y="827"/>
                  </a:lnTo>
                  <a:lnTo>
                    <a:pt x="494" y="855"/>
                  </a:lnTo>
                  <a:lnTo>
                    <a:pt x="521" y="845"/>
                  </a:lnTo>
                  <a:lnTo>
                    <a:pt x="548" y="829"/>
                  </a:lnTo>
                  <a:lnTo>
                    <a:pt x="577" y="816"/>
                  </a:lnTo>
                  <a:lnTo>
                    <a:pt x="611" y="801"/>
                  </a:lnTo>
                  <a:lnTo>
                    <a:pt x="646" y="786"/>
                  </a:lnTo>
                  <a:lnTo>
                    <a:pt x="678" y="775"/>
                  </a:lnTo>
                  <a:lnTo>
                    <a:pt x="709" y="767"/>
                  </a:lnTo>
                  <a:lnTo>
                    <a:pt x="744" y="755"/>
                  </a:lnTo>
                  <a:lnTo>
                    <a:pt x="781" y="746"/>
                  </a:lnTo>
                  <a:lnTo>
                    <a:pt x="819" y="735"/>
                  </a:lnTo>
                  <a:lnTo>
                    <a:pt x="854" y="726"/>
                  </a:lnTo>
                  <a:lnTo>
                    <a:pt x="888" y="717"/>
                  </a:lnTo>
                  <a:lnTo>
                    <a:pt x="925" y="710"/>
                  </a:lnTo>
                  <a:lnTo>
                    <a:pt x="960" y="702"/>
                  </a:lnTo>
                  <a:lnTo>
                    <a:pt x="993" y="695"/>
                  </a:lnTo>
                  <a:lnTo>
                    <a:pt x="1032" y="686"/>
                  </a:lnTo>
                  <a:lnTo>
                    <a:pt x="1083" y="680"/>
                  </a:lnTo>
                  <a:lnTo>
                    <a:pt x="725" y="615"/>
                  </a:lnTo>
                  <a:lnTo>
                    <a:pt x="749" y="565"/>
                  </a:lnTo>
                  <a:lnTo>
                    <a:pt x="777" y="528"/>
                  </a:lnTo>
                  <a:lnTo>
                    <a:pt x="828" y="459"/>
                  </a:lnTo>
                  <a:lnTo>
                    <a:pt x="858" y="426"/>
                  </a:lnTo>
                  <a:lnTo>
                    <a:pt x="888" y="395"/>
                  </a:lnTo>
                  <a:lnTo>
                    <a:pt x="942" y="342"/>
                  </a:lnTo>
                  <a:lnTo>
                    <a:pt x="975" y="311"/>
                  </a:lnTo>
                  <a:lnTo>
                    <a:pt x="1014" y="273"/>
                  </a:lnTo>
                  <a:lnTo>
                    <a:pt x="1050" y="245"/>
                  </a:lnTo>
                  <a:lnTo>
                    <a:pt x="1080" y="220"/>
                  </a:lnTo>
                  <a:lnTo>
                    <a:pt x="1110" y="196"/>
                  </a:lnTo>
                  <a:lnTo>
                    <a:pt x="1146" y="171"/>
                  </a:lnTo>
                  <a:lnTo>
                    <a:pt x="1185" y="146"/>
                  </a:lnTo>
                  <a:lnTo>
                    <a:pt x="1224" y="127"/>
                  </a:lnTo>
                  <a:lnTo>
                    <a:pt x="1262" y="105"/>
                  </a:lnTo>
                  <a:lnTo>
                    <a:pt x="1310" y="87"/>
                  </a:lnTo>
                  <a:lnTo>
                    <a:pt x="1354" y="72"/>
                  </a:lnTo>
                  <a:lnTo>
                    <a:pt x="1405" y="59"/>
                  </a:lnTo>
                  <a:lnTo>
                    <a:pt x="1453" y="46"/>
                  </a:lnTo>
                  <a:lnTo>
                    <a:pt x="1504" y="34"/>
                  </a:lnTo>
                  <a:lnTo>
                    <a:pt x="1559" y="23"/>
                  </a:lnTo>
                  <a:lnTo>
                    <a:pt x="1646" y="6"/>
                  </a:lnTo>
                  <a:close/>
                </a:path>
              </a:pathLst>
            </a:custGeom>
            <a:solidFill>
              <a:srgbClr val="13F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grpSp>
      <p:grpSp>
        <p:nvGrpSpPr>
          <p:cNvPr id="20" name="Group 8"/>
          <p:cNvGrpSpPr>
            <a:grpSpLocks/>
          </p:cNvGrpSpPr>
          <p:nvPr/>
        </p:nvGrpSpPr>
        <p:grpSpPr bwMode="auto">
          <a:xfrm flipH="1">
            <a:off x="5551731" y="3715469"/>
            <a:ext cx="1179513" cy="581025"/>
            <a:chOff x="1922" y="2402"/>
            <a:chExt cx="660" cy="366"/>
          </a:xfrm>
        </p:grpSpPr>
        <p:sp>
          <p:nvSpPr>
            <p:cNvPr id="21" name="Freeform 9"/>
            <p:cNvSpPr>
              <a:spLocks noChangeAspect="1"/>
            </p:cNvSpPr>
            <p:nvPr/>
          </p:nvSpPr>
          <p:spPr bwMode="auto">
            <a:xfrm>
              <a:off x="1922" y="2402"/>
              <a:ext cx="660" cy="332"/>
            </a:xfrm>
            <a:custGeom>
              <a:avLst/>
              <a:gdLst>
                <a:gd name="T0" fmla="*/ 1552 w 1646"/>
                <a:gd name="T1" fmla="*/ 0 h 830"/>
                <a:gd name="T2" fmla="*/ 1454 w 1646"/>
                <a:gd name="T3" fmla="*/ 0 h 830"/>
                <a:gd name="T4" fmla="*/ 1352 w 1646"/>
                <a:gd name="T5" fmla="*/ 5 h 830"/>
                <a:gd name="T6" fmla="*/ 1257 w 1646"/>
                <a:gd name="T7" fmla="*/ 20 h 830"/>
                <a:gd name="T8" fmla="*/ 1147 w 1646"/>
                <a:gd name="T9" fmla="*/ 44 h 830"/>
                <a:gd name="T10" fmla="*/ 1042 w 1646"/>
                <a:gd name="T11" fmla="*/ 78 h 830"/>
                <a:gd name="T12" fmla="*/ 931 w 1646"/>
                <a:gd name="T13" fmla="*/ 124 h 830"/>
                <a:gd name="T14" fmla="*/ 832 w 1646"/>
                <a:gd name="T15" fmla="*/ 172 h 830"/>
                <a:gd name="T16" fmla="*/ 738 w 1646"/>
                <a:gd name="T17" fmla="*/ 219 h 830"/>
                <a:gd name="T18" fmla="*/ 642 w 1646"/>
                <a:gd name="T19" fmla="*/ 274 h 830"/>
                <a:gd name="T20" fmla="*/ 552 w 1646"/>
                <a:gd name="T21" fmla="*/ 335 h 830"/>
                <a:gd name="T22" fmla="*/ 465 w 1646"/>
                <a:gd name="T23" fmla="*/ 405 h 830"/>
                <a:gd name="T24" fmla="*/ 394 w 1646"/>
                <a:gd name="T25" fmla="*/ 475 h 830"/>
                <a:gd name="T26" fmla="*/ 346 w 1646"/>
                <a:gd name="T27" fmla="*/ 540 h 830"/>
                <a:gd name="T28" fmla="*/ 53 w 1646"/>
                <a:gd name="T29" fmla="*/ 519 h 830"/>
                <a:gd name="T30" fmla="*/ 146 w 1646"/>
                <a:gd name="T31" fmla="*/ 561 h 830"/>
                <a:gd name="T32" fmla="*/ 217 w 1646"/>
                <a:gd name="T33" fmla="*/ 603 h 830"/>
                <a:gd name="T34" fmla="*/ 276 w 1646"/>
                <a:gd name="T35" fmla="*/ 641 h 830"/>
                <a:gd name="T36" fmla="*/ 336 w 1646"/>
                <a:gd name="T37" fmla="*/ 685 h 830"/>
                <a:gd name="T38" fmla="*/ 406 w 1646"/>
                <a:gd name="T39" fmla="*/ 743 h 830"/>
                <a:gd name="T40" fmla="*/ 467 w 1646"/>
                <a:gd name="T41" fmla="*/ 804 h 830"/>
                <a:gd name="T42" fmla="*/ 519 w 1646"/>
                <a:gd name="T43" fmla="*/ 822 h 830"/>
                <a:gd name="T44" fmla="*/ 575 w 1646"/>
                <a:gd name="T45" fmla="*/ 794 h 830"/>
                <a:gd name="T46" fmla="*/ 644 w 1646"/>
                <a:gd name="T47" fmla="*/ 764 h 830"/>
                <a:gd name="T48" fmla="*/ 707 w 1646"/>
                <a:gd name="T49" fmla="*/ 745 h 830"/>
                <a:gd name="T50" fmla="*/ 779 w 1646"/>
                <a:gd name="T51" fmla="*/ 725 h 830"/>
                <a:gd name="T52" fmla="*/ 852 w 1646"/>
                <a:gd name="T53" fmla="*/ 705 h 830"/>
                <a:gd name="T54" fmla="*/ 923 w 1646"/>
                <a:gd name="T55" fmla="*/ 690 h 830"/>
                <a:gd name="T56" fmla="*/ 991 w 1646"/>
                <a:gd name="T57" fmla="*/ 675 h 830"/>
                <a:gd name="T58" fmla="*/ 1083 w 1646"/>
                <a:gd name="T59" fmla="*/ 660 h 830"/>
                <a:gd name="T60" fmla="*/ 747 w 1646"/>
                <a:gd name="T61" fmla="*/ 549 h 830"/>
                <a:gd name="T62" fmla="*/ 826 w 1646"/>
                <a:gd name="T63" fmla="*/ 445 h 830"/>
                <a:gd name="T64" fmla="*/ 886 w 1646"/>
                <a:gd name="T65" fmla="*/ 383 h 830"/>
                <a:gd name="T66" fmla="*/ 973 w 1646"/>
                <a:gd name="T67" fmla="*/ 302 h 830"/>
                <a:gd name="T68" fmla="*/ 1048 w 1646"/>
                <a:gd name="T69" fmla="*/ 247 h 830"/>
                <a:gd name="T70" fmla="*/ 1105 w 1646"/>
                <a:gd name="T71" fmla="*/ 206 h 830"/>
                <a:gd name="T72" fmla="*/ 1186 w 1646"/>
                <a:gd name="T73" fmla="*/ 159 h 830"/>
                <a:gd name="T74" fmla="*/ 1251 w 1646"/>
                <a:gd name="T75" fmla="*/ 126 h 830"/>
                <a:gd name="T76" fmla="*/ 1347 w 1646"/>
                <a:gd name="T77" fmla="*/ 99 h 830"/>
                <a:gd name="T78" fmla="*/ 1448 w 1646"/>
                <a:gd name="T79" fmla="*/ 75 h 830"/>
                <a:gd name="T80" fmla="*/ 1646 w 1646"/>
                <a:gd name="T81" fmla="*/ 63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30">
                  <a:moveTo>
                    <a:pt x="1645" y="5"/>
                  </a:moveTo>
                  <a:lnTo>
                    <a:pt x="1552" y="0"/>
                  </a:lnTo>
                  <a:lnTo>
                    <a:pt x="1508" y="0"/>
                  </a:lnTo>
                  <a:lnTo>
                    <a:pt x="1454" y="0"/>
                  </a:lnTo>
                  <a:lnTo>
                    <a:pt x="1403" y="2"/>
                  </a:lnTo>
                  <a:lnTo>
                    <a:pt x="1352" y="5"/>
                  </a:lnTo>
                  <a:lnTo>
                    <a:pt x="1302" y="11"/>
                  </a:lnTo>
                  <a:lnTo>
                    <a:pt x="1257" y="20"/>
                  </a:lnTo>
                  <a:lnTo>
                    <a:pt x="1207" y="30"/>
                  </a:lnTo>
                  <a:lnTo>
                    <a:pt x="1147" y="44"/>
                  </a:lnTo>
                  <a:lnTo>
                    <a:pt x="1093" y="63"/>
                  </a:lnTo>
                  <a:lnTo>
                    <a:pt x="1042" y="78"/>
                  </a:lnTo>
                  <a:lnTo>
                    <a:pt x="985" y="100"/>
                  </a:lnTo>
                  <a:lnTo>
                    <a:pt x="931" y="124"/>
                  </a:lnTo>
                  <a:lnTo>
                    <a:pt x="877" y="148"/>
                  </a:lnTo>
                  <a:lnTo>
                    <a:pt x="832" y="172"/>
                  </a:lnTo>
                  <a:lnTo>
                    <a:pt x="781" y="196"/>
                  </a:lnTo>
                  <a:lnTo>
                    <a:pt x="738" y="219"/>
                  </a:lnTo>
                  <a:lnTo>
                    <a:pt x="690" y="246"/>
                  </a:lnTo>
                  <a:lnTo>
                    <a:pt x="642" y="274"/>
                  </a:lnTo>
                  <a:lnTo>
                    <a:pt x="594" y="308"/>
                  </a:lnTo>
                  <a:lnTo>
                    <a:pt x="552" y="335"/>
                  </a:lnTo>
                  <a:lnTo>
                    <a:pt x="507" y="372"/>
                  </a:lnTo>
                  <a:lnTo>
                    <a:pt x="465" y="405"/>
                  </a:lnTo>
                  <a:lnTo>
                    <a:pt x="426" y="438"/>
                  </a:lnTo>
                  <a:lnTo>
                    <a:pt x="394" y="475"/>
                  </a:lnTo>
                  <a:lnTo>
                    <a:pt x="367" y="506"/>
                  </a:lnTo>
                  <a:lnTo>
                    <a:pt x="346" y="540"/>
                  </a:lnTo>
                  <a:lnTo>
                    <a:pt x="0" y="494"/>
                  </a:lnTo>
                  <a:lnTo>
                    <a:pt x="53" y="519"/>
                  </a:lnTo>
                  <a:lnTo>
                    <a:pt x="95" y="540"/>
                  </a:lnTo>
                  <a:lnTo>
                    <a:pt x="146" y="561"/>
                  </a:lnTo>
                  <a:lnTo>
                    <a:pt x="183" y="583"/>
                  </a:lnTo>
                  <a:lnTo>
                    <a:pt x="217" y="603"/>
                  </a:lnTo>
                  <a:lnTo>
                    <a:pt x="247" y="619"/>
                  </a:lnTo>
                  <a:lnTo>
                    <a:pt x="276" y="641"/>
                  </a:lnTo>
                  <a:lnTo>
                    <a:pt x="305" y="661"/>
                  </a:lnTo>
                  <a:lnTo>
                    <a:pt x="336" y="685"/>
                  </a:lnTo>
                  <a:lnTo>
                    <a:pt x="370" y="714"/>
                  </a:lnTo>
                  <a:lnTo>
                    <a:pt x="406" y="743"/>
                  </a:lnTo>
                  <a:lnTo>
                    <a:pt x="435" y="772"/>
                  </a:lnTo>
                  <a:lnTo>
                    <a:pt x="467" y="804"/>
                  </a:lnTo>
                  <a:lnTo>
                    <a:pt x="492" y="830"/>
                  </a:lnTo>
                  <a:lnTo>
                    <a:pt x="519" y="822"/>
                  </a:lnTo>
                  <a:lnTo>
                    <a:pt x="546" y="806"/>
                  </a:lnTo>
                  <a:lnTo>
                    <a:pt x="575" y="794"/>
                  </a:lnTo>
                  <a:lnTo>
                    <a:pt x="609" y="779"/>
                  </a:lnTo>
                  <a:lnTo>
                    <a:pt x="644" y="764"/>
                  </a:lnTo>
                  <a:lnTo>
                    <a:pt x="676" y="754"/>
                  </a:lnTo>
                  <a:lnTo>
                    <a:pt x="707" y="745"/>
                  </a:lnTo>
                  <a:lnTo>
                    <a:pt x="742" y="733"/>
                  </a:lnTo>
                  <a:lnTo>
                    <a:pt x="779" y="725"/>
                  </a:lnTo>
                  <a:lnTo>
                    <a:pt x="817" y="714"/>
                  </a:lnTo>
                  <a:lnTo>
                    <a:pt x="852" y="705"/>
                  </a:lnTo>
                  <a:lnTo>
                    <a:pt x="886" y="696"/>
                  </a:lnTo>
                  <a:lnTo>
                    <a:pt x="923" y="690"/>
                  </a:lnTo>
                  <a:lnTo>
                    <a:pt x="958" y="682"/>
                  </a:lnTo>
                  <a:lnTo>
                    <a:pt x="991" y="675"/>
                  </a:lnTo>
                  <a:lnTo>
                    <a:pt x="1030" y="666"/>
                  </a:lnTo>
                  <a:lnTo>
                    <a:pt x="1083" y="660"/>
                  </a:lnTo>
                  <a:lnTo>
                    <a:pt x="723" y="597"/>
                  </a:lnTo>
                  <a:lnTo>
                    <a:pt x="747" y="549"/>
                  </a:lnTo>
                  <a:lnTo>
                    <a:pt x="775" y="513"/>
                  </a:lnTo>
                  <a:lnTo>
                    <a:pt x="826" y="445"/>
                  </a:lnTo>
                  <a:lnTo>
                    <a:pt x="856" y="414"/>
                  </a:lnTo>
                  <a:lnTo>
                    <a:pt x="886" y="383"/>
                  </a:lnTo>
                  <a:lnTo>
                    <a:pt x="940" y="332"/>
                  </a:lnTo>
                  <a:lnTo>
                    <a:pt x="973" y="302"/>
                  </a:lnTo>
                  <a:lnTo>
                    <a:pt x="1012" y="271"/>
                  </a:lnTo>
                  <a:lnTo>
                    <a:pt x="1048" y="247"/>
                  </a:lnTo>
                  <a:lnTo>
                    <a:pt x="1078" y="229"/>
                  </a:lnTo>
                  <a:lnTo>
                    <a:pt x="1105" y="206"/>
                  </a:lnTo>
                  <a:lnTo>
                    <a:pt x="1144" y="185"/>
                  </a:lnTo>
                  <a:lnTo>
                    <a:pt x="1186" y="159"/>
                  </a:lnTo>
                  <a:lnTo>
                    <a:pt x="1219" y="141"/>
                  </a:lnTo>
                  <a:lnTo>
                    <a:pt x="1251" y="126"/>
                  </a:lnTo>
                  <a:lnTo>
                    <a:pt x="1308" y="111"/>
                  </a:lnTo>
                  <a:lnTo>
                    <a:pt x="1347" y="99"/>
                  </a:lnTo>
                  <a:lnTo>
                    <a:pt x="1403" y="87"/>
                  </a:lnTo>
                  <a:lnTo>
                    <a:pt x="1448" y="75"/>
                  </a:lnTo>
                  <a:lnTo>
                    <a:pt x="1502" y="69"/>
                  </a:lnTo>
                  <a:lnTo>
                    <a:pt x="1646" y="63"/>
                  </a:lnTo>
                  <a:lnTo>
                    <a:pt x="1645" y="5"/>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2" name="Freeform 10"/>
            <p:cNvSpPr>
              <a:spLocks noChangeAspect="1"/>
            </p:cNvSpPr>
            <p:nvPr/>
          </p:nvSpPr>
          <p:spPr bwMode="auto">
            <a:xfrm>
              <a:off x="2213" y="2643"/>
              <a:ext cx="143" cy="55"/>
            </a:xfrm>
            <a:custGeom>
              <a:avLst/>
              <a:gdLst>
                <a:gd name="T0" fmla="*/ 356 w 356"/>
                <a:gd name="T1" fmla="*/ 57 h 138"/>
                <a:gd name="T2" fmla="*/ 356 w 356"/>
                <a:gd name="T3" fmla="*/ 138 h 138"/>
                <a:gd name="T4" fmla="*/ 0 w 356"/>
                <a:gd name="T5" fmla="*/ 75 h 138"/>
                <a:gd name="T6" fmla="*/ 6 w 356"/>
                <a:gd name="T7" fmla="*/ 38 h 138"/>
                <a:gd name="T8" fmla="*/ 30 w 356"/>
                <a:gd name="T9" fmla="*/ 0 h 138"/>
                <a:gd name="T10" fmla="*/ 356 w 356"/>
                <a:gd name="T11" fmla="*/ 57 h 138"/>
              </a:gdLst>
              <a:ahLst/>
              <a:cxnLst>
                <a:cxn ang="0">
                  <a:pos x="T0" y="T1"/>
                </a:cxn>
                <a:cxn ang="0">
                  <a:pos x="T2" y="T3"/>
                </a:cxn>
                <a:cxn ang="0">
                  <a:pos x="T4" y="T5"/>
                </a:cxn>
                <a:cxn ang="0">
                  <a:pos x="T6" y="T7"/>
                </a:cxn>
                <a:cxn ang="0">
                  <a:pos x="T8" y="T9"/>
                </a:cxn>
                <a:cxn ang="0">
                  <a:pos x="T10" y="T11"/>
                </a:cxn>
              </a:cxnLst>
              <a:rect l="0" t="0" r="r" b="b"/>
              <a:pathLst>
                <a:path w="356" h="138">
                  <a:moveTo>
                    <a:pt x="356" y="57"/>
                  </a:moveTo>
                  <a:lnTo>
                    <a:pt x="356" y="138"/>
                  </a:lnTo>
                  <a:lnTo>
                    <a:pt x="0" y="75"/>
                  </a:lnTo>
                  <a:lnTo>
                    <a:pt x="6" y="38"/>
                  </a:lnTo>
                  <a:lnTo>
                    <a:pt x="30" y="0"/>
                  </a:lnTo>
                  <a:lnTo>
                    <a:pt x="356" y="57"/>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3" name="Freeform 11"/>
            <p:cNvSpPr>
              <a:spLocks noChangeAspect="1"/>
            </p:cNvSpPr>
            <p:nvPr/>
          </p:nvSpPr>
          <p:spPr bwMode="auto">
            <a:xfrm>
              <a:off x="1922" y="2600"/>
              <a:ext cx="138" cy="54"/>
            </a:xfrm>
            <a:custGeom>
              <a:avLst/>
              <a:gdLst>
                <a:gd name="T0" fmla="*/ 0 w 343"/>
                <a:gd name="T1" fmla="*/ 0 h 134"/>
                <a:gd name="T2" fmla="*/ 1 w 343"/>
                <a:gd name="T3" fmla="*/ 76 h 134"/>
                <a:gd name="T4" fmla="*/ 343 w 343"/>
                <a:gd name="T5" fmla="*/ 134 h 134"/>
                <a:gd name="T6" fmla="*/ 343 w 343"/>
                <a:gd name="T7" fmla="*/ 39 h 134"/>
                <a:gd name="T8" fmla="*/ 0 w 343"/>
                <a:gd name="T9" fmla="*/ 0 h 134"/>
              </a:gdLst>
              <a:ahLst/>
              <a:cxnLst>
                <a:cxn ang="0">
                  <a:pos x="T0" y="T1"/>
                </a:cxn>
                <a:cxn ang="0">
                  <a:pos x="T2" y="T3"/>
                </a:cxn>
                <a:cxn ang="0">
                  <a:pos x="T4" y="T5"/>
                </a:cxn>
                <a:cxn ang="0">
                  <a:pos x="T6" y="T7"/>
                </a:cxn>
                <a:cxn ang="0">
                  <a:pos x="T8" y="T9"/>
                </a:cxn>
              </a:cxnLst>
              <a:rect l="0" t="0" r="r" b="b"/>
              <a:pathLst>
                <a:path w="343" h="134">
                  <a:moveTo>
                    <a:pt x="0" y="0"/>
                  </a:moveTo>
                  <a:lnTo>
                    <a:pt x="1" y="76"/>
                  </a:lnTo>
                  <a:lnTo>
                    <a:pt x="343" y="134"/>
                  </a:lnTo>
                  <a:lnTo>
                    <a:pt x="343" y="39"/>
                  </a:lnTo>
                  <a:lnTo>
                    <a:pt x="0"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24" name="Freeform 12"/>
            <p:cNvSpPr>
              <a:spLocks noChangeAspect="1"/>
            </p:cNvSpPr>
            <p:nvPr/>
          </p:nvSpPr>
          <p:spPr bwMode="auto">
            <a:xfrm>
              <a:off x="1922" y="2426"/>
              <a:ext cx="660" cy="342"/>
            </a:xfrm>
            <a:custGeom>
              <a:avLst/>
              <a:gdLst>
                <a:gd name="T0" fmla="*/ 1554 w 1646"/>
                <a:gd name="T1" fmla="*/ 0 h 855"/>
                <a:gd name="T2" fmla="*/ 1456 w 1646"/>
                <a:gd name="T3" fmla="*/ 0 h 855"/>
                <a:gd name="T4" fmla="*/ 1354 w 1646"/>
                <a:gd name="T5" fmla="*/ 6 h 855"/>
                <a:gd name="T6" fmla="*/ 1259 w 1646"/>
                <a:gd name="T7" fmla="*/ 21 h 855"/>
                <a:gd name="T8" fmla="*/ 1149 w 1646"/>
                <a:gd name="T9" fmla="*/ 46 h 855"/>
                <a:gd name="T10" fmla="*/ 1044 w 1646"/>
                <a:gd name="T11" fmla="*/ 81 h 855"/>
                <a:gd name="T12" fmla="*/ 933 w 1646"/>
                <a:gd name="T13" fmla="*/ 127 h 855"/>
                <a:gd name="T14" fmla="*/ 834 w 1646"/>
                <a:gd name="T15" fmla="*/ 177 h 855"/>
                <a:gd name="T16" fmla="*/ 740 w 1646"/>
                <a:gd name="T17" fmla="*/ 226 h 855"/>
                <a:gd name="T18" fmla="*/ 644 w 1646"/>
                <a:gd name="T19" fmla="*/ 282 h 855"/>
                <a:gd name="T20" fmla="*/ 554 w 1646"/>
                <a:gd name="T21" fmla="*/ 345 h 855"/>
                <a:gd name="T22" fmla="*/ 467 w 1646"/>
                <a:gd name="T23" fmla="*/ 417 h 855"/>
                <a:gd name="T24" fmla="*/ 396 w 1646"/>
                <a:gd name="T25" fmla="*/ 490 h 855"/>
                <a:gd name="T26" fmla="*/ 348 w 1646"/>
                <a:gd name="T27" fmla="*/ 556 h 855"/>
                <a:gd name="T28" fmla="*/ 55 w 1646"/>
                <a:gd name="T29" fmla="*/ 534 h 855"/>
                <a:gd name="T30" fmla="*/ 148 w 1646"/>
                <a:gd name="T31" fmla="*/ 578 h 855"/>
                <a:gd name="T32" fmla="*/ 219 w 1646"/>
                <a:gd name="T33" fmla="*/ 621 h 855"/>
                <a:gd name="T34" fmla="*/ 278 w 1646"/>
                <a:gd name="T35" fmla="*/ 660 h 855"/>
                <a:gd name="T36" fmla="*/ 338 w 1646"/>
                <a:gd name="T37" fmla="*/ 705 h 855"/>
                <a:gd name="T38" fmla="*/ 408 w 1646"/>
                <a:gd name="T39" fmla="*/ 765 h 855"/>
                <a:gd name="T40" fmla="*/ 469 w 1646"/>
                <a:gd name="T41" fmla="*/ 827 h 855"/>
                <a:gd name="T42" fmla="*/ 521 w 1646"/>
                <a:gd name="T43" fmla="*/ 845 h 855"/>
                <a:gd name="T44" fmla="*/ 577 w 1646"/>
                <a:gd name="T45" fmla="*/ 816 h 855"/>
                <a:gd name="T46" fmla="*/ 646 w 1646"/>
                <a:gd name="T47" fmla="*/ 786 h 855"/>
                <a:gd name="T48" fmla="*/ 709 w 1646"/>
                <a:gd name="T49" fmla="*/ 767 h 855"/>
                <a:gd name="T50" fmla="*/ 781 w 1646"/>
                <a:gd name="T51" fmla="*/ 746 h 855"/>
                <a:gd name="T52" fmla="*/ 854 w 1646"/>
                <a:gd name="T53" fmla="*/ 726 h 855"/>
                <a:gd name="T54" fmla="*/ 925 w 1646"/>
                <a:gd name="T55" fmla="*/ 710 h 855"/>
                <a:gd name="T56" fmla="*/ 993 w 1646"/>
                <a:gd name="T57" fmla="*/ 695 h 855"/>
                <a:gd name="T58" fmla="*/ 1083 w 1646"/>
                <a:gd name="T59" fmla="*/ 680 h 855"/>
                <a:gd name="T60" fmla="*/ 749 w 1646"/>
                <a:gd name="T61" fmla="*/ 565 h 855"/>
                <a:gd name="T62" fmla="*/ 828 w 1646"/>
                <a:gd name="T63" fmla="*/ 459 h 855"/>
                <a:gd name="T64" fmla="*/ 888 w 1646"/>
                <a:gd name="T65" fmla="*/ 395 h 855"/>
                <a:gd name="T66" fmla="*/ 975 w 1646"/>
                <a:gd name="T67" fmla="*/ 311 h 855"/>
                <a:gd name="T68" fmla="*/ 1050 w 1646"/>
                <a:gd name="T69" fmla="*/ 245 h 855"/>
                <a:gd name="T70" fmla="*/ 1110 w 1646"/>
                <a:gd name="T71" fmla="*/ 196 h 855"/>
                <a:gd name="T72" fmla="*/ 1185 w 1646"/>
                <a:gd name="T73" fmla="*/ 146 h 855"/>
                <a:gd name="T74" fmla="*/ 1262 w 1646"/>
                <a:gd name="T75" fmla="*/ 105 h 855"/>
                <a:gd name="T76" fmla="*/ 1354 w 1646"/>
                <a:gd name="T77" fmla="*/ 72 h 855"/>
                <a:gd name="T78" fmla="*/ 1453 w 1646"/>
                <a:gd name="T79" fmla="*/ 46 h 855"/>
                <a:gd name="T80" fmla="*/ 1559 w 1646"/>
                <a:gd name="T81" fmla="*/ 23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55">
                  <a:moveTo>
                    <a:pt x="1646" y="6"/>
                  </a:moveTo>
                  <a:lnTo>
                    <a:pt x="1554" y="0"/>
                  </a:lnTo>
                  <a:lnTo>
                    <a:pt x="1510" y="0"/>
                  </a:lnTo>
                  <a:lnTo>
                    <a:pt x="1456" y="0"/>
                  </a:lnTo>
                  <a:lnTo>
                    <a:pt x="1405" y="3"/>
                  </a:lnTo>
                  <a:lnTo>
                    <a:pt x="1354" y="6"/>
                  </a:lnTo>
                  <a:lnTo>
                    <a:pt x="1304" y="12"/>
                  </a:lnTo>
                  <a:lnTo>
                    <a:pt x="1259" y="21"/>
                  </a:lnTo>
                  <a:lnTo>
                    <a:pt x="1209" y="31"/>
                  </a:lnTo>
                  <a:lnTo>
                    <a:pt x="1149" y="46"/>
                  </a:lnTo>
                  <a:lnTo>
                    <a:pt x="1095" y="65"/>
                  </a:lnTo>
                  <a:lnTo>
                    <a:pt x="1044" y="81"/>
                  </a:lnTo>
                  <a:lnTo>
                    <a:pt x="987" y="103"/>
                  </a:lnTo>
                  <a:lnTo>
                    <a:pt x="933" y="127"/>
                  </a:lnTo>
                  <a:lnTo>
                    <a:pt x="879" y="152"/>
                  </a:lnTo>
                  <a:lnTo>
                    <a:pt x="834" y="177"/>
                  </a:lnTo>
                  <a:lnTo>
                    <a:pt x="783" y="202"/>
                  </a:lnTo>
                  <a:lnTo>
                    <a:pt x="740" y="226"/>
                  </a:lnTo>
                  <a:lnTo>
                    <a:pt x="692" y="254"/>
                  </a:lnTo>
                  <a:lnTo>
                    <a:pt x="644" y="282"/>
                  </a:lnTo>
                  <a:lnTo>
                    <a:pt x="596" y="317"/>
                  </a:lnTo>
                  <a:lnTo>
                    <a:pt x="554" y="345"/>
                  </a:lnTo>
                  <a:lnTo>
                    <a:pt x="509" y="383"/>
                  </a:lnTo>
                  <a:lnTo>
                    <a:pt x="467" y="417"/>
                  </a:lnTo>
                  <a:lnTo>
                    <a:pt x="428" y="452"/>
                  </a:lnTo>
                  <a:lnTo>
                    <a:pt x="396" y="490"/>
                  </a:lnTo>
                  <a:lnTo>
                    <a:pt x="369" y="521"/>
                  </a:lnTo>
                  <a:lnTo>
                    <a:pt x="348" y="556"/>
                  </a:lnTo>
                  <a:lnTo>
                    <a:pt x="0" y="510"/>
                  </a:lnTo>
                  <a:lnTo>
                    <a:pt x="55" y="534"/>
                  </a:lnTo>
                  <a:lnTo>
                    <a:pt x="97" y="556"/>
                  </a:lnTo>
                  <a:lnTo>
                    <a:pt x="148" y="578"/>
                  </a:lnTo>
                  <a:lnTo>
                    <a:pt x="185" y="600"/>
                  </a:lnTo>
                  <a:lnTo>
                    <a:pt x="219" y="621"/>
                  </a:lnTo>
                  <a:lnTo>
                    <a:pt x="249" y="637"/>
                  </a:lnTo>
                  <a:lnTo>
                    <a:pt x="278" y="660"/>
                  </a:lnTo>
                  <a:lnTo>
                    <a:pt x="307" y="681"/>
                  </a:lnTo>
                  <a:lnTo>
                    <a:pt x="338" y="705"/>
                  </a:lnTo>
                  <a:lnTo>
                    <a:pt x="372" y="735"/>
                  </a:lnTo>
                  <a:lnTo>
                    <a:pt x="408" y="765"/>
                  </a:lnTo>
                  <a:lnTo>
                    <a:pt x="437" y="794"/>
                  </a:lnTo>
                  <a:lnTo>
                    <a:pt x="469" y="827"/>
                  </a:lnTo>
                  <a:lnTo>
                    <a:pt x="494" y="855"/>
                  </a:lnTo>
                  <a:lnTo>
                    <a:pt x="521" y="845"/>
                  </a:lnTo>
                  <a:lnTo>
                    <a:pt x="548" y="829"/>
                  </a:lnTo>
                  <a:lnTo>
                    <a:pt x="577" y="816"/>
                  </a:lnTo>
                  <a:lnTo>
                    <a:pt x="611" y="801"/>
                  </a:lnTo>
                  <a:lnTo>
                    <a:pt x="646" y="786"/>
                  </a:lnTo>
                  <a:lnTo>
                    <a:pt x="678" y="775"/>
                  </a:lnTo>
                  <a:lnTo>
                    <a:pt x="709" y="767"/>
                  </a:lnTo>
                  <a:lnTo>
                    <a:pt x="744" y="755"/>
                  </a:lnTo>
                  <a:lnTo>
                    <a:pt x="781" y="746"/>
                  </a:lnTo>
                  <a:lnTo>
                    <a:pt x="819" y="735"/>
                  </a:lnTo>
                  <a:lnTo>
                    <a:pt x="854" y="726"/>
                  </a:lnTo>
                  <a:lnTo>
                    <a:pt x="888" y="717"/>
                  </a:lnTo>
                  <a:lnTo>
                    <a:pt x="925" y="710"/>
                  </a:lnTo>
                  <a:lnTo>
                    <a:pt x="960" y="702"/>
                  </a:lnTo>
                  <a:lnTo>
                    <a:pt x="993" y="695"/>
                  </a:lnTo>
                  <a:lnTo>
                    <a:pt x="1032" y="686"/>
                  </a:lnTo>
                  <a:lnTo>
                    <a:pt x="1083" y="680"/>
                  </a:lnTo>
                  <a:lnTo>
                    <a:pt x="725" y="615"/>
                  </a:lnTo>
                  <a:lnTo>
                    <a:pt x="749" y="565"/>
                  </a:lnTo>
                  <a:lnTo>
                    <a:pt x="777" y="528"/>
                  </a:lnTo>
                  <a:lnTo>
                    <a:pt x="828" y="459"/>
                  </a:lnTo>
                  <a:lnTo>
                    <a:pt x="858" y="426"/>
                  </a:lnTo>
                  <a:lnTo>
                    <a:pt x="888" y="395"/>
                  </a:lnTo>
                  <a:lnTo>
                    <a:pt x="942" y="342"/>
                  </a:lnTo>
                  <a:lnTo>
                    <a:pt x="975" y="311"/>
                  </a:lnTo>
                  <a:lnTo>
                    <a:pt x="1014" y="273"/>
                  </a:lnTo>
                  <a:lnTo>
                    <a:pt x="1050" y="245"/>
                  </a:lnTo>
                  <a:lnTo>
                    <a:pt x="1080" y="220"/>
                  </a:lnTo>
                  <a:lnTo>
                    <a:pt x="1110" y="196"/>
                  </a:lnTo>
                  <a:lnTo>
                    <a:pt x="1146" y="171"/>
                  </a:lnTo>
                  <a:lnTo>
                    <a:pt x="1185" y="146"/>
                  </a:lnTo>
                  <a:lnTo>
                    <a:pt x="1224" y="127"/>
                  </a:lnTo>
                  <a:lnTo>
                    <a:pt x="1262" y="105"/>
                  </a:lnTo>
                  <a:lnTo>
                    <a:pt x="1310" y="87"/>
                  </a:lnTo>
                  <a:lnTo>
                    <a:pt x="1354" y="72"/>
                  </a:lnTo>
                  <a:lnTo>
                    <a:pt x="1405" y="59"/>
                  </a:lnTo>
                  <a:lnTo>
                    <a:pt x="1453" y="46"/>
                  </a:lnTo>
                  <a:lnTo>
                    <a:pt x="1504" y="34"/>
                  </a:lnTo>
                  <a:lnTo>
                    <a:pt x="1559" y="23"/>
                  </a:lnTo>
                  <a:lnTo>
                    <a:pt x="1646" y="6"/>
                  </a:lnTo>
                  <a:close/>
                </a:path>
              </a:pathLst>
            </a:custGeom>
            <a:solidFill>
              <a:srgbClr val="13F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grpSp>
      <p:sp>
        <p:nvSpPr>
          <p:cNvPr id="25" name="Text Box 13"/>
          <p:cNvSpPr txBox="1">
            <a:spLocks noChangeArrowheads="1"/>
          </p:cNvSpPr>
          <p:nvPr/>
        </p:nvSpPr>
        <p:spPr bwMode="auto">
          <a:xfrm>
            <a:off x="2808531" y="2985219"/>
            <a:ext cx="40378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400" dirty="0">
                <a:latin typeface="+mj-lt"/>
              </a:rPr>
              <a:t>Se pueden presentar dos casos</a:t>
            </a:r>
            <a:endParaRPr lang="es-ES" sz="2400" dirty="0">
              <a:latin typeface="+mj-lt"/>
            </a:endParaRPr>
          </a:p>
        </p:txBody>
      </p:sp>
      <p:sp>
        <p:nvSpPr>
          <p:cNvPr id="26" name="Text Box 14"/>
          <p:cNvSpPr txBox="1">
            <a:spLocks noChangeArrowheads="1"/>
          </p:cNvSpPr>
          <p:nvPr/>
        </p:nvSpPr>
        <p:spPr bwMode="auto">
          <a:xfrm>
            <a:off x="1403648" y="4610819"/>
            <a:ext cx="2386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400" dirty="0">
                <a:latin typeface="+mj-lt"/>
              </a:rPr>
              <a:t>Arreglo ordenado</a:t>
            </a:r>
            <a:endParaRPr lang="es-ES" sz="2400" dirty="0">
              <a:latin typeface="+mj-lt"/>
            </a:endParaRPr>
          </a:p>
        </p:txBody>
      </p:sp>
      <p:sp>
        <p:nvSpPr>
          <p:cNvPr id="27" name="Text Box 15"/>
          <p:cNvSpPr txBox="1">
            <a:spLocks noChangeArrowheads="1"/>
          </p:cNvSpPr>
          <p:nvPr/>
        </p:nvSpPr>
        <p:spPr bwMode="auto">
          <a:xfrm>
            <a:off x="5691431" y="4623519"/>
            <a:ext cx="27796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400" dirty="0">
                <a:latin typeface="+mj-lt"/>
              </a:rPr>
              <a:t>Arreglo no ordenado</a:t>
            </a:r>
            <a:endParaRPr lang="es-ES" sz="2400" dirty="0">
              <a:latin typeface="+mj-lt"/>
            </a:endParaRP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82</a:t>
            </a:fld>
            <a:endParaRPr lang="es-CO" dirty="0"/>
          </a:p>
        </p:txBody>
      </p:sp>
    </p:spTree>
    <p:extLst>
      <p:ext uri="{BB962C8B-B14F-4D97-AF65-F5344CB8AC3E}">
        <p14:creationId xmlns:p14="http://schemas.microsoft.com/office/powerpoint/2010/main" val="39232195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Búsqueda en Arreglo Ordenado</a:t>
            </a:r>
          </a:p>
        </p:txBody>
      </p:sp>
      <p:grpSp>
        <p:nvGrpSpPr>
          <p:cNvPr id="14" name="Group 3"/>
          <p:cNvGrpSpPr>
            <a:grpSpLocks/>
          </p:cNvGrpSpPr>
          <p:nvPr/>
        </p:nvGrpSpPr>
        <p:grpSpPr bwMode="auto">
          <a:xfrm>
            <a:off x="3108569" y="3715469"/>
            <a:ext cx="1179512" cy="581025"/>
            <a:chOff x="1922" y="2402"/>
            <a:chExt cx="660" cy="366"/>
          </a:xfrm>
        </p:grpSpPr>
        <p:sp>
          <p:nvSpPr>
            <p:cNvPr id="15" name="Freeform 4"/>
            <p:cNvSpPr>
              <a:spLocks noChangeAspect="1"/>
            </p:cNvSpPr>
            <p:nvPr/>
          </p:nvSpPr>
          <p:spPr bwMode="auto">
            <a:xfrm>
              <a:off x="1922" y="2402"/>
              <a:ext cx="660" cy="332"/>
            </a:xfrm>
            <a:custGeom>
              <a:avLst/>
              <a:gdLst>
                <a:gd name="T0" fmla="*/ 1552 w 1646"/>
                <a:gd name="T1" fmla="*/ 0 h 830"/>
                <a:gd name="T2" fmla="*/ 1454 w 1646"/>
                <a:gd name="T3" fmla="*/ 0 h 830"/>
                <a:gd name="T4" fmla="*/ 1352 w 1646"/>
                <a:gd name="T5" fmla="*/ 5 h 830"/>
                <a:gd name="T6" fmla="*/ 1257 w 1646"/>
                <a:gd name="T7" fmla="*/ 20 h 830"/>
                <a:gd name="T8" fmla="*/ 1147 w 1646"/>
                <a:gd name="T9" fmla="*/ 44 h 830"/>
                <a:gd name="T10" fmla="*/ 1042 w 1646"/>
                <a:gd name="T11" fmla="*/ 78 h 830"/>
                <a:gd name="T12" fmla="*/ 931 w 1646"/>
                <a:gd name="T13" fmla="*/ 124 h 830"/>
                <a:gd name="T14" fmla="*/ 832 w 1646"/>
                <a:gd name="T15" fmla="*/ 172 h 830"/>
                <a:gd name="T16" fmla="*/ 738 w 1646"/>
                <a:gd name="T17" fmla="*/ 219 h 830"/>
                <a:gd name="T18" fmla="*/ 642 w 1646"/>
                <a:gd name="T19" fmla="*/ 274 h 830"/>
                <a:gd name="T20" fmla="*/ 552 w 1646"/>
                <a:gd name="T21" fmla="*/ 335 h 830"/>
                <a:gd name="T22" fmla="*/ 465 w 1646"/>
                <a:gd name="T23" fmla="*/ 405 h 830"/>
                <a:gd name="T24" fmla="*/ 394 w 1646"/>
                <a:gd name="T25" fmla="*/ 475 h 830"/>
                <a:gd name="T26" fmla="*/ 346 w 1646"/>
                <a:gd name="T27" fmla="*/ 540 h 830"/>
                <a:gd name="T28" fmla="*/ 53 w 1646"/>
                <a:gd name="T29" fmla="*/ 519 h 830"/>
                <a:gd name="T30" fmla="*/ 146 w 1646"/>
                <a:gd name="T31" fmla="*/ 561 h 830"/>
                <a:gd name="T32" fmla="*/ 217 w 1646"/>
                <a:gd name="T33" fmla="*/ 603 h 830"/>
                <a:gd name="T34" fmla="*/ 276 w 1646"/>
                <a:gd name="T35" fmla="*/ 641 h 830"/>
                <a:gd name="T36" fmla="*/ 336 w 1646"/>
                <a:gd name="T37" fmla="*/ 685 h 830"/>
                <a:gd name="T38" fmla="*/ 406 w 1646"/>
                <a:gd name="T39" fmla="*/ 743 h 830"/>
                <a:gd name="T40" fmla="*/ 467 w 1646"/>
                <a:gd name="T41" fmla="*/ 804 h 830"/>
                <a:gd name="T42" fmla="*/ 519 w 1646"/>
                <a:gd name="T43" fmla="*/ 822 h 830"/>
                <a:gd name="T44" fmla="*/ 575 w 1646"/>
                <a:gd name="T45" fmla="*/ 794 h 830"/>
                <a:gd name="T46" fmla="*/ 644 w 1646"/>
                <a:gd name="T47" fmla="*/ 764 h 830"/>
                <a:gd name="T48" fmla="*/ 707 w 1646"/>
                <a:gd name="T49" fmla="*/ 745 h 830"/>
                <a:gd name="T50" fmla="*/ 779 w 1646"/>
                <a:gd name="T51" fmla="*/ 725 h 830"/>
                <a:gd name="T52" fmla="*/ 852 w 1646"/>
                <a:gd name="T53" fmla="*/ 705 h 830"/>
                <a:gd name="T54" fmla="*/ 923 w 1646"/>
                <a:gd name="T55" fmla="*/ 690 h 830"/>
                <a:gd name="T56" fmla="*/ 991 w 1646"/>
                <a:gd name="T57" fmla="*/ 675 h 830"/>
                <a:gd name="T58" fmla="*/ 1083 w 1646"/>
                <a:gd name="T59" fmla="*/ 660 h 830"/>
                <a:gd name="T60" fmla="*/ 747 w 1646"/>
                <a:gd name="T61" fmla="*/ 549 h 830"/>
                <a:gd name="T62" fmla="*/ 826 w 1646"/>
                <a:gd name="T63" fmla="*/ 445 h 830"/>
                <a:gd name="T64" fmla="*/ 886 w 1646"/>
                <a:gd name="T65" fmla="*/ 383 h 830"/>
                <a:gd name="T66" fmla="*/ 973 w 1646"/>
                <a:gd name="T67" fmla="*/ 302 h 830"/>
                <a:gd name="T68" fmla="*/ 1048 w 1646"/>
                <a:gd name="T69" fmla="*/ 247 h 830"/>
                <a:gd name="T70" fmla="*/ 1105 w 1646"/>
                <a:gd name="T71" fmla="*/ 206 h 830"/>
                <a:gd name="T72" fmla="*/ 1186 w 1646"/>
                <a:gd name="T73" fmla="*/ 159 h 830"/>
                <a:gd name="T74" fmla="*/ 1251 w 1646"/>
                <a:gd name="T75" fmla="*/ 126 h 830"/>
                <a:gd name="T76" fmla="*/ 1347 w 1646"/>
                <a:gd name="T77" fmla="*/ 99 h 830"/>
                <a:gd name="T78" fmla="*/ 1448 w 1646"/>
                <a:gd name="T79" fmla="*/ 75 h 830"/>
                <a:gd name="T80" fmla="*/ 1646 w 1646"/>
                <a:gd name="T81" fmla="*/ 63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30">
                  <a:moveTo>
                    <a:pt x="1645" y="5"/>
                  </a:moveTo>
                  <a:lnTo>
                    <a:pt x="1552" y="0"/>
                  </a:lnTo>
                  <a:lnTo>
                    <a:pt x="1508" y="0"/>
                  </a:lnTo>
                  <a:lnTo>
                    <a:pt x="1454" y="0"/>
                  </a:lnTo>
                  <a:lnTo>
                    <a:pt x="1403" y="2"/>
                  </a:lnTo>
                  <a:lnTo>
                    <a:pt x="1352" y="5"/>
                  </a:lnTo>
                  <a:lnTo>
                    <a:pt x="1302" y="11"/>
                  </a:lnTo>
                  <a:lnTo>
                    <a:pt x="1257" y="20"/>
                  </a:lnTo>
                  <a:lnTo>
                    <a:pt x="1207" y="30"/>
                  </a:lnTo>
                  <a:lnTo>
                    <a:pt x="1147" y="44"/>
                  </a:lnTo>
                  <a:lnTo>
                    <a:pt x="1093" y="63"/>
                  </a:lnTo>
                  <a:lnTo>
                    <a:pt x="1042" y="78"/>
                  </a:lnTo>
                  <a:lnTo>
                    <a:pt x="985" y="100"/>
                  </a:lnTo>
                  <a:lnTo>
                    <a:pt x="931" y="124"/>
                  </a:lnTo>
                  <a:lnTo>
                    <a:pt x="877" y="148"/>
                  </a:lnTo>
                  <a:lnTo>
                    <a:pt x="832" y="172"/>
                  </a:lnTo>
                  <a:lnTo>
                    <a:pt x="781" y="196"/>
                  </a:lnTo>
                  <a:lnTo>
                    <a:pt x="738" y="219"/>
                  </a:lnTo>
                  <a:lnTo>
                    <a:pt x="690" y="246"/>
                  </a:lnTo>
                  <a:lnTo>
                    <a:pt x="642" y="274"/>
                  </a:lnTo>
                  <a:lnTo>
                    <a:pt x="594" y="308"/>
                  </a:lnTo>
                  <a:lnTo>
                    <a:pt x="552" y="335"/>
                  </a:lnTo>
                  <a:lnTo>
                    <a:pt x="507" y="372"/>
                  </a:lnTo>
                  <a:lnTo>
                    <a:pt x="465" y="405"/>
                  </a:lnTo>
                  <a:lnTo>
                    <a:pt x="426" y="438"/>
                  </a:lnTo>
                  <a:lnTo>
                    <a:pt x="394" y="475"/>
                  </a:lnTo>
                  <a:lnTo>
                    <a:pt x="367" y="506"/>
                  </a:lnTo>
                  <a:lnTo>
                    <a:pt x="346" y="540"/>
                  </a:lnTo>
                  <a:lnTo>
                    <a:pt x="0" y="494"/>
                  </a:lnTo>
                  <a:lnTo>
                    <a:pt x="53" y="519"/>
                  </a:lnTo>
                  <a:lnTo>
                    <a:pt x="95" y="540"/>
                  </a:lnTo>
                  <a:lnTo>
                    <a:pt x="146" y="561"/>
                  </a:lnTo>
                  <a:lnTo>
                    <a:pt x="183" y="583"/>
                  </a:lnTo>
                  <a:lnTo>
                    <a:pt x="217" y="603"/>
                  </a:lnTo>
                  <a:lnTo>
                    <a:pt x="247" y="619"/>
                  </a:lnTo>
                  <a:lnTo>
                    <a:pt x="276" y="641"/>
                  </a:lnTo>
                  <a:lnTo>
                    <a:pt x="305" y="661"/>
                  </a:lnTo>
                  <a:lnTo>
                    <a:pt x="336" y="685"/>
                  </a:lnTo>
                  <a:lnTo>
                    <a:pt x="370" y="714"/>
                  </a:lnTo>
                  <a:lnTo>
                    <a:pt x="406" y="743"/>
                  </a:lnTo>
                  <a:lnTo>
                    <a:pt x="435" y="772"/>
                  </a:lnTo>
                  <a:lnTo>
                    <a:pt x="467" y="804"/>
                  </a:lnTo>
                  <a:lnTo>
                    <a:pt x="492" y="830"/>
                  </a:lnTo>
                  <a:lnTo>
                    <a:pt x="519" y="822"/>
                  </a:lnTo>
                  <a:lnTo>
                    <a:pt x="546" y="806"/>
                  </a:lnTo>
                  <a:lnTo>
                    <a:pt x="575" y="794"/>
                  </a:lnTo>
                  <a:lnTo>
                    <a:pt x="609" y="779"/>
                  </a:lnTo>
                  <a:lnTo>
                    <a:pt x="644" y="764"/>
                  </a:lnTo>
                  <a:lnTo>
                    <a:pt x="676" y="754"/>
                  </a:lnTo>
                  <a:lnTo>
                    <a:pt x="707" y="745"/>
                  </a:lnTo>
                  <a:lnTo>
                    <a:pt x="742" y="733"/>
                  </a:lnTo>
                  <a:lnTo>
                    <a:pt x="779" y="725"/>
                  </a:lnTo>
                  <a:lnTo>
                    <a:pt x="817" y="714"/>
                  </a:lnTo>
                  <a:lnTo>
                    <a:pt x="852" y="705"/>
                  </a:lnTo>
                  <a:lnTo>
                    <a:pt x="886" y="696"/>
                  </a:lnTo>
                  <a:lnTo>
                    <a:pt x="923" y="690"/>
                  </a:lnTo>
                  <a:lnTo>
                    <a:pt x="958" y="682"/>
                  </a:lnTo>
                  <a:lnTo>
                    <a:pt x="991" y="675"/>
                  </a:lnTo>
                  <a:lnTo>
                    <a:pt x="1030" y="666"/>
                  </a:lnTo>
                  <a:lnTo>
                    <a:pt x="1083" y="660"/>
                  </a:lnTo>
                  <a:lnTo>
                    <a:pt x="723" y="597"/>
                  </a:lnTo>
                  <a:lnTo>
                    <a:pt x="747" y="549"/>
                  </a:lnTo>
                  <a:lnTo>
                    <a:pt x="775" y="513"/>
                  </a:lnTo>
                  <a:lnTo>
                    <a:pt x="826" y="445"/>
                  </a:lnTo>
                  <a:lnTo>
                    <a:pt x="856" y="414"/>
                  </a:lnTo>
                  <a:lnTo>
                    <a:pt x="886" y="383"/>
                  </a:lnTo>
                  <a:lnTo>
                    <a:pt x="940" y="332"/>
                  </a:lnTo>
                  <a:lnTo>
                    <a:pt x="973" y="302"/>
                  </a:lnTo>
                  <a:lnTo>
                    <a:pt x="1012" y="271"/>
                  </a:lnTo>
                  <a:lnTo>
                    <a:pt x="1048" y="247"/>
                  </a:lnTo>
                  <a:lnTo>
                    <a:pt x="1078" y="229"/>
                  </a:lnTo>
                  <a:lnTo>
                    <a:pt x="1105" y="206"/>
                  </a:lnTo>
                  <a:lnTo>
                    <a:pt x="1144" y="185"/>
                  </a:lnTo>
                  <a:lnTo>
                    <a:pt x="1186" y="159"/>
                  </a:lnTo>
                  <a:lnTo>
                    <a:pt x="1219" y="141"/>
                  </a:lnTo>
                  <a:lnTo>
                    <a:pt x="1251" y="126"/>
                  </a:lnTo>
                  <a:lnTo>
                    <a:pt x="1308" y="111"/>
                  </a:lnTo>
                  <a:lnTo>
                    <a:pt x="1347" y="99"/>
                  </a:lnTo>
                  <a:lnTo>
                    <a:pt x="1403" y="87"/>
                  </a:lnTo>
                  <a:lnTo>
                    <a:pt x="1448" y="75"/>
                  </a:lnTo>
                  <a:lnTo>
                    <a:pt x="1502" y="69"/>
                  </a:lnTo>
                  <a:lnTo>
                    <a:pt x="1646" y="63"/>
                  </a:lnTo>
                  <a:lnTo>
                    <a:pt x="1645" y="5"/>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6" name="Freeform 5"/>
            <p:cNvSpPr>
              <a:spLocks noChangeAspect="1"/>
            </p:cNvSpPr>
            <p:nvPr/>
          </p:nvSpPr>
          <p:spPr bwMode="auto">
            <a:xfrm>
              <a:off x="2213" y="2643"/>
              <a:ext cx="143" cy="55"/>
            </a:xfrm>
            <a:custGeom>
              <a:avLst/>
              <a:gdLst>
                <a:gd name="T0" fmla="*/ 356 w 356"/>
                <a:gd name="T1" fmla="*/ 57 h 138"/>
                <a:gd name="T2" fmla="*/ 356 w 356"/>
                <a:gd name="T3" fmla="*/ 138 h 138"/>
                <a:gd name="T4" fmla="*/ 0 w 356"/>
                <a:gd name="T5" fmla="*/ 75 h 138"/>
                <a:gd name="T6" fmla="*/ 6 w 356"/>
                <a:gd name="T7" fmla="*/ 38 h 138"/>
                <a:gd name="T8" fmla="*/ 30 w 356"/>
                <a:gd name="T9" fmla="*/ 0 h 138"/>
                <a:gd name="T10" fmla="*/ 356 w 356"/>
                <a:gd name="T11" fmla="*/ 57 h 138"/>
              </a:gdLst>
              <a:ahLst/>
              <a:cxnLst>
                <a:cxn ang="0">
                  <a:pos x="T0" y="T1"/>
                </a:cxn>
                <a:cxn ang="0">
                  <a:pos x="T2" y="T3"/>
                </a:cxn>
                <a:cxn ang="0">
                  <a:pos x="T4" y="T5"/>
                </a:cxn>
                <a:cxn ang="0">
                  <a:pos x="T6" y="T7"/>
                </a:cxn>
                <a:cxn ang="0">
                  <a:pos x="T8" y="T9"/>
                </a:cxn>
                <a:cxn ang="0">
                  <a:pos x="T10" y="T11"/>
                </a:cxn>
              </a:cxnLst>
              <a:rect l="0" t="0" r="r" b="b"/>
              <a:pathLst>
                <a:path w="356" h="138">
                  <a:moveTo>
                    <a:pt x="356" y="57"/>
                  </a:moveTo>
                  <a:lnTo>
                    <a:pt x="356" y="138"/>
                  </a:lnTo>
                  <a:lnTo>
                    <a:pt x="0" y="75"/>
                  </a:lnTo>
                  <a:lnTo>
                    <a:pt x="6" y="38"/>
                  </a:lnTo>
                  <a:lnTo>
                    <a:pt x="30" y="0"/>
                  </a:lnTo>
                  <a:lnTo>
                    <a:pt x="356" y="57"/>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8" name="Freeform 6"/>
            <p:cNvSpPr>
              <a:spLocks noChangeAspect="1"/>
            </p:cNvSpPr>
            <p:nvPr/>
          </p:nvSpPr>
          <p:spPr bwMode="auto">
            <a:xfrm>
              <a:off x="1922" y="2600"/>
              <a:ext cx="138" cy="54"/>
            </a:xfrm>
            <a:custGeom>
              <a:avLst/>
              <a:gdLst>
                <a:gd name="T0" fmla="*/ 0 w 343"/>
                <a:gd name="T1" fmla="*/ 0 h 134"/>
                <a:gd name="T2" fmla="*/ 1 w 343"/>
                <a:gd name="T3" fmla="*/ 76 h 134"/>
                <a:gd name="T4" fmla="*/ 343 w 343"/>
                <a:gd name="T5" fmla="*/ 134 h 134"/>
                <a:gd name="T6" fmla="*/ 343 w 343"/>
                <a:gd name="T7" fmla="*/ 39 h 134"/>
                <a:gd name="T8" fmla="*/ 0 w 343"/>
                <a:gd name="T9" fmla="*/ 0 h 134"/>
              </a:gdLst>
              <a:ahLst/>
              <a:cxnLst>
                <a:cxn ang="0">
                  <a:pos x="T0" y="T1"/>
                </a:cxn>
                <a:cxn ang="0">
                  <a:pos x="T2" y="T3"/>
                </a:cxn>
                <a:cxn ang="0">
                  <a:pos x="T4" y="T5"/>
                </a:cxn>
                <a:cxn ang="0">
                  <a:pos x="T6" y="T7"/>
                </a:cxn>
                <a:cxn ang="0">
                  <a:pos x="T8" y="T9"/>
                </a:cxn>
              </a:cxnLst>
              <a:rect l="0" t="0" r="r" b="b"/>
              <a:pathLst>
                <a:path w="343" h="134">
                  <a:moveTo>
                    <a:pt x="0" y="0"/>
                  </a:moveTo>
                  <a:lnTo>
                    <a:pt x="1" y="76"/>
                  </a:lnTo>
                  <a:lnTo>
                    <a:pt x="343" y="134"/>
                  </a:lnTo>
                  <a:lnTo>
                    <a:pt x="343" y="39"/>
                  </a:lnTo>
                  <a:lnTo>
                    <a:pt x="0"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sp>
          <p:nvSpPr>
            <p:cNvPr id="19" name="Freeform 7"/>
            <p:cNvSpPr>
              <a:spLocks noChangeAspect="1"/>
            </p:cNvSpPr>
            <p:nvPr/>
          </p:nvSpPr>
          <p:spPr bwMode="auto">
            <a:xfrm>
              <a:off x="1922" y="2426"/>
              <a:ext cx="660" cy="342"/>
            </a:xfrm>
            <a:custGeom>
              <a:avLst/>
              <a:gdLst>
                <a:gd name="T0" fmla="*/ 1554 w 1646"/>
                <a:gd name="T1" fmla="*/ 0 h 855"/>
                <a:gd name="T2" fmla="*/ 1456 w 1646"/>
                <a:gd name="T3" fmla="*/ 0 h 855"/>
                <a:gd name="T4" fmla="*/ 1354 w 1646"/>
                <a:gd name="T5" fmla="*/ 6 h 855"/>
                <a:gd name="T6" fmla="*/ 1259 w 1646"/>
                <a:gd name="T7" fmla="*/ 21 h 855"/>
                <a:gd name="T8" fmla="*/ 1149 w 1646"/>
                <a:gd name="T9" fmla="*/ 46 h 855"/>
                <a:gd name="T10" fmla="*/ 1044 w 1646"/>
                <a:gd name="T11" fmla="*/ 81 h 855"/>
                <a:gd name="T12" fmla="*/ 933 w 1646"/>
                <a:gd name="T13" fmla="*/ 127 h 855"/>
                <a:gd name="T14" fmla="*/ 834 w 1646"/>
                <a:gd name="T15" fmla="*/ 177 h 855"/>
                <a:gd name="T16" fmla="*/ 740 w 1646"/>
                <a:gd name="T17" fmla="*/ 226 h 855"/>
                <a:gd name="T18" fmla="*/ 644 w 1646"/>
                <a:gd name="T19" fmla="*/ 282 h 855"/>
                <a:gd name="T20" fmla="*/ 554 w 1646"/>
                <a:gd name="T21" fmla="*/ 345 h 855"/>
                <a:gd name="T22" fmla="*/ 467 w 1646"/>
                <a:gd name="T23" fmla="*/ 417 h 855"/>
                <a:gd name="T24" fmla="*/ 396 w 1646"/>
                <a:gd name="T25" fmla="*/ 490 h 855"/>
                <a:gd name="T26" fmla="*/ 348 w 1646"/>
                <a:gd name="T27" fmla="*/ 556 h 855"/>
                <a:gd name="T28" fmla="*/ 55 w 1646"/>
                <a:gd name="T29" fmla="*/ 534 h 855"/>
                <a:gd name="T30" fmla="*/ 148 w 1646"/>
                <a:gd name="T31" fmla="*/ 578 h 855"/>
                <a:gd name="T32" fmla="*/ 219 w 1646"/>
                <a:gd name="T33" fmla="*/ 621 h 855"/>
                <a:gd name="T34" fmla="*/ 278 w 1646"/>
                <a:gd name="T35" fmla="*/ 660 h 855"/>
                <a:gd name="T36" fmla="*/ 338 w 1646"/>
                <a:gd name="T37" fmla="*/ 705 h 855"/>
                <a:gd name="T38" fmla="*/ 408 w 1646"/>
                <a:gd name="T39" fmla="*/ 765 h 855"/>
                <a:gd name="T40" fmla="*/ 469 w 1646"/>
                <a:gd name="T41" fmla="*/ 827 h 855"/>
                <a:gd name="T42" fmla="*/ 521 w 1646"/>
                <a:gd name="T43" fmla="*/ 845 h 855"/>
                <a:gd name="T44" fmla="*/ 577 w 1646"/>
                <a:gd name="T45" fmla="*/ 816 h 855"/>
                <a:gd name="T46" fmla="*/ 646 w 1646"/>
                <a:gd name="T47" fmla="*/ 786 h 855"/>
                <a:gd name="T48" fmla="*/ 709 w 1646"/>
                <a:gd name="T49" fmla="*/ 767 h 855"/>
                <a:gd name="T50" fmla="*/ 781 w 1646"/>
                <a:gd name="T51" fmla="*/ 746 h 855"/>
                <a:gd name="T52" fmla="*/ 854 w 1646"/>
                <a:gd name="T53" fmla="*/ 726 h 855"/>
                <a:gd name="T54" fmla="*/ 925 w 1646"/>
                <a:gd name="T55" fmla="*/ 710 h 855"/>
                <a:gd name="T56" fmla="*/ 993 w 1646"/>
                <a:gd name="T57" fmla="*/ 695 h 855"/>
                <a:gd name="T58" fmla="*/ 1083 w 1646"/>
                <a:gd name="T59" fmla="*/ 680 h 855"/>
                <a:gd name="T60" fmla="*/ 749 w 1646"/>
                <a:gd name="T61" fmla="*/ 565 h 855"/>
                <a:gd name="T62" fmla="*/ 828 w 1646"/>
                <a:gd name="T63" fmla="*/ 459 h 855"/>
                <a:gd name="T64" fmla="*/ 888 w 1646"/>
                <a:gd name="T65" fmla="*/ 395 h 855"/>
                <a:gd name="T66" fmla="*/ 975 w 1646"/>
                <a:gd name="T67" fmla="*/ 311 h 855"/>
                <a:gd name="T68" fmla="*/ 1050 w 1646"/>
                <a:gd name="T69" fmla="*/ 245 h 855"/>
                <a:gd name="T70" fmla="*/ 1110 w 1646"/>
                <a:gd name="T71" fmla="*/ 196 h 855"/>
                <a:gd name="T72" fmla="*/ 1185 w 1646"/>
                <a:gd name="T73" fmla="*/ 146 h 855"/>
                <a:gd name="T74" fmla="*/ 1262 w 1646"/>
                <a:gd name="T75" fmla="*/ 105 h 855"/>
                <a:gd name="T76" fmla="*/ 1354 w 1646"/>
                <a:gd name="T77" fmla="*/ 72 h 855"/>
                <a:gd name="T78" fmla="*/ 1453 w 1646"/>
                <a:gd name="T79" fmla="*/ 46 h 855"/>
                <a:gd name="T80" fmla="*/ 1559 w 1646"/>
                <a:gd name="T81" fmla="*/ 23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6" h="855">
                  <a:moveTo>
                    <a:pt x="1646" y="6"/>
                  </a:moveTo>
                  <a:lnTo>
                    <a:pt x="1554" y="0"/>
                  </a:lnTo>
                  <a:lnTo>
                    <a:pt x="1510" y="0"/>
                  </a:lnTo>
                  <a:lnTo>
                    <a:pt x="1456" y="0"/>
                  </a:lnTo>
                  <a:lnTo>
                    <a:pt x="1405" y="3"/>
                  </a:lnTo>
                  <a:lnTo>
                    <a:pt x="1354" y="6"/>
                  </a:lnTo>
                  <a:lnTo>
                    <a:pt x="1304" y="12"/>
                  </a:lnTo>
                  <a:lnTo>
                    <a:pt x="1259" y="21"/>
                  </a:lnTo>
                  <a:lnTo>
                    <a:pt x="1209" y="31"/>
                  </a:lnTo>
                  <a:lnTo>
                    <a:pt x="1149" y="46"/>
                  </a:lnTo>
                  <a:lnTo>
                    <a:pt x="1095" y="65"/>
                  </a:lnTo>
                  <a:lnTo>
                    <a:pt x="1044" y="81"/>
                  </a:lnTo>
                  <a:lnTo>
                    <a:pt x="987" y="103"/>
                  </a:lnTo>
                  <a:lnTo>
                    <a:pt x="933" y="127"/>
                  </a:lnTo>
                  <a:lnTo>
                    <a:pt x="879" y="152"/>
                  </a:lnTo>
                  <a:lnTo>
                    <a:pt x="834" y="177"/>
                  </a:lnTo>
                  <a:lnTo>
                    <a:pt x="783" y="202"/>
                  </a:lnTo>
                  <a:lnTo>
                    <a:pt x="740" y="226"/>
                  </a:lnTo>
                  <a:lnTo>
                    <a:pt x="692" y="254"/>
                  </a:lnTo>
                  <a:lnTo>
                    <a:pt x="644" y="282"/>
                  </a:lnTo>
                  <a:lnTo>
                    <a:pt x="596" y="317"/>
                  </a:lnTo>
                  <a:lnTo>
                    <a:pt x="554" y="345"/>
                  </a:lnTo>
                  <a:lnTo>
                    <a:pt x="509" y="383"/>
                  </a:lnTo>
                  <a:lnTo>
                    <a:pt x="467" y="417"/>
                  </a:lnTo>
                  <a:lnTo>
                    <a:pt x="428" y="452"/>
                  </a:lnTo>
                  <a:lnTo>
                    <a:pt x="396" y="490"/>
                  </a:lnTo>
                  <a:lnTo>
                    <a:pt x="369" y="521"/>
                  </a:lnTo>
                  <a:lnTo>
                    <a:pt x="348" y="556"/>
                  </a:lnTo>
                  <a:lnTo>
                    <a:pt x="0" y="510"/>
                  </a:lnTo>
                  <a:lnTo>
                    <a:pt x="55" y="534"/>
                  </a:lnTo>
                  <a:lnTo>
                    <a:pt x="97" y="556"/>
                  </a:lnTo>
                  <a:lnTo>
                    <a:pt x="148" y="578"/>
                  </a:lnTo>
                  <a:lnTo>
                    <a:pt x="185" y="600"/>
                  </a:lnTo>
                  <a:lnTo>
                    <a:pt x="219" y="621"/>
                  </a:lnTo>
                  <a:lnTo>
                    <a:pt x="249" y="637"/>
                  </a:lnTo>
                  <a:lnTo>
                    <a:pt x="278" y="660"/>
                  </a:lnTo>
                  <a:lnTo>
                    <a:pt x="307" y="681"/>
                  </a:lnTo>
                  <a:lnTo>
                    <a:pt x="338" y="705"/>
                  </a:lnTo>
                  <a:lnTo>
                    <a:pt x="372" y="735"/>
                  </a:lnTo>
                  <a:lnTo>
                    <a:pt x="408" y="765"/>
                  </a:lnTo>
                  <a:lnTo>
                    <a:pt x="437" y="794"/>
                  </a:lnTo>
                  <a:lnTo>
                    <a:pt x="469" y="827"/>
                  </a:lnTo>
                  <a:lnTo>
                    <a:pt x="494" y="855"/>
                  </a:lnTo>
                  <a:lnTo>
                    <a:pt x="521" y="845"/>
                  </a:lnTo>
                  <a:lnTo>
                    <a:pt x="548" y="829"/>
                  </a:lnTo>
                  <a:lnTo>
                    <a:pt x="577" y="816"/>
                  </a:lnTo>
                  <a:lnTo>
                    <a:pt x="611" y="801"/>
                  </a:lnTo>
                  <a:lnTo>
                    <a:pt x="646" y="786"/>
                  </a:lnTo>
                  <a:lnTo>
                    <a:pt x="678" y="775"/>
                  </a:lnTo>
                  <a:lnTo>
                    <a:pt x="709" y="767"/>
                  </a:lnTo>
                  <a:lnTo>
                    <a:pt x="744" y="755"/>
                  </a:lnTo>
                  <a:lnTo>
                    <a:pt x="781" y="746"/>
                  </a:lnTo>
                  <a:lnTo>
                    <a:pt x="819" y="735"/>
                  </a:lnTo>
                  <a:lnTo>
                    <a:pt x="854" y="726"/>
                  </a:lnTo>
                  <a:lnTo>
                    <a:pt x="888" y="717"/>
                  </a:lnTo>
                  <a:lnTo>
                    <a:pt x="925" y="710"/>
                  </a:lnTo>
                  <a:lnTo>
                    <a:pt x="960" y="702"/>
                  </a:lnTo>
                  <a:lnTo>
                    <a:pt x="993" y="695"/>
                  </a:lnTo>
                  <a:lnTo>
                    <a:pt x="1032" y="686"/>
                  </a:lnTo>
                  <a:lnTo>
                    <a:pt x="1083" y="680"/>
                  </a:lnTo>
                  <a:lnTo>
                    <a:pt x="725" y="615"/>
                  </a:lnTo>
                  <a:lnTo>
                    <a:pt x="749" y="565"/>
                  </a:lnTo>
                  <a:lnTo>
                    <a:pt x="777" y="528"/>
                  </a:lnTo>
                  <a:lnTo>
                    <a:pt x="828" y="459"/>
                  </a:lnTo>
                  <a:lnTo>
                    <a:pt x="858" y="426"/>
                  </a:lnTo>
                  <a:lnTo>
                    <a:pt x="888" y="395"/>
                  </a:lnTo>
                  <a:lnTo>
                    <a:pt x="942" y="342"/>
                  </a:lnTo>
                  <a:lnTo>
                    <a:pt x="975" y="311"/>
                  </a:lnTo>
                  <a:lnTo>
                    <a:pt x="1014" y="273"/>
                  </a:lnTo>
                  <a:lnTo>
                    <a:pt x="1050" y="245"/>
                  </a:lnTo>
                  <a:lnTo>
                    <a:pt x="1080" y="220"/>
                  </a:lnTo>
                  <a:lnTo>
                    <a:pt x="1110" y="196"/>
                  </a:lnTo>
                  <a:lnTo>
                    <a:pt x="1146" y="171"/>
                  </a:lnTo>
                  <a:lnTo>
                    <a:pt x="1185" y="146"/>
                  </a:lnTo>
                  <a:lnTo>
                    <a:pt x="1224" y="127"/>
                  </a:lnTo>
                  <a:lnTo>
                    <a:pt x="1262" y="105"/>
                  </a:lnTo>
                  <a:lnTo>
                    <a:pt x="1310" y="87"/>
                  </a:lnTo>
                  <a:lnTo>
                    <a:pt x="1354" y="72"/>
                  </a:lnTo>
                  <a:lnTo>
                    <a:pt x="1405" y="59"/>
                  </a:lnTo>
                  <a:lnTo>
                    <a:pt x="1453" y="46"/>
                  </a:lnTo>
                  <a:lnTo>
                    <a:pt x="1504" y="34"/>
                  </a:lnTo>
                  <a:lnTo>
                    <a:pt x="1559" y="23"/>
                  </a:lnTo>
                  <a:lnTo>
                    <a:pt x="1646" y="6"/>
                  </a:lnTo>
                  <a:close/>
                </a:path>
              </a:pathLst>
            </a:custGeom>
            <a:solidFill>
              <a:srgbClr val="13F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CO">
                <a:latin typeface="+mj-lt"/>
              </a:endParaRPr>
            </a:p>
          </p:txBody>
        </p:sp>
      </p:grpSp>
      <p:sp>
        <p:nvSpPr>
          <p:cNvPr id="26" name="Text Box 14"/>
          <p:cNvSpPr txBox="1">
            <a:spLocks noChangeArrowheads="1"/>
          </p:cNvSpPr>
          <p:nvPr/>
        </p:nvSpPr>
        <p:spPr bwMode="auto">
          <a:xfrm>
            <a:off x="1403648" y="4610819"/>
            <a:ext cx="2386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400" dirty="0">
                <a:solidFill>
                  <a:srgbClr val="0000FF"/>
                </a:solidFill>
                <a:latin typeface="+mj-lt"/>
              </a:rPr>
              <a:t>Arreglo ordenado</a:t>
            </a:r>
            <a:endParaRPr lang="es-ES" sz="2400" dirty="0">
              <a:solidFill>
                <a:srgbClr val="0000FF"/>
              </a:solidFill>
              <a:latin typeface="+mj-lt"/>
            </a:endParaRPr>
          </a:p>
        </p:txBody>
      </p:sp>
      <p:sp>
        <p:nvSpPr>
          <p:cNvPr id="28" name="Text Box 6"/>
          <p:cNvSpPr txBox="1">
            <a:spLocks noChangeArrowheads="1"/>
          </p:cNvSpPr>
          <p:nvPr/>
        </p:nvSpPr>
        <p:spPr bwMode="auto">
          <a:xfrm>
            <a:off x="4788024" y="3545721"/>
            <a:ext cx="42484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2000" dirty="0">
                <a:solidFill>
                  <a:srgbClr val="FF0000"/>
                </a:solidFill>
                <a:latin typeface="+mj-lt"/>
              </a:rPr>
              <a:t>Problema: Buscar un elemento X en un arreglo ordenado (ascendentemente o descendentemente).</a:t>
            </a:r>
            <a:endParaRPr lang="es-ES" sz="2000" dirty="0">
              <a:solidFill>
                <a:srgbClr val="FF0000"/>
              </a:solidFill>
              <a:latin typeface="+mj-lt"/>
            </a:endParaRPr>
          </a:p>
        </p:txBody>
      </p:sp>
      <p:sp>
        <p:nvSpPr>
          <p:cNvPr id="29" name="Text Box 6"/>
          <p:cNvSpPr txBox="1">
            <a:spLocks noChangeArrowheads="1"/>
          </p:cNvSpPr>
          <p:nvPr/>
        </p:nvSpPr>
        <p:spPr bwMode="auto">
          <a:xfrm>
            <a:off x="4788024" y="4717593"/>
            <a:ext cx="312320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2000" dirty="0">
                <a:solidFill>
                  <a:srgbClr val="7030A0"/>
                </a:solidFill>
                <a:latin typeface="+mj-lt"/>
              </a:rPr>
              <a:t>Solución: </a:t>
            </a:r>
          </a:p>
          <a:p>
            <a:pPr marL="342900" indent="-342900">
              <a:buFont typeface="Arial" pitchFamily="34" charset="0"/>
              <a:buChar char="•"/>
            </a:pPr>
            <a:r>
              <a:rPr lang="es-CO" sz="2000" dirty="0">
                <a:solidFill>
                  <a:srgbClr val="7030A0"/>
                </a:solidFill>
                <a:latin typeface="+mj-lt"/>
              </a:rPr>
              <a:t>Búsqueda  secuencial.</a:t>
            </a:r>
          </a:p>
          <a:p>
            <a:pPr marL="342900" indent="-342900">
              <a:buFont typeface="Arial" pitchFamily="34" charset="0"/>
              <a:buChar char="•"/>
            </a:pPr>
            <a:r>
              <a:rPr lang="es-CO" sz="2000" dirty="0">
                <a:solidFill>
                  <a:srgbClr val="7030A0"/>
                </a:solidFill>
                <a:latin typeface="+mj-lt"/>
              </a:rPr>
              <a:t>Búsqueda binaria</a:t>
            </a:r>
            <a:endParaRPr lang="es-ES" sz="2000" dirty="0">
              <a:solidFill>
                <a:srgbClr val="7030A0"/>
              </a:solidFill>
              <a:latin typeface="+mj-lt"/>
            </a:endParaRPr>
          </a:p>
        </p:txBody>
      </p:sp>
      <p:graphicFrame>
        <p:nvGraphicFramePr>
          <p:cNvPr id="30" name="29 Tabla"/>
          <p:cNvGraphicFramePr>
            <a:graphicFrameLocks noGrp="1"/>
          </p:cNvGraphicFramePr>
          <p:nvPr>
            <p:extLst>
              <p:ext uri="{D42A27DB-BD31-4B8C-83A1-F6EECF244321}">
                <p14:modId xmlns:p14="http://schemas.microsoft.com/office/powerpoint/2010/main" val="447622780"/>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2.0</a:t>
                      </a:r>
                    </a:p>
                  </a:txBody>
                  <a:tcPr/>
                </a:tc>
                <a:tc>
                  <a:txBody>
                    <a:bodyPr/>
                    <a:lstStyle/>
                    <a:p>
                      <a:r>
                        <a:rPr lang="es-CO" sz="1800" dirty="0"/>
                        <a:t>2.1</a:t>
                      </a:r>
                    </a:p>
                  </a:txBody>
                  <a:tcPr/>
                </a:tc>
                <a:tc>
                  <a:txBody>
                    <a:bodyPr/>
                    <a:lstStyle/>
                    <a:p>
                      <a:r>
                        <a:rPr lang="es-CO" sz="1800" dirty="0"/>
                        <a:t>2.5</a:t>
                      </a:r>
                    </a:p>
                  </a:txBody>
                  <a:tcPr/>
                </a:tc>
                <a:tc>
                  <a:txBody>
                    <a:bodyPr/>
                    <a:lstStyle/>
                    <a:p>
                      <a:r>
                        <a:rPr lang="es-CO" sz="1800" dirty="0"/>
                        <a:t>2.7</a:t>
                      </a:r>
                    </a:p>
                  </a:txBody>
                  <a:tcPr/>
                </a:tc>
                <a:tc>
                  <a:txBody>
                    <a:bodyPr/>
                    <a:lstStyle/>
                    <a:p>
                      <a:r>
                        <a:rPr lang="es-CO" sz="1800" dirty="0"/>
                        <a:t>3.0</a:t>
                      </a:r>
                    </a:p>
                  </a:txBody>
                  <a:tcPr/>
                </a:tc>
                <a:tc>
                  <a:txBody>
                    <a:bodyPr/>
                    <a:lstStyle/>
                    <a:p>
                      <a:r>
                        <a:rPr lang="es-CO" sz="1800" dirty="0"/>
                        <a:t>3.3</a:t>
                      </a:r>
                    </a:p>
                  </a:txBody>
                  <a:tcPr/>
                </a:tc>
                <a:tc>
                  <a:txBody>
                    <a:bodyPr/>
                    <a:lstStyle/>
                    <a:p>
                      <a:r>
                        <a:rPr lang="es-CO" sz="1800" dirty="0"/>
                        <a:t>3.4</a:t>
                      </a:r>
                    </a:p>
                  </a:txBody>
                  <a:tcPr/>
                </a:tc>
                <a:tc>
                  <a:txBody>
                    <a:bodyPr/>
                    <a:lstStyle/>
                    <a:p>
                      <a:r>
                        <a:rPr lang="es-CO" sz="1800" dirty="0"/>
                        <a:t>4.0</a:t>
                      </a:r>
                    </a:p>
                  </a:txBody>
                  <a:tcPr/>
                </a:tc>
                <a:tc>
                  <a:txBody>
                    <a:bodyPr/>
                    <a:lstStyle/>
                    <a:p>
                      <a:r>
                        <a:rPr lang="es-CO" sz="1800" dirty="0"/>
                        <a:t>4.2</a:t>
                      </a:r>
                    </a:p>
                  </a:txBody>
                  <a:tcPr/>
                </a:tc>
                <a:tc>
                  <a:txBody>
                    <a:bodyPr/>
                    <a:lstStyle/>
                    <a:p>
                      <a:r>
                        <a:rPr lang="es-CO" sz="1800" dirty="0"/>
                        <a:t>4.4</a:t>
                      </a:r>
                    </a:p>
                  </a:txBody>
                  <a:tcPr/>
                </a:tc>
                <a:extLst>
                  <a:ext uri="{0D108BD9-81ED-4DB2-BD59-A6C34878D82A}">
                    <a16:rowId xmlns:a16="http://schemas.microsoft.com/office/drawing/2014/main" val="10000"/>
                  </a:ext>
                </a:extLst>
              </a:tr>
            </a:tbl>
          </a:graphicData>
        </a:graphic>
      </p:graphicFrame>
      <p:sp>
        <p:nvSpPr>
          <p:cNvPr id="31" name="30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32" name="31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33" name="32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4" name="33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5" name="34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6" name="35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7" name="36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8" name="37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9" name="38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40" name="39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41" name="40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2" name="41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3" name="42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2" name="1 Cerrar llave"/>
          <p:cNvSpPr/>
          <p:nvPr/>
        </p:nvSpPr>
        <p:spPr>
          <a:xfrm>
            <a:off x="4456915" y="3573016"/>
            <a:ext cx="427935" cy="2088232"/>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83</a:t>
            </a:fld>
            <a:endParaRPr lang="es-CO" dirty="0"/>
          </a:p>
        </p:txBody>
      </p:sp>
    </p:spTree>
    <p:extLst>
      <p:ext uri="{BB962C8B-B14F-4D97-AF65-F5344CB8AC3E}">
        <p14:creationId xmlns:p14="http://schemas.microsoft.com/office/powerpoint/2010/main" val="230863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3" grpId="0"/>
      <p:bldP spid="34" grpId="0"/>
      <p:bldP spid="35" grpId="0"/>
      <p:bldP spid="36" grpId="0"/>
      <p:bldP spid="37" grpId="0"/>
      <p:bldP spid="38" grpId="0"/>
      <p:bldP spid="39" grpId="0"/>
      <p:bldP spid="40" grpId="0"/>
      <p:bldP spid="41" grpId="0"/>
      <p:bldP spid="42" grpId="0"/>
      <p:bldP spid="43" grpId="0"/>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277106" cy="461665"/>
          </a:xfrm>
          <a:prstGeom prst="rect">
            <a:avLst/>
          </a:prstGeom>
          <a:noFill/>
        </p:spPr>
        <p:txBody>
          <a:bodyPr wrap="square" rtlCol="0">
            <a:spAutoFit/>
          </a:bodyPr>
          <a:lstStyle/>
          <a:p>
            <a:r>
              <a:rPr lang="es-CO" sz="2400" b="1" dirty="0">
                <a:latin typeface="Candara" pitchFamily="34" charset="0"/>
              </a:rPr>
              <a:t>Búsqueda Secuencial en Arreglo Ordenado</a:t>
            </a:r>
          </a:p>
        </p:txBody>
      </p:sp>
      <p:graphicFrame>
        <p:nvGraphicFramePr>
          <p:cNvPr id="30" name="29 Tabla"/>
          <p:cNvGraphicFramePr>
            <a:graphicFrameLocks noGrp="1"/>
          </p:cNvGraphicFramePr>
          <p:nvPr>
            <p:extLst>
              <p:ext uri="{D42A27DB-BD31-4B8C-83A1-F6EECF244321}">
                <p14:modId xmlns:p14="http://schemas.microsoft.com/office/powerpoint/2010/main" val="1434498410"/>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2.0</a:t>
                      </a:r>
                    </a:p>
                  </a:txBody>
                  <a:tcPr/>
                </a:tc>
                <a:tc>
                  <a:txBody>
                    <a:bodyPr/>
                    <a:lstStyle/>
                    <a:p>
                      <a:r>
                        <a:rPr lang="es-CO" sz="1800" dirty="0"/>
                        <a:t>2.1</a:t>
                      </a:r>
                    </a:p>
                  </a:txBody>
                  <a:tcPr/>
                </a:tc>
                <a:tc>
                  <a:txBody>
                    <a:bodyPr/>
                    <a:lstStyle/>
                    <a:p>
                      <a:r>
                        <a:rPr lang="es-CO" sz="1800" dirty="0"/>
                        <a:t>2.5</a:t>
                      </a:r>
                    </a:p>
                  </a:txBody>
                  <a:tcPr/>
                </a:tc>
                <a:tc>
                  <a:txBody>
                    <a:bodyPr/>
                    <a:lstStyle/>
                    <a:p>
                      <a:r>
                        <a:rPr lang="es-CO" sz="1800" dirty="0"/>
                        <a:t>2.7</a:t>
                      </a:r>
                    </a:p>
                  </a:txBody>
                  <a:tcPr/>
                </a:tc>
                <a:tc>
                  <a:txBody>
                    <a:bodyPr/>
                    <a:lstStyle/>
                    <a:p>
                      <a:r>
                        <a:rPr lang="es-CO" sz="1800" dirty="0"/>
                        <a:t>3.0</a:t>
                      </a:r>
                    </a:p>
                  </a:txBody>
                  <a:tcPr/>
                </a:tc>
                <a:tc>
                  <a:txBody>
                    <a:bodyPr/>
                    <a:lstStyle/>
                    <a:p>
                      <a:r>
                        <a:rPr lang="es-CO" sz="1800" dirty="0"/>
                        <a:t>3.3</a:t>
                      </a:r>
                    </a:p>
                  </a:txBody>
                  <a:tcPr/>
                </a:tc>
                <a:tc>
                  <a:txBody>
                    <a:bodyPr/>
                    <a:lstStyle/>
                    <a:p>
                      <a:r>
                        <a:rPr lang="es-CO" sz="1800" dirty="0"/>
                        <a:t>3.4</a:t>
                      </a:r>
                    </a:p>
                  </a:txBody>
                  <a:tcPr/>
                </a:tc>
                <a:tc>
                  <a:txBody>
                    <a:bodyPr/>
                    <a:lstStyle/>
                    <a:p>
                      <a:r>
                        <a:rPr lang="es-CO" sz="1800" dirty="0"/>
                        <a:t>4.0</a:t>
                      </a:r>
                    </a:p>
                  </a:txBody>
                  <a:tcPr/>
                </a:tc>
                <a:tc>
                  <a:txBody>
                    <a:bodyPr/>
                    <a:lstStyle/>
                    <a:p>
                      <a:r>
                        <a:rPr lang="es-CO" sz="1800" dirty="0"/>
                        <a:t>4.2</a:t>
                      </a:r>
                    </a:p>
                  </a:txBody>
                  <a:tcPr/>
                </a:tc>
                <a:tc>
                  <a:txBody>
                    <a:bodyPr/>
                    <a:lstStyle/>
                    <a:p>
                      <a:r>
                        <a:rPr lang="es-CO" sz="1800" dirty="0"/>
                        <a:t>4.4</a:t>
                      </a:r>
                    </a:p>
                  </a:txBody>
                  <a:tcPr/>
                </a:tc>
                <a:extLst>
                  <a:ext uri="{0D108BD9-81ED-4DB2-BD59-A6C34878D82A}">
                    <a16:rowId xmlns:a16="http://schemas.microsoft.com/office/drawing/2014/main" val="10000"/>
                  </a:ext>
                </a:extLst>
              </a:tr>
            </a:tbl>
          </a:graphicData>
        </a:graphic>
      </p:graphicFrame>
      <p:sp>
        <p:nvSpPr>
          <p:cNvPr id="31" name="30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32" name="31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33" name="32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4" name="33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5" name="34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6" name="35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7" name="36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8" name="37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9" name="38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40" name="39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41" name="40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2" name="41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3" name="42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3" name="2 Rectángulo"/>
          <p:cNvSpPr/>
          <p:nvPr/>
        </p:nvSpPr>
        <p:spPr>
          <a:xfrm>
            <a:off x="1497193" y="2684527"/>
            <a:ext cx="7038528" cy="2677656"/>
          </a:xfrm>
          <a:prstGeom prst="rect">
            <a:avLst/>
          </a:prstGeom>
        </p:spPr>
        <p:txBody>
          <a:bodyPr wrap="square">
            <a:spAutoFit/>
          </a:bodyPr>
          <a:lstStyle/>
          <a:p>
            <a:pPr marL="342900" indent="-342900">
              <a:buFont typeface="Arial" pitchFamily="34" charset="0"/>
              <a:buChar char="•"/>
            </a:pPr>
            <a:r>
              <a:rPr lang="es-CO" sz="2000" dirty="0">
                <a:latin typeface="+mj-lt"/>
              </a:rPr>
              <a:t>Comenzar a partir de la posición 0 del arreglo e ir recorriendo las diversas casillas hasta:</a:t>
            </a:r>
          </a:p>
          <a:p>
            <a:pPr marL="742950" lvl="1" indent="-285750">
              <a:buFont typeface="Wingdings" pitchFamily="2" charset="2"/>
              <a:buChar char="Ø"/>
            </a:pPr>
            <a:r>
              <a:rPr lang="es-CO" dirty="0">
                <a:latin typeface="+mj-lt"/>
              </a:rPr>
              <a:t>Encontrar el elemento, o </a:t>
            </a:r>
          </a:p>
          <a:p>
            <a:pPr marL="742950" lvl="1" indent="-285750">
              <a:buFont typeface="Wingdings" pitchFamily="2" charset="2"/>
              <a:buChar char="Ø"/>
            </a:pPr>
            <a:r>
              <a:rPr lang="es-CO" dirty="0">
                <a:latin typeface="+mj-lt"/>
              </a:rPr>
              <a:t>Estar seguro de que no está.</a:t>
            </a:r>
          </a:p>
          <a:p>
            <a:pPr marL="742950" lvl="1" indent="-285750">
              <a:buFont typeface="Wingdings" pitchFamily="2" charset="2"/>
              <a:buChar char="Ø"/>
            </a:pPr>
            <a:endParaRPr lang="es-CO" dirty="0">
              <a:latin typeface="+mj-lt"/>
            </a:endParaRPr>
          </a:p>
          <a:p>
            <a:pPr marL="342900" indent="-342900">
              <a:buFont typeface="Arial" pitchFamily="34" charset="0"/>
              <a:buChar char="•"/>
            </a:pPr>
            <a:r>
              <a:rPr lang="es-CO" sz="2000" dirty="0">
                <a:latin typeface="+mj-lt"/>
              </a:rPr>
              <a:t>¿Cómo saber que no está?</a:t>
            </a:r>
          </a:p>
          <a:p>
            <a:pPr marL="742950" lvl="1" indent="-285750">
              <a:buFont typeface="Wingdings" pitchFamily="2" charset="2"/>
              <a:buChar char="Ø"/>
            </a:pPr>
            <a:r>
              <a:rPr lang="es-CO" dirty="0">
                <a:latin typeface="+mj-lt"/>
              </a:rPr>
              <a:t>Si orden ascendente: Cuando encuentra un elemento superior</a:t>
            </a:r>
          </a:p>
          <a:p>
            <a:pPr marL="742950" lvl="1" indent="-285750">
              <a:buFont typeface="Wingdings" pitchFamily="2" charset="2"/>
              <a:buChar char="Ø"/>
            </a:pPr>
            <a:r>
              <a:rPr lang="es-CO" dirty="0">
                <a:latin typeface="+mj-lt"/>
              </a:rPr>
              <a:t>Si orden descendente: Cuando encuentra un elemento inferior</a:t>
            </a:r>
          </a:p>
          <a:p>
            <a:pPr marL="742950" lvl="1" indent="-285750">
              <a:buFont typeface="Wingdings" pitchFamily="2" charset="2"/>
              <a:buChar char="Ø"/>
            </a:pPr>
            <a:r>
              <a:rPr lang="es-CO" dirty="0">
                <a:latin typeface="+mj-lt"/>
              </a:rPr>
              <a:t>Cuando llega al final del arreglo</a:t>
            </a:r>
            <a:endParaRPr lang="es-ES" dirty="0">
              <a:latin typeface="+mj-lt"/>
            </a:endParaRP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84</a:t>
            </a:fld>
            <a:endParaRPr lang="es-CO" dirty="0"/>
          </a:p>
        </p:txBody>
      </p:sp>
    </p:spTree>
    <p:extLst>
      <p:ext uri="{BB962C8B-B14F-4D97-AF65-F5344CB8AC3E}">
        <p14:creationId xmlns:p14="http://schemas.microsoft.com/office/powerpoint/2010/main" val="19006028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277106" cy="461665"/>
          </a:xfrm>
          <a:prstGeom prst="rect">
            <a:avLst/>
          </a:prstGeom>
          <a:noFill/>
        </p:spPr>
        <p:txBody>
          <a:bodyPr wrap="square" rtlCol="0">
            <a:spAutoFit/>
          </a:bodyPr>
          <a:lstStyle/>
          <a:p>
            <a:r>
              <a:rPr lang="es-CO" sz="2400" b="1" dirty="0">
                <a:latin typeface="Candara" pitchFamily="34" charset="0"/>
              </a:rPr>
              <a:t>Búsqueda Secuencial en Arreglo Ordenado</a:t>
            </a:r>
          </a:p>
        </p:txBody>
      </p:sp>
      <p:graphicFrame>
        <p:nvGraphicFramePr>
          <p:cNvPr id="30" name="29 Tabla"/>
          <p:cNvGraphicFramePr>
            <a:graphicFrameLocks noGrp="1"/>
          </p:cNvGraphicFramePr>
          <p:nvPr>
            <p:extLst>
              <p:ext uri="{D42A27DB-BD31-4B8C-83A1-F6EECF244321}">
                <p14:modId xmlns:p14="http://schemas.microsoft.com/office/powerpoint/2010/main" val="3335820463"/>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2.0</a:t>
                      </a:r>
                    </a:p>
                  </a:txBody>
                  <a:tcPr/>
                </a:tc>
                <a:tc>
                  <a:txBody>
                    <a:bodyPr/>
                    <a:lstStyle/>
                    <a:p>
                      <a:r>
                        <a:rPr lang="es-CO" sz="1800" dirty="0"/>
                        <a:t>2.1</a:t>
                      </a:r>
                    </a:p>
                  </a:txBody>
                  <a:tcPr/>
                </a:tc>
                <a:tc>
                  <a:txBody>
                    <a:bodyPr/>
                    <a:lstStyle/>
                    <a:p>
                      <a:r>
                        <a:rPr lang="es-CO" sz="1800" dirty="0"/>
                        <a:t>2.5</a:t>
                      </a:r>
                    </a:p>
                  </a:txBody>
                  <a:tcPr/>
                </a:tc>
                <a:tc>
                  <a:txBody>
                    <a:bodyPr/>
                    <a:lstStyle/>
                    <a:p>
                      <a:r>
                        <a:rPr lang="es-CO" sz="1800" dirty="0"/>
                        <a:t>2.7</a:t>
                      </a:r>
                    </a:p>
                  </a:txBody>
                  <a:tcPr/>
                </a:tc>
                <a:tc>
                  <a:txBody>
                    <a:bodyPr/>
                    <a:lstStyle/>
                    <a:p>
                      <a:r>
                        <a:rPr lang="es-CO" sz="1800" dirty="0"/>
                        <a:t>3.0</a:t>
                      </a:r>
                    </a:p>
                  </a:txBody>
                  <a:tcPr/>
                </a:tc>
                <a:tc>
                  <a:txBody>
                    <a:bodyPr/>
                    <a:lstStyle/>
                    <a:p>
                      <a:r>
                        <a:rPr lang="es-CO" sz="1800" dirty="0"/>
                        <a:t>3.3</a:t>
                      </a:r>
                    </a:p>
                  </a:txBody>
                  <a:tcPr/>
                </a:tc>
                <a:tc>
                  <a:txBody>
                    <a:bodyPr/>
                    <a:lstStyle/>
                    <a:p>
                      <a:r>
                        <a:rPr lang="es-CO" sz="1800" dirty="0"/>
                        <a:t>3.4</a:t>
                      </a:r>
                    </a:p>
                  </a:txBody>
                  <a:tcPr/>
                </a:tc>
                <a:tc>
                  <a:txBody>
                    <a:bodyPr/>
                    <a:lstStyle/>
                    <a:p>
                      <a:r>
                        <a:rPr lang="es-CO" sz="1800" dirty="0"/>
                        <a:t>4.0</a:t>
                      </a:r>
                    </a:p>
                  </a:txBody>
                  <a:tcPr/>
                </a:tc>
                <a:tc>
                  <a:txBody>
                    <a:bodyPr/>
                    <a:lstStyle/>
                    <a:p>
                      <a:r>
                        <a:rPr lang="es-CO" sz="1800" dirty="0"/>
                        <a:t>4.2</a:t>
                      </a:r>
                    </a:p>
                  </a:txBody>
                  <a:tcPr/>
                </a:tc>
                <a:tc>
                  <a:txBody>
                    <a:bodyPr/>
                    <a:lstStyle/>
                    <a:p>
                      <a:r>
                        <a:rPr lang="es-CO" sz="1800" dirty="0"/>
                        <a:t>4.4</a:t>
                      </a:r>
                    </a:p>
                  </a:txBody>
                  <a:tcPr/>
                </a:tc>
                <a:extLst>
                  <a:ext uri="{0D108BD9-81ED-4DB2-BD59-A6C34878D82A}">
                    <a16:rowId xmlns:a16="http://schemas.microsoft.com/office/drawing/2014/main" val="10000"/>
                  </a:ext>
                </a:extLst>
              </a:tr>
            </a:tbl>
          </a:graphicData>
        </a:graphic>
      </p:graphicFrame>
      <p:sp>
        <p:nvSpPr>
          <p:cNvPr id="31" name="30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32" name="31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33" name="32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4" name="33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5" name="34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6" name="35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7" name="36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8" name="37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9" name="38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40" name="39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41" name="40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2" name="41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3" name="42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3" name="2 Rectángulo"/>
          <p:cNvSpPr/>
          <p:nvPr/>
        </p:nvSpPr>
        <p:spPr>
          <a:xfrm>
            <a:off x="1403648" y="2852936"/>
            <a:ext cx="7038528" cy="2031325"/>
          </a:xfrm>
          <a:prstGeom prst="rect">
            <a:avLst/>
          </a:prstGeom>
        </p:spPr>
        <p:txBody>
          <a:bodyPr wrap="square">
            <a:spAutoFit/>
          </a:bodyPr>
          <a:lstStyle/>
          <a:p>
            <a:r>
              <a:rPr lang="es-CO" b="1" dirty="0"/>
              <a:t>Ejemplos: </a:t>
            </a:r>
          </a:p>
          <a:p>
            <a:endParaRPr lang="es-CO" b="1" dirty="0"/>
          </a:p>
          <a:p>
            <a:pPr marL="742950" lvl="1" indent="-285750">
              <a:buFont typeface="Arial" pitchFamily="34" charset="0"/>
              <a:buChar char="•"/>
            </a:pPr>
            <a:r>
              <a:rPr lang="es-CO" dirty="0"/>
              <a:t>Buscar la posición de la nota 2.3</a:t>
            </a:r>
          </a:p>
          <a:p>
            <a:pPr marL="742950" lvl="1" indent="-285750">
              <a:buFont typeface="Arial" pitchFamily="34" charset="0"/>
              <a:buChar char="•"/>
            </a:pPr>
            <a:endParaRPr lang="es-CO" dirty="0"/>
          </a:p>
          <a:p>
            <a:pPr marL="742950" lvl="1" indent="-285750">
              <a:buFont typeface="Arial" pitchFamily="34" charset="0"/>
              <a:buChar char="•"/>
            </a:pPr>
            <a:r>
              <a:rPr lang="es-CO" dirty="0"/>
              <a:t>Buscar la posición de la nota 3.3</a:t>
            </a:r>
          </a:p>
          <a:p>
            <a:pPr marL="742950" lvl="1" indent="-285750">
              <a:buFont typeface="Arial" pitchFamily="34" charset="0"/>
              <a:buChar char="•"/>
            </a:pPr>
            <a:endParaRPr lang="es-CO" dirty="0"/>
          </a:p>
          <a:p>
            <a:pPr marL="742950" lvl="1" indent="-285750">
              <a:buFont typeface="Arial" pitchFamily="34" charset="0"/>
              <a:buChar char="•"/>
            </a:pPr>
            <a:r>
              <a:rPr lang="es-CO" dirty="0"/>
              <a:t>Buscar la posición del la nota 4.6</a:t>
            </a:r>
            <a:endParaRPr lang="es-ES" dirty="0"/>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85</a:t>
            </a:fld>
            <a:endParaRPr lang="es-CO" dirty="0"/>
          </a:p>
        </p:txBody>
      </p:sp>
    </p:spTree>
    <p:extLst>
      <p:ext uri="{BB962C8B-B14F-4D97-AF65-F5344CB8AC3E}">
        <p14:creationId xmlns:p14="http://schemas.microsoft.com/office/powerpoint/2010/main" val="25166278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2327969"/>
            <a:ext cx="8208913" cy="3748719"/>
          </a:xfrm>
          <a:prstGeom prst="rect">
            <a:avLst/>
          </a:prstGeom>
        </p:spPr>
        <p:txBody>
          <a:bodyPr wrap="square">
            <a:spAutoFit/>
          </a:bodyPr>
          <a:lstStyle/>
          <a:p>
            <a:pPr>
              <a:lnSpc>
                <a:spcPct val="90000"/>
              </a:lnSpc>
              <a:buFontTx/>
              <a:buNone/>
            </a:pPr>
            <a:r>
              <a:rPr lang="es-CO" sz="2000" b="1" dirty="0">
                <a:latin typeface="+mj-lt"/>
              </a:rPr>
              <a:t>Tarea No 13. (</a:t>
            </a:r>
            <a:r>
              <a:rPr lang="es-CO" sz="2000" b="1" dirty="0" err="1">
                <a:latin typeface="+mj-lt"/>
              </a:rPr>
              <a:t>Pag</a:t>
            </a:r>
            <a:r>
              <a:rPr lang="es-CO" sz="2000" b="1" dirty="0">
                <a:latin typeface="+mj-lt"/>
              </a:rPr>
              <a:t>. 52): </a:t>
            </a:r>
            <a:r>
              <a:rPr lang="es-CO" sz="2000" dirty="0">
                <a:latin typeface="+mj-lt"/>
              </a:rPr>
              <a:t>Buscar un elemento en un arreglo ordenado ascendentemente.</a:t>
            </a: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r>
              <a:rPr lang="es-CO" sz="1600" dirty="0" err="1">
                <a:solidFill>
                  <a:srgbClr val="0000FF"/>
                </a:solidFill>
                <a:latin typeface="Candara" pitchFamily="34" charset="0"/>
              </a:rPr>
              <a:t>public</a:t>
            </a:r>
            <a:r>
              <a:rPr lang="es-CO" sz="1600" dirty="0">
                <a:solidFill>
                  <a:srgbClr val="0000FF"/>
                </a:solidFill>
                <a:latin typeface="Candara" pitchFamily="34" charset="0"/>
              </a:rPr>
              <a:t> </a:t>
            </a:r>
            <a:r>
              <a:rPr lang="es-CO" sz="1600" dirty="0" err="1">
                <a:solidFill>
                  <a:srgbClr val="0000FF"/>
                </a:solidFill>
                <a:latin typeface="Candara" pitchFamily="34" charset="0"/>
              </a:rPr>
              <a:t>boolean</a:t>
            </a:r>
            <a:r>
              <a:rPr lang="es-CO" sz="1600" dirty="0">
                <a:solidFill>
                  <a:srgbClr val="0000FF"/>
                </a:solidFill>
                <a:latin typeface="Candara" pitchFamily="34" charset="0"/>
              </a:rPr>
              <a:t> </a:t>
            </a:r>
            <a:r>
              <a:rPr lang="es-CO" sz="1600" dirty="0" err="1">
                <a:solidFill>
                  <a:srgbClr val="0000FF"/>
                </a:solidFill>
                <a:latin typeface="Candara" pitchFamily="34" charset="0"/>
              </a:rPr>
              <a:t>buscarSecuencial</a:t>
            </a:r>
            <a:r>
              <a:rPr lang="es-CO" sz="1600" dirty="0">
                <a:solidFill>
                  <a:srgbClr val="0000FF"/>
                </a:solidFill>
                <a:latin typeface="Candara" pitchFamily="34" charset="0"/>
              </a:rPr>
              <a:t>( </a:t>
            </a:r>
            <a:r>
              <a:rPr lang="es-CO" sz="1600" dirty="0" err="1">
                <a:solidFill>
                  <a:srgbClr val="0000FF"/>
                </a:solidFill>
                <a:latin typeface="Candara" pitchFamily="34" charset="0"/>
              </a:rPr>
              <a:t>double</a:t>
            </a:r>
            <a:r>
              <a:rPr lang="es-CO" sz="1600" dirty="0">
                <a:solidFill>
                  <a:srgbClr val="0000FF"/>
                </a:solidFill>
                <a:latin typeface="Candara" pitchFamily="34" charset="0"/>
              </a:rPr>
              <a:t> valor )</a:t>
            </a:r>
          </a:p>
          <a:p>
            <a:pPr>
              <a:lnSpc>
                <a:spcPct val="90000"/>
              </a:lnSpc>
              <a:buFontTx/>
              <a:buNone/>
            </a:pPr>
            <a:r>
              <a:rPr lang="es-CO" sz="1600" dirty="0">
                <a:solidFill>
                  <a:srgbClr val="0000FF"/>
                </a:solidFill>
                <a:latin typeface="Candara" pitchFamily="34" charset="0"/>
              </a:rPr>
              <a:t>  {</a:t>
            </a: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p>
          <a:p>
            <a:pPr>
              <a:lnSpc>
                <a:spcPct val="90000"/>
              </a:lnSpc>
              <a:buFontTx/>
              <a:buNone/>
            </a:pPr>
            <a:r>
              <a:rPr lang="es-CO" sz="1600" dirty="0">
                <a:solidFill>
                  <a:srgbClr val="0000FF"/>
                </a:solidFill>
                <a:latin typeface="Candara" pitchFamily="34" charset="0"/>
              </a:rPr>
              <a:t>}</a:t>
            </a:r>
            <a:endParaRPr lang="es-ES" sz="1600" dirty="0">
              <a:solidFill>
                <a:srgbClr val="0000FF"/>
              </a:solidFill>
              <a:latin typeface="Candara" pitchFamily="34" charset="0"/>
            </a:endParaRPr>
          </a:p>
        </p:txBody>
      </p:sp>
      <p:sp>
        <p:nvSpPr>
          <p:cNvPr id="18" name="5 CuadroTexto"/>
          <p:cNvSpPr txBox="1"/>
          <p:nvPr/>
        </p:nvSpPr>
        <p:spPr>
          <a:xfrm>
            <a:off x="755575" y="1700808"/>
            <a:ext cx="6277106" cy="461665"/>
          </a:xfrm>
          <a:prstGeom prst="rect">
            <a:avLst/>
          </a:prstGeom>
          <a:noFill/>
        </p:spPr>
        <p:txBody>
          <a:bodyPr wrap="square" rtlCol="0">
            <a:spAutoFit/>
          </a:bodyPr>
          <a:lstStyle/>
          <a:p>
            <a:r>
              <a:rPr lang="es-CO" sz="2400" b="1" dirty="0">
                <a:latin typeface="Candara" pitchFamily="34" charset="0"/>
              </a:rPr>
              <a:t>Búsqueda Secuencial en Arreglo Ordenado</a:t>
            </a:r>
          </a:p>
        </p:txBody>
      </p:sp>
      <p:graphicFrame>
        <p:nvGraphicFramePr>
          <p:cNvPr id="19" name="18 Tabla"/>
          <p:cNvGraphicFramePr>
            <a:graphicFrameLocks noGrp="1"/>
          </p:cNvGraphicFramePr>
          <p:nvPr>
            <p:extLst>
              <p:ext uri="{D42A27DB-BD31-4B8C-83A1-F6EECF244321}">
                <p14:modId xmlns:p14="http://schemas.microsoft.com/office/powerpoint/2010/main" val="47410877"/>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2.0</a:t>
                      </a:r>
                    </a:p>
                  </a:txBody>
                  <a:tcPr/>
                </a:tc>
                <a:tc>
                  <a:txBody>
                    <a:bodyPr/>
                    <a:lstStyle/>
                    <a:p>
                      <a:r>
                        <a:rPr lang="es-CO" sz="1800" dirty="0"/>
                        <a:t>2.1</a:t>
                      </a:r>
                    </a:p>
                  </a:txBody>
                  <a:tcPr/>
                </a:tc>
                <a:tc>
                  <a:txBody>
                    <a:bodyPr/>
                    <a:lstStyle/>
                    <a:p>
                      <a:r>
                        <a:rPr lang="es-CO" sz="1800" dirty="0"/>
                        <a:t>2.5</a:t>
                      </a:r>
                    </a:p>
                  </a:txBody>
                  <a:tcPr/>
                </a:tc>
                <a:tc>
                  <a:txBody>
                    <a:bodyPr/>
                    <a:lstStyle/>
                    <a:p>
                      <a:r>
                        <a:rPr lang="es-CO" sz="1800" dirty="0"/>
                        <a:t>2.7</a:t>
                      </a:r>
                    </a:p>
                  </a:txBody>
                  <a:tcPr/>
                </a:tc>
                <a:tc>
                  <a:txBody>
                    <a:bodyPr/>
                    <a:lstStyle/>
                    <a:p>
                      <a:r>
                        <a:rPr lang="es-CO" sz="1800" dirty="0"/>
                        <a:t>3.0</a:t>
                      </a:r>
                    </a:p>
                  </a:txBody>
                  <a:tcPr/>
                </a:tc>
                <a:tc>
                  <a:txBody>
                    <a:bodyPr/>
                    <a:lstStyle/>
                    <a:p>
                      <a:r>
                        <a:rPr lang="es-CO" sz="1800" dirty="0"/>
                        <a:t>3.3</a:t>
                      </a:r>
                    </a:p>
                  </a:txBody>
                  <a:tcPr/>
                </a:tc>
                <a:tc>
                  <a:txBody>
                    <a:bodyPr/>
                    <a:lstStyle/>
                    <a:p>
                      <a:r>
                        <a:rPr lang="es-CO" sz="1800" dirty="0"/>
                        <a:t>3.4</a:t>
                      </a:r>
                    </a:p>
                  </a:txBody>
                  <a:tcPr/>
                </a:tc>
                <a:tc>
                  <a:txBody>
                    <a:bodyPr/>
                    <a:lstStyle/>
                    <a:p>
                      <a:r>
                        <a:rPr lang="es-CO" sz="1800" dirty="0"/>
                        <a:t>4.0</a:t>
                      </a:r>
                    </a:p>
                  </a:txBody>
                  <a:tcPr/>
                </a:tc>
                <a:tc>
                  <a:txBody>
                    <a:bodyPr/>
                    <a:lstStyle/>
                    <a:p>
                      <a:r>
                        <a:rPr lang="es-CO" sz="1800" dirty="0"/>
                        <a:t>4.2</a:t>
                      </a:r>
                    </a:p>
                  </a:txBody>
                  <a:tcPr/>
                </a:tc>
                <a:tc>
                  <a:txBody>
                    <a:bodyPr/>
                    <a:lstStyle/>
                    <a:p>
                      <a:r>
                        <a:rPr lang="es-CO" sz="1800" dirty="0"/>
                        <a:t>4.4</a:t>
                      </a:r>
                    </a:p>
                  </a:txBody>
                  <a:tcPr/>
                </a:tc>
                <a:extLst>
                  <a:ext uri="{0D108BD9-81ED-4DB2-BD59-A6C34878D82A}">
                    <a16:rowId xmlns:a16="http://schemas.microsoft.com/office/drawing/2014/main" val="10000"/>
                  </a:ext>
                </a:extLst>
              </a:tr>
            </a:tbl>
          </a:graphicData>
        </a:graphic>
      </p:graphicFrame>
      <p:sp>
        <p:nvSpPr>
          <p:cNvPr id="25" name="24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26" name="25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32" name="31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3" name="32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4" name="33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5" name="34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6" name="35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7" name="36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8" name="37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39" name="38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44" name="43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5" name="44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6" name="45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86</a:t>
            </a:fld>
            <a:endParaRPr lang="es-CO" dirty="0"/>
          </a:p>
        </p:txBody>
      </p:sp>
    </p:spTree>
    <p:extLst>
      <p:ext uri="{BB962C8B-B14F-4D97-AF65-F5344CB8AC3E}">
        <p14:creationId xmlns:p14="http://schemas.microsoft.com/office/powerpoint/2010/main" val="36290222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5 CuadroTexto"/>
          <p:cNvSpPr txBox="1"/>
          <p:nvPr/>
        </p:nvSpPr>
        <p:spPr>
          <a:xfrm>
            <a:off x="755575" y="1700808"/>
            <a:ext cx="6277106" cy="461665"/>
          </a:xfrm>
          <a:prstGeom prst="rect">
            <a:avLst/>
          </a:prstGeom>
          <a:noFill/>
        </p:spPr>
        <p:txBody>
          <a:bodyPr wrap="square" rtlCol="0">
            <a:spAutoFit/>
          </a:bodyPr>
          <a:lstStyle/>
          <a:p>
            <a:r>
              <a:rPr lang="es-CO" sz="2400" b="1" dirty="0">
                <a:latin typeface="Candara" pitchFamily="34" charset="0"/>
              </a:rPr>
              <a:t>Búsqueda Binaria en Arreglo Ordenado</a:t>
            </a:r>
          </a:p>
        </p:txBody>
      </p:sp>
      <p:sp>
        <p:nvSpPr>
          <p:cNvPr id="30" name="Rectangle 3"/>
          <p:cNvSpPr txBox="1">
            <a:spLocks noChangeArrowheads="1"/>
          </p:cNvSpPr>
          <p:nvPr/>
        </p:nvSpPr>
        <p:spPr bwMode="auto">
          <a:xfrm>
            <a:off x="761416" y="227687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s-CO" dirty="0">
                <a:latin typeface="+mj-lt"/>
              </a:rPr>
              <a:t>La búsqueda binaria  sigue el mismo principio</a:t>
            </a:r>
          </a:p>
          <a:p>
            <a:pPr>
              <a:lnSpc>
                <a:spcPct val="90000"/>
              </a:lnSpc>
            </a:pPr>
            <a:r>
              <a:rPr lang="es-CO" dirty="0">
                <a:latin typeface="+mj-lt"/>
              </a:rPr>
              <a:t>Se mira el elemento de la mitad</a:t>
            </a:r>
          </a:p>
          <a:p>
            <a:pPr>
              <a:lnSpc>
                <a:spcPct val="90000"/>
              </a:lnSpc>
            </a:pPr>
            <a:r>
              <a:rPr lang="es-CO" dirty="0">
                <a:latin typeface="+mj-lt"/>
              </a:rPr>
              <a:t>Si ese es el elemento que se está buscando, se termina y se retorna esa posición</a:t>
            </a:r>
          </a:p>
          <a:p>
            <a:pPr>
              <a:lnSpc>
                <a:spcPct val="90000"/>
              </a:lnSpc>
            </a:pPr>
            <a:r>
              <a:rPr lang="es-CO" dirty="0">
                <a:latin typeface="+mj-lt"/>
              </a:rPr>
              <a:t>Si ese elemento es mayor que el que se está buscando</a:t>
            </a:r>
          </a:p>
          <a:p>
            <a:pPr lvl="1">
              <a:lnSpc>
                <a:spcPct val="90000"/>
              </a:lnSpc>
            </a:pPr>
            <a:r>
              <a:rPr lang="es-CO" sz="2000" dirty="0">
                <a:latin typeface="+mj-lt"/>
              </a:rPr>
              <a:t>Necesariamente se encuentra </a:t>
            </a:r>
            <a:r>
              <a:rPr lang="es-CO" sz="2000" dirty="0">
                <a:solidFill>
                  <a:srgbClr val="FF0000"/>
                </a:solidFill>
                <a:latin typeface="+mj-lt"/>
              </a:rPr>
              <a:t>en la primera mitad</a:t>
            </a:r>
            <a:r>
              <a:rPr lang="es-CO" sz="2000" dirty="0">
                <a:latin typeface="+mj-lt"/>
              </a:rPr>
              <a:t>, por lo que la parte del arreglo que nos interesa se encuentra entre la posición 0 y la mitad-1</a:t>
            </a:r>
          </a:p>
          <a:p>
            <a:pPr>
              <a:lnSpc>
                <a:spcPct val="90000"/>
              </a:lnSpc>
            </a:pPr>
            <a:r>
              <a:rPr lang="es-CO" dirty="0">
                <a:latin typeface="+mj-lt"/>
              </a:rPr>
              <a:t>Si ese elemento es menor que el que se está buscando</a:t>
            </a:r>
          </a:p>
          <a:p>
            <a:pPr lvl="1">
              <a:lnSpc>
                <a:spcPct val="90000"/>
              </a:lnSpc>
            </a:pPr>
            <a:r>
              <a:rPr lang="es-CO" sz="2000" dirty="0">
                <a:latin typeface="+mj-lt"/>
              </a:rPr>
              <a:t>Necesariamente se encuentra en la </a:t>
            </a:r>
            <a:r>
              <a:rPr lang="es-CO" sz="2000" dirty="0">
                <a:solidFill>
                  <a:srgbClr val="FF0000"/>
                </a:solidFill>
                <a:latin typeface="+mj-lt"/>
              </a:rPr>
              <a:t>segunda mitad</a:t>
            </a:r>
            <a:r>
              <a:rPr lang="es-CO" sz="2000" dirty="0">
                <a:latin typeface="+mj-lt"/>
              </a:rPr>
              <a:t>, por lo que la parte del arreglo que nos interesa se encuentra entre la posición mitad+1 hasta el último elemento del arreglo</a:t>
            </a:r>
          </a:p>
          <a:p>
            <a:pPr>
              <a:lnSpc>
                <a:spcPct val="90000"/>
              </a:lnSpc>
            </a:pPr>
            <a:r>
              <a:rPr lang="es-CO" dirty="0">
                <a:latin typeface="+mj-lt"/>
              </a:rPr>
              <a:t>Se repite la división por mitades en el nuevo rango de búsqueda</a:t>
            </a:r>
          </a:p>
          <a:p>
            <a:pPr>
              <a:lnSpc>
                <a:spcPct val="90000"/>
              </a:lnSpc>
            </a:pPr>
            <a:endParaRPr lang="es-ES" dirty="0">
              <a:latin typeface="+mj-lt"/>
            </a:endParaRP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87</a:t>
            </a:fld>
            <a:endParaRPr lang="es-CO" dirty="0"/>
          </a:p>
        </p:txBody>
      </p:sp>
    </p:spTree>
    <p:extLst>
      <p:ext uri="{BB962C8B-B14F-4D97-AF65-F5344CB8AC3E}">
        <p14:creationId xmlns:p14="http://schemas.microsoft.com/office/powerpoint/2010/main" val="42844244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5 CuadroTexto"/>
          <p:cNvSpPr txBox="1"/>
          <p:nvPr/>
        </p:nvSpPr>
        <p:spPr>
          <a:xfrm>
            <a:off x="755575" y="1700808"/>
            <a:ext cx="6277106" cy="461665"/>
          </a:xfrm>
          <a:prstGeom prst="rect">
            <a:avLst/>
          </a:prstGeom>
          <a:noFill/>
        </p:spPr>
        <p:txBody>
          <a:bodyPr wrap="square" rtlCol="0">
            <a:spAutoFit/>
          </a:bodyPr>
          <a:lstStyle/>
          <a:p>
            <a:r>
              <a:rPr lang="es-CO" sz="2400" b="1" dirty="0">
                <a:latin typeface="Candara" pitchFamily="34" charset="0"/>
              </a:rPr>
              <a:t>Búsqueda Binaria en Arreglo Ordenado</a:t>
            </a:r>
          </a:p>
        </p:txBody>
      </p:sp>
      <p:sp>
        <p:nvSpPr>
          <p:cNvPr id="2" name="1 Rectángulo"/>
          <p:cNvSpPr/>
          <p:nvPr/>
        </p:nvSpPr>
        <p:spPr>
          <a:xfrm>
            <a:off x="1123351" y="2391266"/>
            <a:ext cx="5238328" cy="4278094"/>
          </a:xfrm>
          <a:prstGeom prst="rect">
            <a:avLst/>
          </a:prstGeom>
        </p:spPr>
        <p:txBody>
          <a:bodyPr wrap="square">
            <a:spAutoFit/>
          </a:bodyPr>
          <a:lstStyle/>
          <a:p>
            <a:r>
              <a:rPr lang="es-ES" sz="1600" dirty="0">
                <a:latin typeface="+mj-lt"/>
              </a:rPr>
              <a:t> </a:t>
            </a:r>
            <a:r>
              <a:rPr lang="es-ES" sz="1600" dirty="0" err="1">
                <a:latin typeface="+mj-lt"/>
              </a:rPr>
              <a:t>public</a:t>
            </a:r>
            <a:r>
              <a:rPr lang="es-ES" sz="1600" dirty="0">
                <a:latin typeface="+mj-lt"/>
              </a:rPr>
              <a:t> </a:t>
            </a:r>
            <a:r>
              <a:rPr lang="es-ES" sz="1600" dirty="0" err="1">
                <a:latin typeface="+mj-lt"/>
              </a:rPr>
              <a:t>boolean</a:t>
            </a:r>
            <a:r>
              <a:rPr lang="es-ES" sz="1600" dirty="0">
                <a:latin typeface="+mj-lt"/>
              </a:rPr>
              <a:t> </a:t>
            </a:r>
            <a:r>
              <a:rPr lang="es-ES" sz="1600" dirty="0" err="1">
                <a:latin typeface="+mj-lt"/>
              </a:rPr>
              <a:t>buscarBinario</a:t>
            </a:r>
            <a:r>
              <a:rPr lang="es-ES" sz="1600" dirty="0">
                <a:latin typeface="+mj-lt"/>
              </a:rPr>
              <a:t>( </a:t>
            </a:r>
            <a:r>
              <a:rPr lang="es-ES" sz="1600" dirty="0" err="1">
                <a:latin typeface="+mj-lt"/>
              </a:rPr>
              <a:t>double</a:t>
            </a:r>
            <a:r>
              <a:rPr lang="es-ES" sz="1600" dirty="0">
                <a:latin typeface="+mj-lt"/>
              </a:rPr>
              <a:t> nota )</a:t>
            </a:r>
          </a:p>
          <a:p>
            <a:r>
              <a:rPr lang="es-ES" sz="1600" dirty="0">
                <a:latin typeface="+mj-lt"/>
              </a:rPr>
              <a:t>    {</a:t>
            </a:r>
          </a:p>
          <a:p>
            <a:r>
              <a:rPr lang="es-ES" sz="1600" dirty="0">
                <a:latin typeface="+mj-lt"/>
              </a:rPr>
              <a:t>        </a:t>
            </a:r>
            <a:r>
              <a:rPr lang="es-ES" sz="1600" dirty="0" err="1">
                <a:latin typeface="+mj-lt"/>
              </a:rPr>
              <a:t>int</a:t>
            </a:r>
            <a:r>
              <a:rPr lang="es-ES" sz="1600" dirty="0">
                <a:latin typeface="+mj-lt"/>
              </a:rPr>
              <a:t> inicio = 0;</a:t>
            </a:r>
          </a:p>
          <a:p>
            <a:r>
              <a:rPr lang="es-ES" sz="1600" dirty="0">
                <a:latin typeface="+mj-lt"/>
              </a:rPr>
              <a:t>        </a:t>
            </a:r>
            <a:r>
              <a:rPr lang="es-ES" sz="1600" dirty="0" err="1">
                <a:latin typeface="+mj-lt"/>
              </a:rPr>
              <a:t>int</a:t>
            </a:r>
            <a:r>
              <a:rPr lang="es-ES" sz="1600" dirty="0">
                <a:latin typeface="+mj-lt"/>
              </a:rPr>
              <a:t> fin = </a:t>
            </a:r>
            <a:r>
              <a:rPr lang="es-ES" sz="1600" dirty="0" err="1">
                <a:latin typeface="+mj-lt"/>
              </a:rPr>
              <a:t>notas.length</a:t>
            </a:r>
            <a:r>
              <a:rPr lang="es-ES" sz="1600" dirty="0">
                <a:latin typeface="+mj-lt"/>
              </a:rPr>
              <a:t> - 1;</a:t>
            </a:r>
          </a:p>
          <a:p>
            <a:r>
              <a:rPr lang="es-ES" sz="1600" dirty="0">
                <a:latin typeface="+mj-lt"/>
              </a:rPr>
              <a:t>        </a:t>
            </a:r>
            <a:r>
              <a:rPr lang="es-ES" sz="1600" dirty="0" err="1">
                <a:latin typeface="+mj-lt"/>
              </a:rPr>
              <a:t>boolean</a:t>
            </a:r>
            <a:r>
              <a:rPr lang="es-ES" sz="1600" dirty="0">
                <a:latin typeface="+mj-lt"/>
              </a:rPr>
              <a:t> </a:t>
            </a:r>
            <a:r>
              <a:rPr lang="es-ES" sz="1600" dirty="0" err="1">
                <a:latin typeface="+mj-lt"/>
              </a:rPr>
              <a:t>encontre</a:t>
            </a:r>
            <a:r>
              <a:rPr lang="es-ES" sz="1600" dirty="0">
                <a:latin typeface="+mj-lt"/>
              </a:rPr>
              <a:t> = false;</a:t>
            </a:r>
          </a:p>
          <a:p>
            <a:r>
              <a:rPr lang="es-ES" sz="1600" dirty="0">
                <a:latin typeface="+mj-lt"/>
              </a:rPr>
              <a:t>        </a:t>
            </a:r>
            <a:r>
              <a:rPr lang="es-ES" sz="1600" dirty="0" err="1">
                <a:latin typeface="+mj-lt"/>
              </a:rPr>
              <a:t>while</a:t>
            </a:r>
            <a:r>
              <a:rPr lang="es-ES" sz="1600" dirty="0">
                <a:latin typeface="+mj-lt"/>
              </a:rPr>
              <a:t>( inicio &lt;= fin &amp;&amp; !</a:t>
            </a:r>
            <a:r>
              <a:rPr lang="es-ES" sz="1600" dirty="0" err="1">
                <a:latin typeface="+mj-lt"/>
              </a:rPr>
              <a:t>encontre</a:t>
            </a:r>
            <a:r>
              <a:rPr lang="es-ES" sz="1600" dirty="0">
                <a:latin typeface="+mj-lt"/>
              </a:rPr>
              <a:t> )</a:t>
            </a:r>
          </a:p>
          <a:p>
            <a:r>
              <a:rPr lang="es-ES" sz="1600" dirty="0">
                <a:latin typeface="+mj-lt"/>
              </a:rPr>
              <a:t>        {</a:t>
            </a:r>
          </a:p>
          <a:p>
            <a:r>
              <a:rPr lang="es-ES" sz="1600" dirty="0">
                <a:latin typeface="+mj-lt"/>
              </a:rPr>
              <a:t>            </a:t>
            </a:r>
            <a:r>
              <a:rPr lang="es-ES" sz="1600" dirty="0" err="1">
                <a:latin typeface="+mj-lt"/>
              </a:rPr>
              <a:t>int</a:t>
            </a:r>
            <a:r>
              <a:rPr lang="es-ES" sz="1600" dirty="0">
                <a:latin typeface="+mj-lt"/>
              </a:rPr>
              <a:t> medio = ( inicio + fin ) / 2;</a:t>
            </a:r>
          </a:p>
          <a:p>
            <a:r>
              <a:rPr lang="es-ES" sz="1600" dirty="0">
                <a:latin typeface="+mj-lt"/>
              </a:rPr>
              <a:t>            </a:t>
            </a:r>
            <a:r>
              <a:rPr lang="es-ES" sz="1600" dirty="0" err="1">
                <a:latin typeface="+mj-lt"/>
              </a:rPr>
              <a:t>if</a:t>
            </a:r>
            <a:r>
              <a:rPr lang="es-ES" sz="1600" dirty="0">
                <a:latin typeface="+mj-lt"/>
              </a:rPr>
              <a:t>( notas[ medio ] == nota )</a:t>
            </a:r>
          </a:p>
          <a:p>
            <a:r>
              <a:rPr lang="es-ES" sz="1600" dirty="0">
                <a:latin typeface="+mj-lt"/>
              </a:rPr>
              <a:t>                </a:t>
            </a:r>
            <a:r>
              <a:rPr lang="es-ES" sz="1600" dirty="0" err="1">
                <a:latin typeface="+mj-lt"/>
              </a:rPr>
              <a:t>encontre</a:t>
            </a:r>
            <a:r>
              <a:rPr lang="es-ES" sz="1600" dirty="0">
                <a:latin typeface="+mj-lt"/>
              </a:rPr>
              <a:t> = true;</a:t>
            </a:r>
          </a:p>
          <a:p>
            <a:r>
              <a:rPr lang="es-ES" sz="1600" dirty="0">
                <a:latin typeface="+mj-lt"/>
              </a:rPr>
              <a:t>            </a:t>
            </a:r>
            <a:r>
              <a:rPr lang="es-ES" sz="1600" dirty="0" err="1">
                <a:latin typeface="+mj-lt"/>
              </a:rPr>
              <a:t>else</a:t>
            </a:r>
            <a:r>
              <a:rPr lang="es-ES" sz="1600" dirty="0">
                <a:latin typeface="+mj-lt"/>
              </a:rPr>
              <a:t> </a:t>
            </a:r>
            <a:r>
              <a:rPr lang="es-ES" sz="1600" dirty="0" err="1">
                <a:latin typeface="+mj-lt"/>
              </a:rPr>
              <a:t>if</a:t>
            </a:r>
            <a:r>
              <a:rPr lang="es-ES" sz="1600" dirty="0">
                <a:latin typeface="+mj-lt"/>
              </a:rPr>
              <a:t>( notas[ medio ] &gt; nota )</a:t>
            </a:r>
          </a:p>
          <a:p>
            <a:r>
              <a:rPr lang="es-ES" sz="1600" dirty="0">
                <a:latin typeface="+mj-lt"/>
              </a:rPr>
              <a:t>                fin = medio - 1;</a:t>
            </a:r>
          </a:p>
          <a:p>
            <a:r>
              <a:rPr lang="es-ES" sz="1600" dirty="0">
                <a:latin typeface="+mj-lt"/>
              </a:rPr>
              <a:t>            </a:t>
            </a:r>
            <a:r>
              <a:rPr lang="es-ES" sz="1600" dirty="0" err="1">
                <a:latin typeface="+mj-lt"/>
              </a:rPr>
              <a:t>else</a:t>
            </a:r>
            <a:endParaRPr lang="es-ES" sz="1600" dirty="0">
              <a:latin typeface="+mj-lt"/>
            </a:endParaRPr>
          </a:p>
          <a:p>
            <a:r>
              <a:rPr lang="es-ES" sz="1600" dirty="0">
                <a:latin typeface="+mj-lt"/>
              </a:rPr>
              <a:t>                inicio = medio + 1;</a:t>
            </a:r>
          </a:p>
          <a:p>
            <a:r>
              <a:rPr lang="es-ES" sz="1600" dirty="0">
                <a:latin typeface="+mj-lt"/>
              </a:rPr>
              <a:t>        }</a:t>
            </a:r>
          </a:p>
          <a:p>
            <a:r>
              <a:rPr lang="es-ES" sz="1600" dirty="0">
                <a:latin typeface="+mj-lt"/>
              </a:rPr>
              <a:t>        </a:t>
            </a:r>
            <a:r>
              <a:rPr lang="es-ES" sz="1600" dirty="0" err="1">
                <a:latin typeface="+mj-lt"/>
              </a:rPr>
              <a:t>return</a:t>
            </a:r>
            <a:r>
              <a:rPr lang="es-ES" sz="1600" dirty="0">
                <a:latin typeface="+mj-lt"/>
              </a:rPr>
              <a:t> </a:t>
            </a:r>
            <a:r>
              <a:rPr lang="es-ES" sz="1600" dirty="0" err="1">
                <a:latin typeface="+mj-lt"/>
              </a:rPr>
              <a:t>encontre</a:t>
            </a:r>
            <a:r>
              <a:rPr lang="es-ES" sz="1600" dirty="0">
                <a:latin typeface="+mj-lt"/>
              </a:rPr>
              <a:t>;</a:t>
            </a:r>
          </a:p>
          <a:p>
            <a:r>
              <a:rPr lang="es-ES" sz="1600" dirty="0">
                <a:latin typeface="+mj-lt"/>
              </a:rPr>
              <a:t>    }</a:t>
            </a:r>
            <a:endParaRPr lang="es-CO" sz="1600" dirty="0">
              <a:latin typeface="+mj-lt"/>
            </a:endParaRPr>
          </a:p>
        </p:txBody>
      </p:sp>
      <p:sp>
        <p:nvSpPr>
          <p:cNvPr id="5" name="4 Rectángulo"/>
          <p:cNvSpPr/>
          <p:nvPr/>
        </p:nvSpPr>
        <p:spPr>
          <a:xfrm>
            <a:off x="1133872" y="2391266"/>
            <a:ext cx="5238328" cy="4278094"/>
          </a:xfrm>
          <a:prstGeom prst="rect">
            <a:avLst/>
          </a:prstGeom>
        </p:spPr>
        <p:txBody>
          <a:bodyPr wrap="square">
            <a:spAutoFit/>
          </a:bodyPr>
          <a:lstStyle/>
          <a:p>
            <a:r>
              <a:rPr lang="es-ES" sz="1600" dirty="0">
                <a:latin typeface="+mj-lt"/>
              </a:rPr>
              <a:t> </a:t>
            </a:r>
            <a:r>
              <a:rPr lang="es-ES" sz="1600" dirty="0" err="1">
                <a:latin typeface="+mj-lt"/>
              </a:rPr>
              <a:t>public</a:t>
            </a:r>
            <a:r>
              <a:rPr lang="es-ES" sz="1600" dirty="0">
                <a:latin typeface="+mj-lt"/>
              </a:rPr>
              <a:t> </a:t>
            </a:r>
            <a:r>
              <a:rPr lang="es-ES" sz="1600" dirty="0" err="1">
                <a:latin typeface="+mj-lt"/>
              </a:rPr>
              <a:t>boolean</a:t>
            </a:r>
            <a:r>
              <a:rPr lang="es-ES" sz="1600" dirty="0">
                <a:latin typeface="+mj-lt"/>
              </a:rPr>
              <a:t> </a:t>
            </a:r>
            <a:r>
              <a:rPr lang="es-ES" sz="1600" dirty="0" err="1">
                <a:latin typeface="+mj-lt"/>
              </a:rPr>
              <a:t>buscarBinario</a:t>
            </a:r>
            <a:r>
              <a:rPr lang="es-ES" sz="1600" dirty="0">
                <a:latin typeface="+mj-lt"/>
              </a:rPr>
              <a:t>( </a:t>
            </a:r>
            <a:r>
              <a:rPr lang="es-ES" sz="1600" dirty="0" err="1">
                <a:latin typeface="+mj-lt"/>
              </a:rPr>
              <a:t>double</a:t>
            </a:r>
            <a:r>
              <a:rPr lang="es-ES" sz="1600" dirty="0">
                <a:latin typeface="+mj-lt"/>
              </a:rPr>
              <a:t> nota )</a:t>
            </a:r>
          </a:p>
          <a:p>
            <a:r>
              <a:rPr lang="es-ES" sz="1600" dirty="0">
                <a:latin typeface="+mj-lt"/>
              </a:rPr>
              <a:t>    {</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inicio = 0;</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fin = </a:t>
            </a:r>
            <a:r>
              <a:rPr lang="es-ES" sz="1600" dirty="0" err="1">
                <a:solidFill>
                  <a:srgbClr val="FF0000"/>
                </a:solidFill>
                <a:latin typeface="+mj-lt"/>
              </a:rPr>
              <a:t>notas.length</a:t>
            </a:r>
            <a:r>
              <a:rPr lang="es-ES" sz="1600" dirty="0">
                <a:solidFill>
                  <a:srgbClr val="FF0000"/>
                </a:solidFill>
                <a:latin typeface="+mj-lt"/>
              </a:rPr>
              <a:t> - 1;</a:t>
            </a:r>
          </a:p>
          <a:p>
            <a:r>
              <a:rPr lang="es-ES" sz="1600" dirty="0">
                <a:latin typeface="+mj-lt"/>
              </a:rPr>
              <a:t>        </a:t>
            </a:r>
            <a:r>
              <a:rPr lang="es-ES" sz="1600" dirty="0" err="1">
                <a:latin typeface="+mj-lt"/>
              </a:rPr>
              <a:t>boolean</a:t>
            </a:r>
            <a:r>
              <a:rPr lang="es-ES" sz="1600" dirty="0">
                <a:latin typeface="+mj-lt"/>
              </a:rPr>
              <a:t> </a:t>
            </a:r>
            <a:r>
              <a:rPr lang="es-ES" sz="1600" dirty="0" err="1">
                <a:latin typeface="+mj-lt"/>
              </a:rPr>
              <a:t>encontre</a:t>
            </a:r>
            <a:r>
              <a:rPr lang="es-ES" sz="1600" dirty="0">
                <a:latin typeface="+mj-lt"/>
              </a:rPr>
              <a:t> = false;</a:t>
            </a:r>
          </a:p>
          <a:p>
            <a:r>
              <a:rPr lang="es-ES" sz="1600" dirty="0">
                <a:latin typeface="+mj-lt"/>
              </a:rPr>
              <a:t>        </a:t>
            </a:r>
            <a:r>
              <a:rPr lang="es-ES" sz="1600" dirty="0" err="1">
                <a:latin typeface="+mj-lt"/>
              </a:rPr>
              <a:t>while</a:t>
            </a:r>
            <a:r>
              <a:rPr lang="es-ES" sz="1600" dirty="0">
                <a:latin typeface="+mj-lt"/>
              </a:rPr>
              <a:t>( inicio &lt;= fin &amp;&amp; !</a:t>
            </a:r>
            <a:r>
              <a:rPr lang="es-ES" sz="1600" dirty="0" err="1">
                <a:latin typeface="+mj-lt"/>
              </a:rPr>
              <a:t>encontre</a:t>
            </a:r>
            <a:r>
              <a:rPr lang="es-ES" sz="1600" dirty="0">
                <a:latin typeface="+mj-lt"/>
              </a:rPr>
              <a:t> )</a:t>
            </a:r>
          </a:p>
          <a:p>
            <a:r>
              <a:rPr lang="es-ES" sz="1600" dirty="0">
                <a:latin typeface="+mj-lt"/>
              </a:rPr>
              <a:t>        {</a:t>
            </a:r>
          </a:p>
          <a:p>
            <a:r>
              <a:rPr lang="es-ES" sz="1600" dirty="0">
                <a:latin typeface="+mj-lt"/>
              </a:rPr>
              <a:t>            </a:t>
            </a:r>
            <a:r>
              <a:rPr lang="es-ES" sz="1600" dirty="0" err="1">
                <a:latin typeface="+mj-lt"/>
              </a:rPr>
              <a:t>int</a:t>
            </a:r>
            <a:r>
              <a:rPr lang="es-ES" sz="1600" dirty="0">
                <a:latin typeface="+mj-lt"/>
              </a:rPr>
              <a:t> medio = ( inicio + fin ) / 2;</a:t>
            </a:r>
          </a:p>
          <a:p>
            <a:r>
              <a:rPr lang="es-ES" sz="1600" dirty="0">
                <a:latin typeface="+mj-lt"/>
              </a:rPr>
              <a:t>            </a:t>
            </a:r>
            <a:r>
              <a:rPr lang="es-ES" sz="1600" dirty="0" err="1">
                <a:latin typeface="+mj-lt"/>
              </a:rPr>
              <a:t>if</a:t>
            </a:r>
            <a:r>
              <a:rPr lang="es-ES" sz="1600" dirty="0">
                <a:latin typeface="+mj-lt"/>
              </a:rPr>
              <a:t>( notas[ medio ] == nota )</a:t>
            </a:r>
          </a:p>
          <a:p>
            <a:r>
              <a:rPr lang="es-ES" sz="1600" dirty="0">
                <a:latin typeface="+mj-lt"/>
              </a:rPr>
              <a:t>                </a:t>
            </a:r>
            <a:r>
              <a:rPr lang="es-ES" sz="1600" dirty="0" err="1">
                <a:latin typeface="+mj-lt"/>
              </a:rPr>
              <a:t>encontre</a:t>
            </a:r>
            <a:r>
              <a:rPr lang="es-ES" sz="1600" dirty="0">
                <a:latin typeface="+mj-lt"/>
              </a:rPr>
              <a:t> = true;</a:t>
            </a:r>
          </a:p>
          <a:p>
            <a:r>
              <a:rPr lang="es-ES" sz="1600" dirty="0">
                <a:latin typeface="+mj-lt"/>
              </a:rPr>
              <a:t>            </a:t>
            </a:r>
            <a:r>
              <a:rPr lang="es-ES" sz="1600" dirty="0" err="1">
                <a:latin typeface="+mj-lt"/>
              </a:rPr>
              <a:t>else</a:t>
            </a:r>
            <a:r>
              <a:rPr lang="es-ES" sz="1600" dirty="0">
                <a:latin typeface="+mj-lt"/>
              </a:rPr>
              <a:t> </a:t>
            </a:r>
            <a:r>
              <a:rPr lang="es-ES" sz="1600" dirty="0" err="1">
                <a:latin typeface="+mj-lt"/>
              </a:rPr>
              <a:t>if</a:t>
            </a:r>
            <a:r>
              <a:rPr lang="es-ES" sz="1600" dirty="0">
                <a:latin typeface="+mj-lt"/>
              </a:rPr>
              <a:t>( notas[ medio ] &gt; nota )</a:t>
            </a:r>
          </a:p>
          <a:p>
            <a:r>
              <a:rPr lang="es-ES" sz="1600" dirty="0">
                <a:latin typeface="+mj-lt"/>
              </a:rPr>
              <a:t>                fin = medio - 1;</a:t>
            </a:r>
          </a:p>
          <a:p>
            <a:r>
              <a:rPr lang="es-ES" sz="1600" dirty="0">
                <a:latin typeface="+mj-lt"/>
              </a:rPr>
              <a:t>            </a:t>
            </a:r>
            <a:r>
              <a:rPr lang="es-ES" sz="1600" dirty="0" err="1">
                <a:latin typeface="+mj-lt"/>
              </a:rPr>
              <a:t>else</a:t>
            </a:r>
            <a:endParaRPr lang="es-ES" sz="1600" dirty="0">
              <a:latin typeface="+mj-lt"/>
            </a:endParaRPr>
          </a:p>
          <a:p>
            <a:r>
              <a:rPr lang="es-ES" sz="1600" dirty="0">
                <a:latin typeface="+mj-lt"/>
              </a:rPr>
              <a:t>                inicio = medio + 1;</a:t>
            </a:r>
          </a:p>
          <a:p>
            <a:r>
              <a:rPr lang="es-ES" sz="1600" dirty="0">
                <a:latin typeface="+mj-lt"/>
              </a:rPr>
              <a:t>        }</a:t>
            </a:r>
          </a:p>
          <a:p>
            <a:r>
              <a:rPr lang="es-ES" sz="1600" dirty="0">
                <a:latin typeface="+mj-lt"/>
              </a:rPr>
              <a:t>        </a:t>
            </a:r>
            <a:r>
              <a:rPr lang="es-ES" sz="1600" dirty="0" err="1">
                <a:latin typeface="+mj-lt"/>
              </a:rPr>
              <a:t>return</a:t>
            </a:r>
            <a:r>
              <a:rPr lang="es-ES" sz="1600" dirty="0">
                <a:latin typeface="+mj-lt"/>
              </a:rPr>
              <a:t> </a:t>
            </a:r>
            <a:r>
              <a:rPr lang="es-ES" sz="1600" dirty="0" err="1">
                <a:latin typeface="+mj-lt"/>
              </a:rPr>
              <a:t>encontre</a:t>
            </a:r>
            <a:r>
              <a:rPr lang="es-ES" sz="1600" dirty="0">
                <a:latin typeface="+mj-lt"/>
              </a:rPr>
              <a:t>;</a:t>
            </a:r>
          </a:p>
          <a:p>
            <a:r>
              <a:rPr lang="es-ES" sz="1600" dirty="0">
                <a:latin typeface="+mj-lt"/>
              </a:rPr>
              <a:t>    }</a:t>
            </a:r>
            <a:endParaRPr lang="es-CO" sz="1600" dirty="0">
              <a:latin typeface="+mj-lt"/>
            </a:endParaRPr>
          </a:p>
        </p:txBody>
      </p:sp>
      <p:sp>
        <p:nvSpPr>
          <p:cNvPr id="7" name="6 Rectángulo"/>
          <p:cNvSpPr/>
          <p:nvPr/>
        </p:nvSpPr>
        <p:spPr>
          <a:xfrm>
            <a:off x="1133872" y="2391266"/>
            <a:ext cx="5238328" cy="4278094"/>
          </a:xfrm>
          <a:prstGeom prst="rect">
            <a:avLst/>
          </a:prstGeom>
        </p:spPr>
        <p:txBody>
          <a:bodyPr wrap="square">
            <a:spAutoFit/>
          </a:bodyPr>
          <a:lstStyle/>
          <a:p>
            <a:r>
              <a:rPr lang="es-ES" sz="1600" dirty="0">
                <a:latin typeface="+mj-lt"/>
              </a:rPr>
              <a:t> </a:t>
            </a:r>
            <a:r>
              <a:rPr lang="es-ES" sz="1600" dirty="0" err="1">
                <a:latin typeface="+mj-lt"/>
              </a:rPr>
              <a:t>public</a:t>
            </a:r>
            <a:r>
              <a:rPr lang="es-ES" sz="1600" dirty="0">
                <a:latin typeface="+mj-lt"/>
              </a:rPr>
              <a:t> </a:t>
            </a:r>
            <a:r>
              <a:rPr lang="es-ES" sz="1600" dirty="0" err="1">
                <a:latin typeface="+mj-lt"/>
              </a:rPr>
              <a:t>boolean</a:t>
            </a:r>
            <a:r>
              <a:rPr lang="es-ES" sz="1600" dirty="0">
                <a:latin typeface="+mj-lt"/>
              </a:rPr>
              <a:t> </a:t>
            </a:r>
            <a:r>
              <a:rPr lang="es-ES" sz="1600" dirty="0" err="1">
                <a:latin typeface="+mj-lt"/>
              </a:rPr>
              <a:t>buscarBinario</a:t>
            </a:r>
            <a:r>
              <a:rPr lang="es-ES" sz="1600" dirty="0">
                <a:latin typeface="+mj-lt"/>
              </a:rPr>
              <a:t>( </a:t>
            </a:r>
            <a:r>
              <a:rPr lang="es-ES" sz="1600" dirty="0" err="1">
                <a:latin typeface="+mj-lt"/>
              </a:rPr>
              <a:t>double</a:t>
            </a:r>
            <a:r>
              <a:rPr lang="es-ES" sz="1600" dirty="0">
                <a:latin typeface="+mj-lt"/>
              </a:rPr>
              <a:t> nota )</a:t>
            </a:r>
          </a:p>
          <a:p>
            <a:r>
              <a:rPr lang="es-ES" sz="1600" dirty="0">
                <a:latin typeface="+mj-lt"/>
              </a:rPr>
              <a:t>    {</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inicio = 0;</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fin = </a:t>
            </a:r>
            <a:r>
              <a:rPr lang="es-ES" sz="1600" dirty="0" err="1">
                <a:solidFill>
                  <a:srgbClr val="FF0000"/>
                </a:solidFill>
                <a:latin typeface="+mj-lt"/>
              </a:rPr>
              <a:t>notas.length</a:t>
            </a:r>
            <a:r>
              <a:rPr lang="es-ES" sz="1600" dirty="0">
                <a:solidFill>
                  <a:srgbClr val="FF0000"/>
                </a:solidFill>
                <a:latin typeface="+mj-lt"/>
              </a:rPr>
              <a:t> - 1;</a:t>
            </a:r>
          </a:p>
          <a:p>
            <a:r>
              <a:rPr lang="es-ES" sz="1600" dirty="0">
                <a:latin typeface="+mj-lt"/>
              </a:rPr>
              <a:t>        </a:t>
            </a:r>
            <a:r>
              <a:rPr lang="es-ES" sz="1600" dirty="0" err="1">
                <a:latin typeface="+mj-lt"/>
              </a:rPr>
              <a:t>boolean</a:t>
            </a:r>
            <a:r>
              <a:rPr lang="es-ES" sz="1600" dirty="0">
                <a:latin typeface="+mj-lt"/>
              </a:rPr>
              <a:t> </a:t>
            </a:r>
            <a:r>
              <a:rPr lang="es-ES" sz="1600" dirty="0" err="1">
                <a:latin typeface="+mj-lt"/>
              </a:rPr>
              <a:t>encontre</a:t>
            </a:r>
            <a:r>
              <a:rPr lang="es-ES" sz="1600" dirty="0">
                <a:latin typeface="+mj-lt"/>
              </a:rPr>
              <a:t> = false;</a:t>
            </a:r>
          </a:p>
          <a:p>
            <a:r>
              <a:rPr lang="es-ES" sz="1600" dirty="0">
                <a:latin typeface="+mj-lt"/>
              </a:rPr>
              <a:t>        </a:t>
            </a:r>
            <a:r>
              <a:rPr lang="es-ES" sz="1600" dirty="0" err="1">
                <a:latin typeface="+mj-lt"/>
              </a:rPr>
              <a:t>while</a:t>
            </a:r>
            <a:r>
              <a:rPr lang="es-ES" sz="1600" dirty="0">
                <a:latin typeface="+mj-lt"/>
              </a:rPr>
              <a:t>( </a:t>
            </a:r>
            <a:r>
              <a:rPr lang="es-ES" sz="1600" dirty="0">
                <a:solidFill>
                  <a:srgbClr val="7030A0"/>
                </a:solidFill>
                <a:latin typeface="+mj-lt"/>
              </a:rPr>
              <a:t>inicio &lt;= fin </a:t>
            </a:r>
            <a:r>
              <a:rPr lang="es-ES" sz="1600" dirty="0">
                <a:latin typeface="+mj-lt"/>
              </a:rPr>
              <a:t>&amp;&amp; !</a:t>
            </a:r>
            <a:r>
              <a:rPr lang="es-ES" sz="1600" dirty="0" err="1">
                <a:latin typeface="+mj-lt"/>
              </a:rPr>
              <a:t>encontre</a:t>
            </a:r>
            <a:r>
              <a:rPr lang="es-ES" sz="1600" dirty="0">
                <a:latin typeface="+mj-lt"/>
              </a:rPr>
              <a:t> )</a:t>
            </a:r>
          </a:p>
          <a:p>
            <a:r>
              <a:rPr lang="es-ES" sz="1600" dirty="0">
                <a:latin typeface="+mj-lt"/>
              </a:rPr>
              <a:t>        {</a:t>
            </a:r>
          </a:p>
          <a:p>
            <a:r>
              <a:rPr lang="es-ES" sz="1600" dirty="0">
                <a:latin typeface="+mj-lt"/>
              </a:rPr>
              <a:t>            </a:t>
            </a:r>
            <a:r>
              <a:rPr lang="es-ES" sz="1600" dirty="0" err="1">
                <a:latin typeface="+mj-lt"/>
              </a:rPr>
              <a:t>int</a:t>
            </a:r>
            <a:r>
              <a:rPr lang="es-ES" sz="1600" dirty="0">
                <a:latin typeface="+mj-lt"/>
              </a:rPr>
              <a:t> medio = ( inicio + fin ) / 2;</a:t>
            </a:r>
          </a:p>
          <a:p>
            <a:r>
              <a:rPr lang="es-ES" sz="1600" dirty="0">
                <a:latin typeface="+mj-lt"/>
              </a:rPr>
              <a:t>            </a:t>
            </a:r>
            <a:r>
              <a:rPr lang="es-ES" sz="1600" dirty="0" err="1">
                <a:latin typeface="+mj-lt"/>
              </a:rPr>
              <a:t>if</a:t>
            </a:r>
            <a:r>
              <a:rPr lang="es-ES" sz="1600" dirty="0">
                <a:latin typeface="+mj-lt"/>
              </a:rPr>
              <a:t>( notas[ medio ] == nota )</a:t>
            </a:r>
          </a:p>
          <a:p>
            <a:r>
              <a:rPr lang="es-ES" sz="1600" dirty="0">
                <a:latin typeface="+mj-lt"/>
              </a:rPr>
              <a:t>                </a:t>
            </a:r>
            <a:r>
              <a:rPr lang="es-ES" sz="1600" dirty="0" err="1">
                <a:latin typeface="+mj-lt"/>
              </a:rPr>
              <a:t>encontre</a:t>
            </a:r>
            <a:r>
              <a:rPr lang="es-ES" sz="1600" dirty="0">
                <a:latin typeface="+mj-lt"/>
              </a:rPr>
              <a:t> = true;</a:t>
            </a:r>
          </a:p>
          <a:p>
            <a:r>
              <a:rPr lang="es-ES" sz="1600" dirty="0">
                <a:latin typeface="+mj-lt"/>
              </a:rPr>
              <a:t>            </a:t>
            </a:r>
            <a:r>
              <a:rPr lang="es-ES" sz="1600" dirty="0" err="1">
                <a:latin typeface="+mj-lt"/>
              </a:rPr>
              <a:t>else</a:t>
            </a:r>
            <a:r>
              <a:rPr lang="es-ES" sz="1600" dirty="0">
                <a:latin typeface="+mj-lt"/>
              </a:rPr>
              <a:t> </a:t>
            </a:r>
            <a:r>
              <a:rPr lang="es-ES" sz="1600" dirty="0" err="1">
                <a:latin typeface="+mj-lt"/>
              </a:rPr>
              <a:t>if</a:t>
            </a:r>
            <a:r>
              <a:rPr lang="es-ES" sz="1600" dirty="0">
                <a:latin typeface="+mj-lt"/>
              </a:rPr>
              <a:t>( notas[ medio ] &gt; nota )</a:t>
            </a:r>
          </a:p>
          <a:p>
            <a:r>
              <a:rPr lang="es-ES" sz="1600" dirty="0">
                <a:latin typeface="+mj-lt"/>
              </a:rPr>
              <a:t>                fin = medio - 1;</a:t>
            </a:r>
          </a:p>
          <a:p>
            <a:r>
              <a:rPr lang="es-ES" sz="1600" dirty="0">
                <a:latin typeface="+mj-lt"/>
              </a:rPr>
              <a:t>            </a:t>
            </a:r>
            <a:r>
              <a:rPr lang="es-ES" sz="1600" dirty="0" err="1">
                <a:latin typeface="+mj-lt"/>
              </a:rPr>
              <a:t>else</a:t>
            </a:r>
            <a:endParaRPr lang="es-ES" sz="1600" dirty="0">
              <a:latin typeface="+mj-lt"/>
            </a:endParaRPr>
          </a:p>
          <a:p>
            <a:r>
              <a:rPr lang="es-ES" sz="1600" dirty="0">
                <a:latin typeface="+mj-lt"/>
              </a:rPr>
              <a:t>                inicio = medio + 1;</a:t>
            </a:r>
          </a:p>
          <a:p>
            <a:r>
              <a:rPr lang="es-ES" sz="1600" dirty="0">
                <a:latin typeface="+mj-lt"/>
              </a:rPr>
              <a:t>        }</a:t>
            </a:r>
          </a:p>
          <a:p>
            <a:r>
              <a:rPr lang="es-ES" sz="1600" dirty="0">
                <a:latin typeface="+mj-lt"/>
              </a:rPr>
              <a:t>        </a:t>
            </a:r>
            <a:r>
              <a:rPr lang="es-ES" sz="1600" dirty="0" err="1">
                <a:latin typeface="+mj-lt"/>
              </a:rPr>
              <a:t>return</a:t>
            </a:r>
            <a:r>
              <a:rPr lang="es-ES" sz="1600" dirty="0">
                <a:latin typeface="+mj-lt"/>
              </a:rPr>
              <a:t> </a:t>
            </a:r>
            <a:r>
              <a:rPr lang="es-ES" sz="1600" dirty="0" err="1">
                <a:latin typeface="+mj-lt"/>
              </a:rPr>
              <a:t>encontre</a:t>
            </a:r>
            <a:r>
              <a:rPr lang="es-ES" sz="1600" dirty="0">
                <a:latin typeface="+mj-lt"/>
              </a:rPr>
              <a:t>;</a:t>
            </a:r>
          </a:p>
          <a:p>
            <a:r>
              <a:rPr lang="es-ES" sz="1600" dirty="0">
                <a:latin typeface="+mj-lt"/>
              </a:rPr>
              <a:t>    }</a:t>
            </a:r>
            <a:endParaRPr lang="es-CO" sz="1600" dirty="0">
              <a:latin typeface="+mj-lt"/>
            </a:endParaRPr>
          </a:p>
        </p:txBody>
      </p:sp>
      <p:sp>
        <p:nvSpPr>
          <p:cNvPr id="9" name="8 Rectángulo"/>
          <p:cNvSpPr/>
          <p:nvPr/>
        </p:nvSpPr>
        <p:spPr>
          <a:xfrm>
            <a:off x="1133872" y="2391266"/>
            <a:ext cx="5238328" cy="4278094"/>
          </a:xfrm>
          <a:prstGeom prst="rect">
            <a:avLst/>
          </a:prstGeom>
        </p:spPr>
        <p:txBody>
          <a:bodyPr wrap="square">
            <a:spAutoFit/>
          </a:bodyPr>
          <a:lstStyle/>
          <a:p>
            <a:r>
              <a:rPr lang="es-ES" sz="1600" dirty="0">
                <a:latin typeface="+mj-lt"/>
              </a:rPr>
              <a:t> </a:t>
            </a:r>
            <a:r>
              <a:rPr lang="es-ES" sz="1600" dirty="0" err="1">
                <a:latin typeface="+mj-lt"/>
              </a:rPr>
              <a:t>public</a:t>
            </a:r>
            <a:r>
              <a:rPr lang="es-ES" sz="1600" dirty="0">
                <a:latin typeface="+mj-lt"/>
              </a:rPr>
              <a:t> </a:t>
            </a:r>
            <a:r>
              <a:rPr lang="es-ES" sz="1600" dirty="0" err="1">
                <a:latin typeface="+mj-lt"/>
              </a:rPr>
              <a:t>boolean</a:t>
            </a:r>
            <a:r>
              <a:rPr lang="es-ES" sz="1600" dirty="0">
                <a:latin typeface="+mj-lt"/>
              </a:rPr>
              <a:t> </a:t>
            </a:r>
            <a:r>
              <a:rPr lang="es-ES" sz="1600" dirty="0" err="1">
                <a:latin typeface="+mj-lt"/>
              </a:rPr>
              <a:t>buscarBinario</a:t>
            </a:r>
            <a:r>
              <a:rPr lang="es-ES" sz="1600" dirty="0">
                <a:latin typeface="+mj-lt"/>
              </a:rPr>
              <a:t>( </a:t>
            </a:r>
            <a:r>
              <a:rPr lang="es-ES" sz="1600" dirty="0" err="1">
                <a:latin typeface="+mj-lt"/>
              </a:rPr>
              <a:t>double</a:t>
            </a:r>
            <a:r>
              <a:rPr lang="es-ES" sz="1600" dirty="0">
                <a:latin typeface="+mj-lt"/>
              </a:rPr>
              <a:t> nota )</a:t>
            </a:r>
          </a:p>
          <a:p>
            <a:r>
              <a:rPr lang="es-ES" sz="1600" dirty="0">
                <a:latin typeface="+mj-lt"/>
              </a:rPr>
              <a:t>    {</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inicio = 0;</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fin = </a:t>
            </a:r>
            <a:r>
              <a:rPr lang="es-ES" sz="1600" dirty="0" err="1">
                <a:solidFill>
                  <a:srgbClr val="FF0000"/>
                </a:solidFill>
                <a:latin typeface="+mj-lt"/>
              </a:rPr>
              <a:t>notas.length</a:t>
            </a:r>
            <a:r>
              <a:rPr lang="es-ES" sz="1600" dirty="0">
                <a:solidFill>
                  <a:srgbClr val="FF0000"/>
                </a:solidFill>
                <a:latin typeface="+mj-lt"/>
              </a:rPr>
              <a:t> - 1;</a:t>
            </a:r>
          </a:p>
          <a:p>
            <a:r>
              <a:rPr lang="es-ES" sz="1600" dirty="0">
                <a:latin typeface="+mj-lt"/>
              </a:rPr>
              <a:t>        </a:t>
            </a:r>
            <a:r>
              <a:rPr lang="es-ES" sz="1600" dirty="0" err="1">
                <a:latin typeface="+mj-lt"/>
              </a:rPr>
              <a:t>boolean</a:t>
            </a:r>
            <a:r>
              <a:rPr lang="es-ES" sz="1600" dirty="0">
                <a:latin typeface="+mj-lt"/>
              </a:rPr>
              <a:t> </a:t>
            </a:r>
            <a:r>
              <a:rPr lang="es-ES" sz="1600" dirty="0" err="1">
                <a:latin typeface="+mj-lt"/>
              </a:rPr>
              <a:t>encontre</a:t>
            </a:r>
            <a:r>
              <a:rPr lang="es-ES" sz="1600" dirty="0">
                <a:latin typeface="+mj-lt"/>
              </a:rPr>
              <a:t> = false;</a:t>
            </a:r>
          </a:p>
          <a:p>
            <a:r>
              <a:rPr lang="es-ES" sz="1600" dirty="0">
                <a:latin typeface="+mj-lt"/>
              </a:rPr>
              <a:t>        </a:t>
            </a:r>
            <a:r>
              <a:rPr lang="es-ES" sz="1600" dirty="0" err="1">
                <a:latin typeface="+mj-lt"/>
              </a:rPr>
              <a:t>while</a:t>
            </a:r>
            <a:r>
              <a:rPr lang="es-ES" sz="1600" dirty="0">
                <a:latin typeface="+mj-lt"/>
              </a:rPr>
              <a:t>( </a:t>
            </a:r>
            <a:r>
              <a:rPr lang="es-ES" sz="1600" dirty="0">
                <a:solidFill>
                  <a:srgbClr val="7030A0"/>
                </a:solidFill>
                <a:latin typeface="+mj-lt"/>
              </a:rPr>
              <a:t>inicio &lt;= fin </a:t>
            </a:r>
            <a:r>
              <a:rPr lang="es-ES" sz="1600" dirty="0">
                <a:latin typeface="+mj-lt"/>
              </a:rPr>
              <a:t>&amp;&amp; !</a:t>
            </a:r>
            <a:r>
              <a:rPr lang="es-ES" sz="1600" dirty="0" err="1">
                <a:latin typeface="+mj-lt"/>
              </a:rPr>
              <a:t>encontre</a:t>
            </a:r>
            <a:r>
              <a:rPr lang="es-ES" sz="1600" dirty="0">
                <a:latin typeface="+mj-lt"/>
              </a:rPr>
              <a:t> )</a:t>
            </a:r>
          </a:p>
          <a:p>
            <a:r>
              <a:rPr lang="es-ES" sz="1600" dirty="0">
                <a:latin typeface="+mj-lt"/>
              </a:rPr>
              <a:t>        {</a:t>
            </a:r>
          </a:p>
          <a:p>
            <a:r>
              <a:rPr lang="es-ES" sz="1600" dirty="0">
                <a:solidFill>
                  <a:srgbClr val="00B050"/>
                </a:solidFill>
                <a:latin typeface="+mj-lt"/>
              </a:rPr>
              <a:t>            </a:t>
            </a:r>
            <a:r>
              <a:rPr lang="es-ES" sz="1600" dirty="0" err="1">
                <a:solidFill>
                  <a:srgbClr val="00B050"/>
                </a:solidFill>
                <a:latin typeface="+mj-lt"/>
              </a:rPr>
              <a:t>int</a:t>
            </a:r>
            <a:r>
              <a:rPr lang="es-ES" sz="1600" dirty="0">
                <a:solidFill>
                  <a:srgbClr val="00B050"/>
                </a:solidFill>
                <a:latin typeface="+mj-lt"/>
              </a:rPr>
              <a:t> medio = ( inicio + fin ) / 2;</a:t>
            </a:r>
          </a:p>
          <a:p>
            <a:r>
              <a:rPr lang="es-ES" sz="1600" dirty="0">
                <a:latin typeface="+mj-lt"/>
              </a:rPr>
              <a:t>            </a:t>
            </a:r>
            <a:r>
              <a:rPr lang="es-ES" sz="1600" dirty="0" err="1">
                <a:latin typeface="+mj-lt"/>
              </a:rPr>
              <a:t>if</a:t>
            </a:r>
            <a:r>
              <a:rPr lang="es-ES" sz="1600" dirty="0">
                <a:latin typeface="+mj-lt"/>
              </a:rPr>
              <a:t>( notas[ medio ] == nota )</a:t>
            </a:r>
          </a:p>
          <a:p>
            <a:r>
              <a:rPr lang="es-ES" sz="1600" dirty="0">
                <a:latin typeface="+mj-lt"/>
              </a:rPr>
              <a:t>                </a:t>
            </a:r>
            <a:r>
              <a:rPr lang="es-ES" sz="1600" dirty="0" err="1">
                <a:latin typeface="+mj-lt"/>
              </a:rPr>
              <a:t>encontre</a:t>
            </a:r>
            <a:r>
              <a:rPr lang="es-ES" sz="1600" dirty="0">
                <a:latin typeface="+mj-lt"/>
              </a:rPr>
              <a:t> = true;</a:t>
            </a:r>
          </a:p>
          <a:p>
            <a:r>
              <a:rPr lang="es-ES" sz="1600" dirty="0">
                <a:latin typeface="+mj-lt"/>
              </a:rPr>
              <a:t>            </a:t>
            </a:r>
            <a:r>
              <a:rPr lang="es-ES" sz="1600" dirty="0" err="1">
                <a:latin typeface="+mj-lt"/>
              </a:rPr>
              <a:t>else</a:t>
            </a:r>
            <a:r>
              <a:rPr lang="es-ES" sz="1600" dirty="0">
                <a:latin typeface="+mj-lt"/>
              </a:rPr>
              <a:t> </a:t>
            </a:r>
            <a:r>
              <a:rPr lang="es-ES" sz="1600" dirty="0" err="1">
                <a:latin typeface="+mj-lt"/>
              </a:rPr>
              <a:t>if</a:t>
            </a:r>
            <a:r>
              <a:rPr lang="es-ES" sz="1600" dirty="0">
                <a:latin typeface="+mj-lt"/>
              </a:rPr>
              <a:t>( notas[ medio ] &gt; nota )</a:t>
            </a:r>
          </a:p>
          <a:p>
            <a:r>
              <a:rPr lang="es-ES" sz="1600" dirty="0">
                <a:latin typeface="+mj-lt"/>
              </a:rPr>
              <a:t>                fin = medio - 1;</a:t>
            </a:r>
          </a:p>
          <a:p>
            <a:r>
              <a:rPr lang="es-ES" sz="1600" dirty="0">
                <a:latin typeface="+mj-lt"/>
              </a:rPr>
              <a:t>            </a:t>
            </a:r>
            <a:r>
              <a:rPr lang="es-ES" sz="1600" dirty="0" err="1">
                <a:latin typeface="+mj-lt"/>
              </a:rPr>
              <a:t>else</a:t>
            </a:r>
            <a:endParaRPr lang="es-ES" sz="1600" dirty="0">
              <a:latin typeface="+mj-lt"/>
            </a:endParaRPr>
          </a:p>
          <a:p>
            <a:r>
              <a:rPr lang="es-ES" sz="1600" dirty="0">
                <a:latin typeface="+mj-lt"/>
              </a:rPr>
              <a:t>                inicio = medio + 1;</a:t>
            </a:r>
          </a:p>
          <a:p>
            <a:r>
              <a:rPr lang="es-ES" sz="1600" dirty="0">
                <a:latin typeface="+mj-lt"/>
              </a:rPr>
              <a:t>        }</a:t>
            </a:r>
          </a:p>
          <a:p>
            <a:r>
              <a:rPr lang="es-ES" sz="1600" dirty="0">
                <a:latin typeface="+mj-lt"/>
              </a:rPr>
              <a:t>        </a:t>
            </a:r>
            <a:r>
              <a:rPr lang="es-ES" sz="1600" dirty="0" err="1">
                <a:latin typeface="+mj-lt"/>
              </a:rPr>
              <a:t>return</a:t>
            </a:r>
            <a:r>
              <a:rPr lang="es-ES" sz="1600" dirty="0">
                <a:latin typeface="+mj-lt"/>
              </a:rPr>
              <a:t> </a:t>
            </a:r>
            <a:r>
              <a:rPr lang="es-ES" sz="1600" dirty="0" err="1">
                <a:latin typeface="+mj-lt"/>
              </a:rPr>
              <a:t>encontre</a:t>
            </a:r>
            <a:r>
              <a:rPr lang="es-ES" sz="1600" dirty="0">
                <a:latin typeface="+mj-lt"/>
              </a:rPr>
              <a:t>;</a:t>
            </a:r>
          </a:p>
          <a:p>
            <a:r>
              <a:rPr lang="es-ES" sz="1600" dirty="0">
                <a:latin typeface="+mj-lt"/>
              </a:rPr>
              <a:t>    }</a:t>
            </a:r>
            <a:endParaRPr lang="es-CO" sz="1600" dirty="0">
              <a:latin typeface="+mj-lt"/>
            </a:endParaRPr>
          </a:p>
        </p:txBody>
      </p:sp>
      <p:sp>
        <p:nvSpPr>
          <p:cNvPr id="10" name="9 Rectángulo"/>
          <p:cNvSpPr/>
          <p:nvPr/>
        </p:nvSpPr>
        <p:spPr>
          <a:xfrm>
            <a:off x="1133872" y="2391266"/>
            <a:ext cx="5238328" cy="4278094"/>
          </a:xfrm>
          <a:prstGeom prst="rect">
            <a:avLst/>
          </a:prstGeom>
        </p:spPr>
        <p:txBody>
          <a:bodyPr wrap="square">
            <a:spAutoFit/>
          </a:bodyPr>
          <a:lstStyle/>
          <a:p>
            <a:r>
              <a:rPr lang="es-ES" sz="1600" dirty="0">
                <a:latin typeface="+mj-lt"/>
              </a:rPr>
              <a:t> </a:t>
            </a:r>
            <a:r>
              <a:rPr lang="es-ES" sz="1600" dirty="0" err="1">
                <a:latin typeface="+mj-lt"/>
              </a:rPr>
              <a:t>public</a:t>
            </a:r>
            <a:r>
              <a:rPr lang="es-ES" sz="1600" dirty="0">
                <a:latin typeface="+mj-lt"/>
              </a:rPr>
              <a:t> </a:t>
            </a:r>
            <a:r>
              <a:rPr lang="es-ES" sz="1600" dirty="0" err="1">
                <a:latin typeface="+mj-lt"/>
              </a:rPr>
              <a:t>boolean</a:t>
            </a:r>
            <a:r>
              <a:rPr lang="es-ES" sz="1600" dirty="0">
                <a:latin typeface="+mj-lt"/>
              </a:rPr>
              <a:t> </a:t>
            </a:r>
            <a:r>
              <a:rPr lang="es-ES" sz="1600" dirty="0" err="1">
                <a:latin typeface="+mj-lt"/>
              </a:rPr>
              <a:t>buscarBinario</a:t>
            </a:r>
            <a:r>
              <a:rPr lang="es-ES" sz="1600" dirty="0">
                <a:latin typeface="+mj-lt"/>
              </a:rPr>
              <a:t>( </a:t>
            </a:r>
            <a:r>
              <a:rPr lang="es-ES" sz="1600" dirty="0" err="1">
                <a:latin typeface="+mj-lt"/>
              </a:rPr>
              <a:t>double</a:t>
            </a:r>
            <a:r>
              <a:rPr lang="es-ES" sz="1600" dirty="0">
                <a:latin typeface="+mj-lt"/>
              </a:rPr>
              <a:t> nota )</a:t>
            </a:r>
          </a:p>
          <a:p>
            <a:r>
              <a:rPr lang="es-ES" sz="1600" dirty="0">
                <a:latin typeface="+mj-lt"/>
              </a:rPr>
              <a:t>    {</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inicio = 0;</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fin = </a:t>
            </a:r>
            <a:r>
              <a:rPr lang="es-ES" sz="1600" dirty="0" err="1">
                <a:solidFill>
                  <a:srgbClr val="FF0000"/>
                </a:solidFill>
                <a:latin typeface="+mj-lt"/>
              </a:rPr>
              <a:t>notas.length</a:t>
            </a:r>
            <a:r>
              <a:rPr lang="es-ES" sz="1600" dirty="0">
                <a:solidFill>
                  <a:srgbClr val="FF0000"/>
                </a:solidFill>
                <a:latin typeface="+mj-lt"/>
              </a:rPr>
              <a:t> - 1;</a:t>
            </a:r>
          </a:p>
          <a:p>
            <a:r>
              <a:rPr lang="es-ES" sz="1600" dirty="0">
                <a:latin typeface="+mj-lt"/>
              </a:rPr>
              <a:t>        </a:t>
            </a:r>
            <a:r>
              <a:rPr lang="es-ES" sz="1600" dirty="0" err="1">
                <a:latin typeface="+mj-lt"/>
              </a:rPr>
              <a:t>boolean</a:t>
            </a:r>
            <a:r>
              <a:rPr lang="es-ES" sz="1600" dirty="0">
                <a:latin typeface="+mj-lt"/>
              </a:rPr>
              <a:t> </a:t>
            </a:r>
            <a:r>
              <a:rPr lang="es-ES" sz="1600" dirty="0" err="1">
                <a:latin typeface="+mj-lt"/>
              </a:rPr>
              <a:t>encontre</a:t>
            </a:r>
            <a:r>
              <a:rPr lang="es-ES" sz="1600" dirty="0">
                <a:latin typeface="+mj-lt"/>
              </a:rPr>
              <a:t> = false;</a:t>
            </a:r>
          </a:p>
          <a:p>
            <a:r>
              <a:rPr lang="es-ES" sz="1600" dirty="0">
                <a:latin typeface="+mj-lt"/>
              </a:rPr>
              <a:t>        </a:t>
            </a:r>
            <a:r>
              <a:rPr lang="es-ES" sz="1600" dirty="0" err="1">
                <a:latin typeface="+mj-lt"/>
              </a:rPr>
              <a:t>while</a:t>
            </a:r>
            <a:r>
              <a:rPr lang="es-ES" sz="1600" dirty="0">
                <a:latin typeface="+mj-lt"/>
              </a:rPr>
              <a:t>( </a:t>
            </a:r>
            <a:r>
              <a:rPr lang="es-ES" sz="1600" dirty="0">
                <a:solidFill>
                  <a:srgbClr val="7030A0"/>
                </a:solidFill>
                <a:latin typeface="+mj-lt"/>
              </a:rPr>
              <a:t>inicio &lt;= fin </a:t>
            </a:r>
            <a:r>
              <a:rPr lang="es-ES" sz="1600" dirty="0">
                <a:latin typeface="+mj-lt"/>
              </a:rPr>
              <a:t>&amp;&amp; !</a:t>
            </a:r>
            <a:r>
              <a:rPr lang="es-ES" sz="1600" dirty="0" err="1">
                <a:latin typeface="+mj-lt"/>
              </a:rPr>
              <a:t>encontre</a:t>
            </a:r>
            <a:r>
              <a:rPr lang="es-ES" sz="1600" dirty="0">
                <a:latin typeface="+mj-lt"/>
              </a:rPr>
              <a:t> )</a:t>
            </a:r>
          </a:p>
          <a:p>
            <a:r>
              <a:rPr lang="es-ES" sz="1600" dirty="0">
                <a:latin typeface="+mj-lt"/>
              </a:rPr>
              <a:t>        {</a:t>
            </a:r>
          </a:p>
          <a:p>
            <a:r>
              <a:rPr lang="es-ES" sz="1600" dirty="0">
                <a:solidFill>
                  <a:srgbClr val="00B050"/>
                </a:solidFill>
                <a:latin typeface="+mj-lt"/>
              </a:rPr>
              <a:t>            </a:t>
            </a:r>
            <a:r>
              <a:rPr lang="es-ES" sz="1600" dirty="0" err="1">
                <a:solidFill>
                  <a:srgbClr val="00B050"/>
                </a:solidFill>
                <a:latin typeface="+mj-lt"/>
              </a:rPr>
              <a:t>int</a:t>
            </a:r>
            <a:r>
              <a:rPr lang="es-ES" sz="1600" dirty="0">
                <a:solidFill>
                  <a:srgbClr val="00B050"/>
                </a:solidFill>
                <a:latin typeface="+mj-lt"/>
              </a:rPr>
              <a:t> medio = ( inicio + fin ) / 2;</a:t>
            </a:r>
          </a:p>
          <a:p>
            <a:r>
              <a:rPr lang="es-ES" sz="1600" dirty="0">
                <a:latin typeface="+mj-lt"/>
              </a:rPr>
              <a:t>            </a:t>
            </a:r>
            <a:r>
              <a:rPr lang="es-ES" sz="1600" dirty="0" err="1">
                <a:solidFill>
                  <a:srgbClr val="0000FF"/>
                </a:solidFill>
                <a:latin typeface="+mj-lt"/>
              </a:rPr>
              <a:t>if</a:t>
            </a:r>
            <a:r>
              <a:rPr lang="es-ES" sz="1600" dirty="0">
                <a:solidFill>
                  <a:srgbClr val="0000FF"/>
                </a:solidFill>
                <a:latin typeface="+mj-lt"/>
              </a:rPr>
              <a:t>( notas[ medio ] == nota )</a:t>
            </a:r>
          </a:p>
          <a:p>
            <a:r>
              <a:rPr lang="es-ES" sz="1600" dirty="0">
                <a:solidFill>
                  <a:srgbClr val="0000FF"/>
                </a:solidFill>
                <a:latin typeface="+mj-lt"/>
              </a:rPr>
              <a:t>                </a:t>
            </a:r>
            <a:r>
              <a:rPr lang="es-ES" sz="1600" dirty="0" err="1">
                <a:solidFill>
                  <a:srgbClr val="0000FF"/>
                </a:solidFill>
                <a:latin typeface="+mj-lt"/>
              </a:rPr>
              <a:t>encontre</a:t>
            </a:r>
            <a:r>
              <a:rPr lang="es-ES" sz="1600" dirty="0">
                <a:solidFill>
                  <a:srgbClr val="0000FF"/>
                </a:solidFill>
                <a:latin typeface="+mj-lt"/>
              </a:rPr>
              <a:t> = true;</a:t>
            </a:r>
          </a:p>
          <a:p>
            <a:r>
              <a:rPr lang="es-ES" sz="1600" dirty="0">
                <a:latin typeface="+mj-lt"/>
              </a:rPr>
              <a:t>            </a:t>
            </a:r>
            <a:r>
              <a:rPr lang="es-ES" sz="1600" dirty="0" err="1">
                <a:latin typeface="+mj-lt"/>
              </a:rPr>
              <a:t>else</a:t>
            </a:r>
            <a:r>
              <a:rPr lang="es-ES" sz="1600" dirty="0">
                <a:latin typeface="+mj-lt"/>
              </a:rPr>
              <a:t> </a:t>
            </a:r>
            <a:r>
              <a:rPr lang="es-ES" sz="1600" dirty="0" err="1">
                <a:latin typeface="+mj-lt"/>
              </a:rPr>
              <a:t>if</a:t>
            </a:r>
            <a:r>
              <a:rPr lang="es-ES" sz="1600" dirty="0">
                <a:latin typeface="+mj-lt"/>
              </a:rPr>
              <a:t>( notas[ medio ] &gt; nota )</a:t>
            </a:r>
          </a:p>
          <a:p>
            <a:r>
              <a:rPr lang="es-ES" sz="1600" dirty="0">
                <a:latin typeface="+mj-lt"/>
              </a:rPr>
              <a:t>                fin = medio - 1;</a:t>
            </a:r>
          </a:p>
          <a:p>
            <a:r>
              <a:rPr lang="es-ES" sz="1600" dirty="0">
                <a:latin typeface="+mj-lt"/>
              </a:rPr>
              <a:t>            </a:t>
            </a:r>
            <a:r>
              <a:rPr lang="es-ES" sz="1600" dirty="0" err="1">
                <a:latin typeface="+mj-lt"/>
              </a:rPr>
              <a:t>else</a:t>
            </a:r>
            <a:endParaRPr lang="es-ES" sz="1600" dirty="0">
              <a:latin typeface="+mj-lt"/>
            </a:endParaRPr>
          </a:p>
          <a:p>
            <a:r>
              <a:rPr lang="es-ES" sz="1600" dirty="0">
                <a:latin typeface="+mj-lt"/>
              </a:rPr>
              <a:t>                inicio = medio + 1;</a:t>
            </a:r>
          </a:p>
          <a:p>
            <a:r>
              <a:rPr lang="es-ES" sz="1600" dirty="0">
                <a:latin typeface="+mj-lt"/>
              </a:rPr>
              <a:t>        }</a:t>
            </a:r>
          </a:p>
          <a:p>
            <a:r>
              <a:rPr lang="es-ES" sz="1600" dirty="0">
                <a:latin typeface="+mj-lt"/>
              </a:rPr>
              <a:t>        </a:t>
            </a:r>
            <a:r>
              <a:rPr lang="es-ES" sz="1600" dirty="0" err="1">
                <a:latin typeface="+mj-lt"/>
              </a:rPr>
              <a:t>return</a:t>
            </a:r>
            <a:r>
              <a:rPr lang="es-ES" sz="1600" dirty="0">
                <a:latin typeface="+mj-lt"/>
              </a:rPr>
              <a:t> </a:t>
            </a:r>
            <a:r>
              <a:rPr lang="es-ES" sz="1600" dirty="0" err="1">
                <a:latin typeface="+mj-lt"/>
              </a:rPr>
              <a:t>encontre</a:t>
            </a:r>
            <a:r>
              <a:rPr lang="es-ES" sz="1600" dirty="0">
                <a:latin typeface="+mj-lt"/>
              </a:rPr>
              <a:t>;</a:t>
            </a:r>
          </a:p>
          <a:p>
            <a:r>
              <a:rPr lang="es-ES" sz="1600" dirty="0">
                <a:latin typeface="+mj-lt"/>
              </a:rPr>
              <a:t>    }</a:t>
            </a:r>
            <a:endParaRPr lang="es-CO" sz="1600" dirty="0">
              <a:latin typeface="+mj-lt"/>
            </a:endParaRPr>
          </a:p>
        </p:txBody>
      </p:sp>
      <p:sp>
        <p:nvSpPr>
          <p:cNvPr id="14" name="13 Rectángulo"/>
          <p:cNvSpPr/>
          <p:nvPr/>
        </p:nvSpPr>
        <p:spPr>
          <a:xfrm>
            <a:off x="1133872" y="2391266"/>
            <a:ext cx="5238328" cy="4278094"/>
          </a:xfrm>
          <a:prstGeom prst="rect">
            <a:avLst/>
          </a:prstGeom>
        </p:spPr>
        <p:txBody>
          <a:bodyPr wrap="square">
            <a:spAutoFit/>
          </a:bodyPr>
          <a:lstStyle/>
          <a:p>
            <a:r>
              <a:rPr lang="es-ES" sz="1600" dirty="0">
                <a:latin typeface="+mj-lt"/>
              </a:rPr>
              <a:t> </a:t>
            </a:r>
            <a:r>
              <a:rPr lang="es-ES" sz="1600" dirty="0" err="1">
                <a:latin typeface="+mj-lt"/>
              </a:rPr>
              <a:t>public</a:t>
            </a:r>
            <a:r>
              <a:rPr lang="es-ES" sz="1600" dirty="0">
                <a:latin typeface="+mj-lt"/>
              </a:rPr>
              <a:t> </a:t>
            </a:r>
            <a:r>
              <a:rPr lang="es-ES" sz="1600" dirty="0" err="1">
                <a:latin typeface="+mj-lt"/>
              </a:rPr>
              <a:t>boolean</a:t>
            </a:r>
            <a:r>
              <a:rPr lang="es-ES" sz="1600" dirty="0">
                <a:latin typeface="+mj-lt"/>
              </a:rPr>
              <a:t> </a:t>
            </a:r>
            <a:r>
              <a:rPr lang="es-ES" sz="1600" dirty="0" err="1">
                <a:latin typeface="+mj-lt"/>
              </a:rPr>
              <a:t>buscarBinario</a:t>
            </a:r>
            <a:r>
              <a:rPr lang="es-ES" sz="1600" dirty="0">
                <a:latin typeface="+mj-lt"/>
              </a:rPr>
              <a:t>( </a:t>
            </a:r>
            <a:r>
              <a:rPr lang="es-ES" sz="1600" dirty="0" err="1">
                <a:latin typeface="+mj-lt"/>
              </a:rPr>
              <a:t>double</a:t>
            </a:r>
            <a:r>
              <a:rPr lang="es-ES" sz="1600" dirty="0">
                <a:latin typeface="+mj-lt"/>
              </a:rPr>
              <a:t> nota )</a:t>
            </a:r>
          </a:p>
          <a:p>
            <a:r>
              <a:rPr lang="es-ES" sz="1600" dirty="0">
                <a:latin typeface="+mj-lt"/>
              </a:rPr>
              <a:t>    {</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inicio = 0;</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fin = </a:t>
            </a:r>
            <a:r>
              <a:rPr lang="es-ES" sz="1600" dirty="0" err="1">
                <a:solidFill>
                  <a:srgbClr val="FF0000"/>
                </a:solidFill>
                <a:latin typeface="+mj-lt"/>
              </a:rPr>
              <a:t>notas.length</a:t>
            </a:r>
            <a:r>
              <a:rPr lang="es-ES" sz="1600" dirty="0">
                <a:solidFill>
                  <a:srgbClr val="FF0000"/>
                </a:solidFill>
                <a:latin typeface="+mj-lt"/>
              </a:rPr>
              <a:t> - 1;</a:t>
            </a:r>
          </a:p>
          <a:p>
            <a:r>
              <a:rPr lang="es-ES" sz="1600" dirty="0">
                <a:latin typeface="+mj-lt"/>
              </a:rPr>
              <a:t>        </a:t>
            </a:r>
            <a:r>
              <a:rPr lang="es-ES" sz="1600" dirty="0" err="1">
                <a:latin typeface="+mj-lt"/>
              </a:rPr>
              <a:t>boolean</a:t>
            </a:r>
            <a:r>
              <a:rPr lang="es-ES" sz="1600" dirty="0">
                <a:latin typeface="+mj-lt"/>
              </a:rPr>
              <a:t> </a:t>
            </a:r>
            <a:r>
              <a:rPr lang="es-ES" sz="1600" dirty="0" err="1">
                <a:latin typeface="+mj-lt"/>
              </a:rPr>
              <a:t>encontre</a:t>
            </a:r>
            <a:r>
              <a:rPr lang="es-ES" sz="1600" dirty="0">
                <a:latin typeface="+mj-lt"/>
              </a:rPr>
              <a:t> = false;</a:t>
            </a:r>
          </a:p>
          <a:p>
            <a:r>
              <a:rPr lang="es-ES" sz="1600" dirty="0">
                <a:latin typeface="+mj-lt"/>
              </a:rPr>
              <a:t>        </a:t>
            </a:r>
            <a:r>
              <a:rPr lang="es-ES" sz="1600" dirty="0" err="1">
                <a:latin typeface="+mj-lt"/>
              </a:rPr>
              <a:t>while</a:t>
            </a:r>
            <a:r>
              <a:rPr lang="es-ES" sz="1600" dirty="0">
                <a:latin typeface="+mj-lt"/>
              </a:rPr>
              <a:t>( </a:t>
            </a:r>
            <a:r>
              <a:rPr lang="es-ES" sz="1600" dirty="0">
                <a:solidFill>
                  <a:srgbClr val="7030A0"/>
                </a:solidFill>
                <a:latin typeface="+mj-lt"/>
              </a:rPr>
              <a:t>inicio &lt;= fin </a:t>
            </a:r>
            <a:r>
              <a:rPr lang="es-ES" sz="1600" dirty="0">
                <a:latin typeface="+mj-lt"/>
              </a:rPr>
              <a:t>&amp;&amp; !</a:t>
            </a:r>
            <a:r>
              <a:rPr lang="es-ES" sz="1600" dirty="0" err="1">
                <a:latin typeface="+mj-lt"/>
              </a:rPr>
              <a:t>encontre</a:t>
            </a:r>
            <a:r>
              <a:rPr lang="es-ES" sz="1600" dirty="0">
                <a:latin typeface="+mj-lt"/>
              </a:rPr>
              <a:t> )</a:t>
            </a:r>
          </a:p>
          <a:p>
            <a:r>
              <a:rPr lang="es-ES" sz="1600" dirty="0">
                <a:latin typeface="+mj-lt"/>
              </a:rPr>
              <a:t>        {</a:t>
            </a:r>
          </a:p>
          <a:p>
            <a:r>
              <a:rPr lang="es-ES" sz="1600" dirty="0">
                <a:solidFill>
                  <a:srgbClr val="00B050"/>
                </a:solidFill>
                <a:latin typeface="+mj-lt"/>
              </a:rPr>
              <a:t>            </a:t>
            </a:r>
            <a:r>
              <a:rPr lang="es-ES" sz="1600" dirty="0" err="1">
                <a:solidFill>
                  <a:srgbClr val="00B050"/>
                </a:solidFill>
                <a:latin typeface="+mj-lt"/>
              </a:rPr>
              <a:t>int</a:t>
            </a:r>
            <a:r>
              <a:rPr lang="es-ES" sz="1600" dirty="0">
                <a:solidFill>
                  <a:srgbClr val="00B050"/>
                </a:solidFill>
                <a:latin typeface="+mj-lt"/>
              </a:rPr>
              <a:t> medio = ( inicio + fin ) / 2;</a:t>
            </a:r>
          </a:p>
          <a:p>
            <a:r>
              <a:rPr lang="es-ES" sz="1600" dirty="0">
                <a:latin typeface="+mj-lt"/>
              </a:rPr>
              <a:t>            </a:t>
            </a:r>
            <a:r>
              <a:rPr lang="es-ES" sz="1600" dirty="0" err="1">
                <a:solidFill>
                  <a:srgbClr val="0000FF"/>
                </a:solidFill>
                <a:latin typeface="+mj-lt"/>
              </a:rPr>
              <a:t>if</a:t>
            </a:r>
            <a:r>
              <a:rPr lang="es-ES" sz="1600" dirty="0">
                <a:solidFill>
                  <a:srgbClr val="0000FF"/>
                </a:solidFill>
                <a:latin typeface="+mj-lt"/>
              </a:rPr>
              <a:t>( notas[ medio ] == nota )</a:t>
            </a:r>
          </a:p>
          <a:p>
            <a:r>
              <a:rPr lang="es-ES" sz="1600" dirty="0">
                <a:solidFill>
                  <a:srgbClr val="0000FF"/>
                </a:solidFill>
                <a:latin typeface="+mj-lt"/>
              </a:rPr>
              <a:t>                </a:t>
            </a:r>
            <a:r>
              <a:rPr lang="es-ES" sz="1600" dirty="0" err="1">
                <a:solidFill>
                  <a:srgbClr val="0000FF"/>
                </a:solidFill>
                <a:latin typeface="+mj-lt"/>
              </a:rPr>
              <a:t>encontre</a:t>
            </a:r>
            <a:r>
              <a:rPr lang="es-ES" sz="1600" dirty="0">
                <a:solidFill>
                  <a:srgbClr val="0000FF"/>
                </a:solidFill>
                <a:latin typeface="+mj-lt"/>
              </a:rPr>
              <a:t> = true;</a:t>
            </a:r>
          </a:p>
          <a:p>
            <a:r>
              <a:rPr lang="es-ES" sz="1600" dirty="0">
                <a:solidFill>
                  <a:srgbClr val="FF0000"/>
                </a:solidFill>
                <a:latin typeface="+mj-lt"/>
              </a:rPr>
              <a:t>            </a:t>
            </a:r>
            <a:r>
              <a:rPr lang="es-ES" sz="1600" dirty="0" err="1">
                <a:solidFill>
                  <a:srgbClr val="FF0000"/>
                </a:solidFill>
                <a:latin typeface="+mj-lt"/>
              </a:rPr>
              <a:t>else</a:t>
            </a:r>
            <a:r>
              <a:rPr lang="es-ES" sz="1600" dirty="0">
                <a:solidFill>
                  <a:srgbClr val="FF0000"/>
                </a:solidFill>
                <a:latin typeface="+mj-lt"/>
              </a:rPr>
              <a:t> </a:t>
            </a:r>
            <a:r>
              <a:rPr lang="es-ES" sz="1600" dirty="0" err="1">
                <a:solidFill>
                  <a:srgbClr val="FF0000"/>
                </a:solidFill>
                <a:latin typeface="+mj-lt"/>
              </a:rPr>
              <a:t>if</a:t>
            </a:r>
            <a:r>
              <a:rPr lang="es-ES" sz="1600" dirty="0">
                <a:solidFill>
                  <a:srgbClr val="FF0000"/>
                </a:solidFill>
                <a:latin typeface="+mj-lt"/>
              </a:rPr>
              <a:t>( notas[ medio ] &gt; nota )</a:t>
            </a:r>
          </a:p>
          <a:p>
            <a:r>
              <a:rPr lang="es-ES" sz="1600" dirty="0">
                <a:solidFill>
                  <a:srgbClr val="FF0000"/>
                </a:solidFill>
                <a:latin typeface="+mj-lt"/>
              </a:rPr>
              <a:t>                fin = medio - 1;</a:t>
            </a:r>
          </a:p>
          <a:p>
            <a:r>
              <a:rPr lang="es-ES" sz="1600" dirty="0">
                <a:latin typeface="+mj-lt"/>
              </a:rPr>
              <a:t>            </a:t>
            </a:r>
            <a:r>
              <a:rPr lang="es-ES" sz="1600" dirty="0" err="1">
                <a:latin typeface="+mj-lt"/>
              </a:rPr>
              <a:t>else</a:t>
            </a:r>
            <a:endParaRPr lang="es-ES" sz="1600" dirty="0">
              <a:latin typeface="+mj-lt"/>
            </a:endParaRPr>
          </a:p>
          <a:p>
            <a:r>
              <a:rPr lang="es-ES" sz="1600" dirty="0">
                <a:latin typeface="+mj-lt"/>
              </a:rPr>
              <a:t>                inicio = medio + 1;</a:t>
            </a:r>
          </a:p>
          <a:p>
            <a:r>
              <a:rPr lang="es-ES" sz="1600" dirty="0">
                <a:latin typeface="+mj-lt"/>
              </a:rPr>
              <a:t>        }</a:t>
            </a:r>
          </a:p>
          <a:p>
            <a:r>
              <a:rPr lang="es-ES" sz="1600" dirty="0">
                <a:latin typeface="+mj-lt"/>
              </a:rPr>
              <a:t>        </a:t>
            </a:r>
            <a:r>
              <a:rPr lang="es-ES" sz="1600" dirty="0" err="1">
                <a:latin typeface="+mj-lt"/>
              </a:rPr>
              <a:t>return</a:t>
            </a:r>
            <a:r>
              <a:rPr lang="es-ES" sz="1600" dirty="0">
                <a:latin typeface="+mj-lt"/>
              </a:rPr>
              <a:t> </a:t>
            </a:r>
            <a:r>
              <a:rPr lang="es-ES" sz="1600" dirty="0" err="1">
                <a:latin typeface="+mj-lt"/>
              </a:rPr>
              <a:t>encontre</a:t>
            </a:r>
            <a:r>
              <a:rPr lang="es-ES" sz="1600" dirty="0">
                <a:latin typeface="+mj-lt"/>
              </a:rPr>
              <a:t>;</a:t>
            </a:r>
          </a:p>
          <a:p>
            <a:r>
              <a:rPr lang="es-ES" sz="1600" dirty="0">
                <a:latin typeface="+mj-lt"/>
              </a:rPr>
              <a:t>    }</a:t>
            </a:r>
            <a:endParaRPr lang="es-CO" sz="1600" dirty="0">
              <a:latin typeface="+mj-lt"/>
            </a:endParaRPr>
          </a:p>
        </p:txBody>
      </p:sp>
      <p:sp>
        <p:nvSpPr>
          <p:cNvPr id="15" name="14 Rectángulo"/>
          <p:cNvSpPr/>
          <p:nvPr/>
        </p:nvSpPr>
        <p:spPr>
          <a:xfrm>
            <a:off x="1133872" y="2391266"/>
            <a:ext cx="5238328" cy="4278094"/>
          </a:xfrm>
          <a:prstGeom prst="rect">
            <a:avLst/>
          </a:prstGeom>
        </p:spPr>
        <p:txBody>
          <a:bodyPr wrap="square">
            <a:spAutoFit/>
          </a:bodyPr>
          <a:lstStyle/>
          <a:p>
            <a:r>
              <a:rPr lang="es-ES" sz="1600" dirty="0">
                <a:latin typeface="+mj-lt"/>
              </a:rPr>
              <a:t> </a:t>
            </a:r>
            <a:r>
              <a:rPr lang="es-ES" sz="1600" dirty="0" err="1">
                <a:latin typeface="+mj-lt"/>
              </a:rPr>
              <a:t>public</a:t>
            </a:r>
            <a:r>
              <a:rPr lang="es-ES" sz="1600" dirty="0">
                <a:latin typeface="+mj-lt"/>
              </a:rPr>
              <a:t> </a:t>
            </a:r>
            <a:r>
              <a:rPr lang="es-ES" sz="1600" dirty="0" err="1">
                <a:latin typeface="+mj-lt"/>
              </a:rPr>
              <a:t>boolean</a:t>
            </a:r>
            <a:r>
              <a:rPr lang="es-ES" sz="1600" dirty="0">
                <a:latin typeface="+mj-lt"/>
              </a:rPr>
              <a:t> </a:t>
            </a:r>
            <a:r>
              <a:rPr lang="es-ES" sz="1600" dirty="0" err="1">
                <a:latin typeface="+mj-lt"/>
              </a:rPr>
              <a:t>buscarBinario</a:t>
            </a:r>
            <a:r>
              <a:rPr lang="es-ES" sz="1600" dirty="0">
                <a:latin typeface="+mj-lt"/>
              </a:rPr>
              <a:t>( </a:t>
            </a:r>
            <a:r>
              <a:rPr lang="es-ES" sz="1600" dirty="0" err="1">
                <a:latin typeface="+mj-lt"/>
              </a:rPr>
              <a:t>double</a:t>
            </a:r>
            <a:r>
              <a:rPr lang="es-ES" sz="1600" dirty="0">
                <a:latin typeface="+mj-lt"/>
              </a:rPr>
              <a:t> nota )</a:t>
            </a:r>
          </a:p>
          <a:p>
            <a:r>
              <a:rPr lang="es-ES" sz="1600" dirty="0">
                <a:latin typeface="+mj-lt"/>
              </a:rPr>
              <a:t>    {</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inicio = 0;</a:t>
            </a:r>
          </a:p>
          <a:p>
            <a:r>
              <a:rPr lang="es-ES" sz="1600" dirty="0">
                <a:solidFill>
                  <a:srgbClr val="FF0000"/>
                </a:solidFill>
                <a:latin typeface="+mj-lt"/>
              </a:rPr>
              <a:t>        </a:t>
            </a:r>
            <a:r>
              <a:rPr lang="es-ES" sz="1600" dirty="0" err="1">
                <a:solidFill>
                  <a:srgbClr val="FF0000"/>
                </a:solidFill>
                <a:latin typeface="+mj-lt"/>
              </a:rPr>
              <a:t>int</a:t>
            </a:r>
            <a:r>
              <a:rPr lang="es-ES" sz="1600" dirty="0">
                <a:solidFill>
                  <a:srgbClr val="FF0000"/>
                </a:solidFill>
                <a:latin typeface="+mj-lt"/>
              </a:rPr>
              <a:t> fin = </a:t>
            </a:r>
            <a:r>
              <a:rPr lang="es-ES" sz="1600" dirty="0" err="1">
                <a:solidFill>
                  <a:srgbClr val="FF0000"/>
                </a:solidFill>
                <a:latin typeface="+mj-lt"/>
              </a:rPr>
              <a:t>notas.length</a:t>
            </a:r>
            <a:r>
              <a:rPr lang="es-ES" sz="1600" dirty="0">
                <a:solidFill>
                  <a:srgbClr val="FF0000"/>
                </a:solidFill>
                <a:latin typeface="+mj-lt"/>
              </a:rPr>
              <a:t> - 1;</a:t>
            </a:r>
          </a:p>
          <a:p>
            <a:r>
              <a:rPr lang="es-ES" sz="1600" dirty="0">
                <a:latin typeface="+mj-lt"/>
              </a:rPr>
              <a:t>        </a:t>
            </a:r>
            <a:r>
              <a:rPr lang="es-ES" sz="1600" dirty="0" err="1">
                <a:latin typeface="+mj-lt"/>
              </a:rPr>
              <a:t>boolean</a:t>
            </a:r>
            <a:r>
              <a:rPr lang="es-ES" sz="1600" dirty="0">
                <a:latin typeface="+mj-lt"/>
              </a:rPr>
              <a:t> </a:t>
            </a:r>
            <a:r>
              <a:rPr lang="es-ES" sz="1600" dirty="0" err="1">
                <a:latin typeface="+mj-lt"/>
              </a:rPr>
              <a:t>encontre</a:t>
            </a:r>
            <a:r>
              <a:rPr lang="es-ES" sz="1600" dirty="0">
                <a:latin typeface="+mj-lt"/>
              </a:rPr>
              <a:t> = false;</a:t>
            </a:r>
          </a:p>
          <a:p>
            <a:r>
              <a:rPr lang="es-ES" sz="1600" dirty="0">
                <a:latin typeface="+mj-lt"/>
              </a:rPr>
              <a:t>        </a:t>
            </a:r>
            <a:r>
              <a:rPr lang="es-ES" sz="1600" dirty="0" err="1">
                <a:latin typeface="+mj-lt"/>
              </a:rPr>
              <a:t>while</a:t>
            </a:r>
            <a:r>
              <a:rPr lang="es-ES" sz="1600" dirty="0">
                <a:latin typeface="+mj-lt"/>
              </a:rPr>
              <a:t>( </a:t>
            </a:r>
            <a:r>
              <a:rPr lang="es-ES" sz="1600" dirty="0">
                <a:solidFill>
                  <a:srgbClr val="7030A0"/>
                </a:solidFill>
                <a:latin typeface="+mj-lt"/>
              </a:rPr>
              <a:t>inicio &lt;= fin </a:t>
            </a:r>
            <a:r>
              <a:rPr lang="es-ES" sz="1600" dirty="0">
                <a:latin typeface="+mj-lt"/>
              </a:rPr>
              <a:t>&amp;&amp; !</a:t>
            </a:r>
            <a:r>
              <a:rPr lang="es-ES" sz="1600" dirty="0" err="1">
                <a:latin typeface="+mj-lt"/>
              </a:rPr>
              <a:t>encontre</a:t>
            </a:r>
            <a:r>
              <a:rPr lang="es-ES" sz="1600" dirty="0">
                <a:latin typeface="+mj-lt"/>
              </a:rPr>
              <a:t> )</a:t>
            </a:r>
          </a:p>
          <a:p>
            <a:r>
              <a:rPr lang="es-ES" sz="1600" dirty="0">
                <a:latin typeface="+mj-lt"/>
              </a:rPr>
              <a:t>        {</a:t>
            </a:r>
          </a:p>
          <a:p>
            <a:r>
              <a:rPr lang="es-ES" sz="1600" dirty="0">
                <a:solidFill>
                  <a:srgbClr val="00B050"/>
                </a:solidFill>
                <a:latin typeface="+mj-lt"/>
              </a:rPr>
              <a:t>            </a:t>
            </a:r>
            <a:r>
              <a:rPr lang="es-ES" sz="1600" dirty="0" err="1">
                <a:solidFill>
                  <a:srgbClr val="00B050"/>
                </a:solidFill>
                <a:latin typeface="+mj-lt"/>
              </a:rPr>
              <a:t>int</a:t>
            </a:r>
            <a:r>
              <a:rPr lang="es-ES" sz="1600" dirty="0">
                <a:solidFill>
                  <a:srgbClr val="00B050"/>
                </a:solidFill>
                <a:latin typeface="+mj-lt"/>
              </a:rPr>
              <a:t> medio = ( inicio + fin ) / 2;</a:t>
            </a:r>
          </a:p>
          <a:p>
            <a:r>
              <a:rPr lang="es-ES" sz="1600" dirty="0">
                <a:latin typeface="+mj-lt"/>
              </a:rPr>
              <a:t>            </a:t>
            </a:r>
            <a:r>
              <a:rPr lang="es-ES" sz="1600" dirty="0" err="1">
                <a:solidFill>
                  <a:srgbClr val="0000FF"/>
                </a:solidFill>
                <a:latin typeface="+mj-lt"/>
              </a:rPr>
              <a:t>if</a:t>
            </a:r>
            <a:r>
              <a:rPr lang="es-ES" sz="1600" dirty="0">
                <a:solidFill>
                  <a:srgbClr val="0000FF"/>
                </a:solidFill>
                <a:latin typeface="+mj-lt"/>
              </a:rPr>
              <a:t>( notas[ medio ] == nota )</a:t>
            </a:r>
          </a:p>
          <a:p>
            <a:r>
              <a:rPr lang="es-ES" sz="1600" dirty="0">
                <a:solidFill>
                  <a:srgbClr val="0000FF"/>
                </a:solidFill>
                <a:latin typeface="+mj-lt"/>
              </a:rPr>
              <a:t>                </a:t>
            </a:r>
            <a:r>
              <a:rPr lang="es-ES" sz="1600" dirty="0" err="1">
                <a:solidFill>
                  <a:srgbClr val="0000FF"/>
                </a:solidFill>
                <a:latin typeface="+mj-lt"/>
              </a:rPr>
              <a:t>encontre</a:t>
            </a:r>
            <a:r>
              <a:rPr lang="es-ES" sz="1600" dirty="0">
                <a:solidFill>
                  <a:srgbClr val="0000FF"/>
                </a:solidFill>
                <a:latin typeface="+mj-lt"/>
              </a:rPr>
              <a:t> = true;</a:t>
            </a:r>
          </a:p>
          <a:p>
            <a:r>
              <a:rPr lang="es-ES" sz="1600" dirty="0">
                <a:solidFill>
                  <a:srgbClr val="FF0000"/>
                </a:solidFill>
                <a:latin typeface="+mj-lt"/>
              </a:rPr>
              <a:t>            </a:t>
            </a:r>
            <a:r>
              <a:rPr lang="es-ES" sz="1600" dirty="0" err="1">
                <a:solidFill>
                  <a:srgbClr val="FF0000"/>
                </a:solidFill>
                <a:latin typeface="+mj-lt"/>
              </a:rPr>
              <a:t>else</a:t>
            </a:r>
            <a:r>
              <a:rPr lang="es-ES" sz="1600" dirty="0">
                <a:solidFill>
                  <a:srgbClr val="FF0000"/>
                </a:solidFill>
                <a:latin typeface="+mj-lt"/>
              </a:rPr>
              <a:t> </a:t>
            </a:r>
            <a:r>
              <a:rPr lang="es-ES" sz="1600" dirty="0" err="1">
                <a:solidFill>
                  <a:srgbClr val="FF0000"/>
                </a:solidFill>
                <a:latin typeface="+mj-lt"/>
              </a:rPr>
              <a:t>if</a:t>
            </a:r>
            <a:r>
              <a:rPr lang="es-ES" sz="1600" dirty="0">
                <a:solidFill>
                  <a:srgbClr val="FF0000"/>
                </a:solidFill>
                <a:latin typeface="+mj-lt"/>
              </a:rPr>
              <a:t>( notas[ medio ] &gt; nota )</a:t>
            </a:r>
          </a:p>
          <a:p>
            <a:r>
              <a:rPr lang="es-ES" sz="1600" dirty="0">
                <a:solidFill>
                  <a:srgbClr val="FF0000"/>
                </a:solidFill>
                <a:latin typeface="+mj-lt"/>
              </a:rPr>
              <a:t>                fin = medio - 1;</a:t>
            </a:r>
          </a:p>
          <a:p>
            <a:r>
              <a:rPr lang="es-ES" sz="1600" dirty="0">
                <a:latin typeface="+mj-lt"/>
              </a:rPr>
              <a:t>            </a:t>
            </a:r>
            <a:r>
              <a:rPr lang="es-ES" sz="1600" dirty="0" err="1">
                <a:solidFill>
                  <a:srgbClr val="7030A0"/>
                </a:solidFill>
                <a:latin typeface="+mj-lt"/>
              </a:rPr>
              <a:t>else</a:t>
            </a:r>
            <a:endParaRPr lang="es-ES" sz="1600" dirty="0">
              <a:solidFill>
                <a:srgbClr val="7030A0"/>
              </a:solidFill>
              <a:latin typeface="+mj-lt"/>
            </a:endParaRPr>
          </a:p>
          <a:p>
            <a:r>
              <a:rPr lang="es-ES" sz="1600" dirty="0">
                <a:solidFill>
                  <a:srgbClr val="7030A0"/>
                </a:solidFill>
                <a:latin typeface="+mj-lt"/>
              </a:rPr>
              <a:t>                inicio = medio + 1;</a:t>
            </a:r>
          </a:p>
          <a:p>
            <a:r>
              <a:rPr lang="es-ES" sz="1600" dirty="0">
                <a:latin typeface="+mj-lt"/>
              </a:rPr>
              <a:t>        }</a:t>
            </a:r>
          </a:p>
          <a:p>
            <a:r>
              <a:rPr lang="es-ES" sz="1600" dirty="0">
                <a:latin typeface="+mj-lt"/>
              </a:rPr>
              <a:t>        </a:t>
            </a:r>
            <a:r>
              <a:rPr lang="es-ES" sz="1600" dirty="0" err="1">
                <a:latin typeface="+mj-lt"/>
              </a:rPr>
              <a:t>return</a:t>
            </a:r>
            <a:r>
              <a:rPr lang="es-ES" sz="1600" dirty="0">
                <a:latin typeface="+mj-lt"/>
              </a:rPr>
              <a:t> </a:t>
            </a:r>
            <a:r>
              <a:rPr lang="es-ES" sz="1600" dirty="0" err="1">
                <a:latin typeface="+mj-lt"/>
              </a:rPr>
              <a:t>encontre</a:t>
            </a:r>
            <a:r>
              <a:rPr lang="es-ES" sz="1600" dirty="0">
                <a:latin typeface="+mj-lt"/>
              </a:rPr>
              <a:t>;</a:t>
            </a:r>
          </a:p>
          <a:p>
            <a:r>
              <a:rPr lang="es-ES" sz="1600" dirty="0">
                <a:latin typeface="+mj-lt"/>
              </a:rPr>
              <a:t>    }</a:t>
            </a:r>
            <a:endParaRPr lang="es-CO" sz="1600" dirty="0">
              <a:latin typeface="+mj-lt"/>
            </a:endParaRPr>
          </a:p>
        </p:txBody>
      </p:sp>
      <p:sp>
        <p:nvSpPr>
          <p:cNvPr id="3" name="2 Rectángulo"/>
          <p:cNvSpPr/>
          <p:nvPr/>
        </p:nvSpPr>
        <p:spPr>
          <a:xfrm>
            <a:off x="5148064" y="2420888"/>
            <a:ext cx="2859885" cy="338554"/>
          </a:xfrm>
          <a:prstGeom prst="rect">
            <a:avLst/>
          </a:prstGeom>
        </p:spPr>
        <p:txBody>
          <a:bodyPr wrap="none">
            <a:spAutoFit/>
          </a:bodyPr>
          <a:lstStyle/>
          <a:p>
            <a:r>
              <a:rPr lang="es-CO" sz="1600" dirty="0">
                <a:solidFill>
                  <a:srgbClr val="FF0000"/>
                </a:solidFill>
                <a:latin typeface="+mj-lt"/>
              </a:rPr>
              <a:t>Se definen los índices inicio y fin</a:t>
            </a:r>
            <a:endParaRPr lang="es-ES" sz="1600" dirty="0">
              <a:solidFill>
                <a:srgbClr val="FF0000"/>
              </a:solidFill>
              <a:latin typeface="+mj-lt"/>
            </a:endParaRPr>
          </a:p>
        </p:txBody>
      </p:sp>
      <p:sp>
        <p:nvSpPr>
          <p:cNvPr id="19" name="Rectangle 60"/>
          <p:cNvSpPr>
            <a:spLocks noChangeArrowheads="1"/>
          </p:cNvSpPr>
          <p:nvPr/>
        </p:nvSpPr>
        <p:spPr bwMode="auto">
          <a:xfrm>
            <a:off x="4932040" y="2492896"/>
            <a:ext cx="40001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7030A0"/>
                </a:solidFill>
                <a:latin typeface="+mj-lt"/>
              </a:rPr>
              <a:t>Como se va dividiendo el rango de búsqueda por mitades, se termina cuando se cruzan los índices</a:t>
            </a:r>
            <a:endParaRPr lang="es-ES" sz="1600" dirty="0">
              <a:solidFill>
                <a:srgbClr val="7030A0"/>
              </a:solidFill>
              <a:latin typeface="+mj-lt"/>
            </a:endParaRPr>
          </a:p>
        </p:txBody>
      </p:sp>
      <p:sp>
        <p:nvSpPr>
          <p:cNvPr id="20" name="Rectangle 60"/>
          <p:cNvSpPr>
            <a:spLocks noChangeArrowheads="1"/>
          </p:cNvSpPr>
          <p:nvPr/>
        </p:nvSpPr>
        <p:spPr bwMode="auto">
          <a:xfrm>
            <a:off x="5156683" y="3068960"/>
            <a:ext cx="36637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009E47"/>
                </a:solidFill>
                <a:latin typeface="+mj-lt"/>
              </a:rPr>
              <a:t>Se mira el elemento que se encuentra en la mitad del rango</a:t>
            </a:r>
            <a:endParaRPr lang="es-ES" sz="1600" dirty="0">
              <a:solidFill>
                <a:srgbClr val="009E47"/>
              </a:solidFill>
              <a:latin typeface="+mj-lt"/>
            </a:endParaRPr>
          </a:p>
        </p:txBody>
      </p:sp>
      <p:sp>
        <p:nvSpPr>
          <p:cNvPr id="21" name="Rectangle 60"/>
          <p:cNvSpPr>
            <a:spLocks noChangeArrowheads="1"/>
          </p:cNvSpPr>
          <p:nvPr/>
        </p:nvSpPr>
        <p:spPr bwMode="auto">
          <a:xfrm>
            <a:off x="5161401" y="3378478"/>
            <a:ext cx="37425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0000FF"/>
                </a:solidFill>
                <a:latin typeface="+mj-lt"/>
              </a:rPr>
              <a:t>Si es el que se está buscando, termina</a:t>
            </a:r>
            <a:endParaRPr lang="es-ES" sz="1600" dirty="0">
              <a:solidFill>
                <a:srgbClr val="0000FF"/>
              </a:solidFill>
              <a:latin typeface="+mj-lt"/>
            </a:endParaRPr>
          </a:p>
        </p:txBody>
      </p:sp>
      <p:sp>
        <p:nvSpPr>
          <p:cNvPr id="22" name="Rectangle 60"/>
          <p:cNvSpPr>
            <a:spLocks noChangeArrowheads="1"/>
          </p:cNvSpPr>
          <p:nvPr/>
        </p:nvSpPr>
        <p:spPr bwMode="auto">
          <a:xfrm>
            <a:off x="5148064" y="3429000"/>
            <a:ext cx="35262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FF0000"/>
                </a:solidFill>
                <a:latin typeface="+mj-lt"/>
              </a:rPr>
              <a:t>Si es mayor que el que se está buscando, se limita el rango a la primera mitad</a:t>
            </a:r>
            <a:endParaRPr lang="es-ES" sz="1600" dirty="0">
              <a:solidFill>
                <a:srgbClr val="FF0000"/>
              </a:solidFill>
              <a:latin typeface="+mj-lt"/>
            </a:endParaRPr>
          </a:p>
        </p:txBody>
      </p:sp>
      <p:sp>
        <p:nvSpPr>
          <p:cNvPr id="23" name="Rectangle 60"/>
          <p:cNvSpPr>
            <a:spLocks noChangeArrowheads="1"/>
          </p:cNvSpPr>
          <p:nvPr/>
        </p:nvSpPr>
        <p:spPr bwMode="auto">
          <a:xfrm>
            <a:off x="5161401" y="4005064"/>
            <a:ext cx="32333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7030A0"/>
                </a:solidFill>
                <a:latin typeface="+mj-lt"/>
              </a:rPr>
              <a:t>Si es menor que el que se está buscando, se limita el rango a la segunda mitad</a:t>
            </a:r>
            <a:endParaRPr lang="es-ES" sz="1600" dirty="0">
              <a:solidFill>
                <a:srgbClr val="7030A0"/>
              </a:solidFill>
              <a:latin typeface="+mj-lt"/>
            </a:endParaRPr>
          </a:p>
        </p:txBody>
      </p:sp>
      <p:cxnSp>
        <p:nvCxnSpPr>
          <p:cNvPr id="17" name="16 Conector recto de flecha"/>
          <p:cNvCxnSpPr>
            <a:stCxn id="3" idx="1"/>
          </p:cNvCxnSpPr>
          <p:nvPr/>
        </p:nvCxnSpPr>
        <p:spPr>
          <a:xfrm flipH="1">
            <a:off x="3742515" y="2590165"/>
            <a:ext cx="1405549" cy="55080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19" idx="1"/>
          </p:cNvCxnSpPr>
          <p:nvPr/>
        </p:nvCxnSpPr>
        <p:spPr>
          <a:xfrm flipH="1">
            <a:off x="3753036" y="2908395"/>
            <a:ext cx="1179004" cy="63936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3894128" y="3378478"/>
            <a:ext cx="1267274" cy="757301"/>
          </a:xfrm>
          <a:prstGeom prst="straightConnector1">
            <a:avLst/>
          </a:prstGeom>
          <a:ln w="19050">
            <a:solidFill>
              <a:srgbClr val="009E47"/>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21" idx="1"/>
          </p:cNvCxnSpPr>
          <p:nvPr/>
        </p:nvCxnSpPr>
        <p:spPr>
          <a:xfrm flipH="1">
            <a:off x="4067944" y="3547755"/>
            <a:ext cx="1093457" cy="98255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stCxn id="22" idx="1"/>
          </p:cNvCxnSpPr>
          <p:nvPr/>
        </p:nvCxnSpPr>
        <p:spPr>
          <a:xfrm flipH="1">
            <a:off x="4067944" y="3844499"/>
            <a:ext cx="1080120" cy="9526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23" idx="1"/>
          </p:cNvCxnSpPr>
          <p:nvPr/>
        </p:nvCxnSpPr>
        <p:spPr>
          <a:xfrm flipH="1">
            <a:off x="3635896" y="4420563"/>
            <a:ext cx="1525505" cy="116867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pic>
        <p:nvPicPr>
          <p:cNvPr id="51" name="50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3503" y="4797152"/>
            <a:ext cx="2750794" cy="1853099"/>
          </a:xfrm>
          <a:prstGeom prst="rect">
            <a:avLst/>
          </a:prstGeom>
        </p:spPr>
      </p:pic>
      <p:sp>
        <p:nvSpPr>
          <p:cNvPr id="6" name="Marcador de número de diapositiva 5"/>
          <p:cNvSpPr>
            <a:spLocks noGrp="1"/>
          </p:cNvSpPr>
          <p:nvPr>
            <p:ph type="sldNum" sz="quarter" idx="12"/>
          </p:nvPr>
        </p:nvSpPr>
        <p:spPr/>
        <p:txBody>
          <a:bodyPr/>
          <a:lstStyle/>
          <a:p>
            <a:pPr>
              <a:defRPr/>
            </a:pPr>
            <a:fld id="{794276DD-4636-4657-98AB-295EDCA9DBED}" type="slidenum">
              <a:rPr lang="es-CO" smtClean="0"/>
              <a:pPr>
                <a:defRPr/>
              </a:pPr>
              <a:t>88</a:t>
            </a:fld>
            <a:endParaRPr lang="es-CO" dirty="0"/>
          </a:p>
        </p:txBody>
      </p:sp>
    </p:spTree>
    <p:extLst>
      <p:ext uri="{BB962C8B-B14F-4D97-AF65-F5344CB8AC3E}">
        <p14:creationId xmlns:p14="http://schemas.microsoft.com/office/powerpoint/2010/main" val="311956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34"/>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4"/>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22"/>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6"/>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5" grpId="1"/>
      <p:bldP spid="7" grpId="0"/>
      <p:bldP spid="7" grpId="1"/>
      <p:bldP spid="9" grpId="0"/>
      <p:bldP spid="9" grpId="1"/>
      <p:bldP spid="10" grpId="0"/>
      <p:bldP spid="10" grpId="1"/>
      <p:bldP spid="14" grpId="0"/>
      <p:bldP spid="14" grpId="1"/>
      <p:bldP spid="15" grpId="0"/>
      <p:bldP spid="3" grpId="0"/>
      <p:bldP spid="3" grpId="1"/>
      <p:bldP spid="19" grpId="0"/>
      <p:bldP spid="19" grpId="1"/>
      <p:bldP spid="20" grpId="0"/>
      <p:bldP spid="20" grpId="1"/>
      <p:bldP spid="21" grpId="0"/>
      <p:bldP spid="21" grpId="1"/>
      <p:bldP spid="22" grpId="0"/>
      <p:bldP spid="22" grpId="1"/>
      <p:bldP spid="2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5 CuadroTexto"/>
          <p:cNvSpPr txBox="1"/>
          <p:nvPr/>
        </p:nvSpPr>
        <p:spPr>
          <a:xfrm>
            <a:off x="755575" y="1700808"/>
            <a:ext cx="6277106" cy="461665"/>
          </a:xfrm>
          <a:prstGeom prst="rect">
            <a:avLst/>
          </a:prstGeom>
          <a:noFill/>
        </p:spPr>
        <p:txBody>
          <a:bodyPr wrap="square" rtlCol="0">
            <a:spAutoFit/>
          </a:bodyPr>
          <a:lstStyle/>
          <a:p>
            <a:r>
              <a:rPr lang="es-CO" sz="2400" b="1" dirty="0">
                <a:latin typeface="Candara" pitchFamily="34" charset="0"/>
              </a:rPr>
              <a:t>Búsqueda Binaria en Arreglo Ordenado</a:t>
            </a:r>
          </a:p>
        </p:txBody>
      </p:sp>
      <p:graphicFrame>
        <p:nvGraphicFramePr>
          <p:cNvPr id="24" name="23 Tabla"/>
          <p:cNvGraphicFramePr>
            <a:graphicFrameLocks noGrp="1"/>
          </p:cNvGraphicFramePr>
          <p:nvPr>
            <p:extLst>
              <p:ext uri="{D42A27DB-BD31-4B8C-83A1-F6EECF244321}">
                <p14:modId xmlns:p14="http://schemas.microsoft.com/office/powerpoint/2010/main" val="1234834885"/>
              </p:ext>
            </p:extLst>
          </p:nvPr>
        </p:nvGraphicFramePr>
        <p:xfrm>
          <a:off x="2187095" y="4714344"/>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2.0</a:t>
                      </a:r>
                    </a:p>
                  </a:txBody>
                  <a:tcPr/>
                </a:tc>
                <a:tc>
                  <a:txBody>
                    <a:bodyPr/>
                    <a:lstStyle/>
                    <a:p>
                      <a:r>
                        <a:rPr lang="es-CO" sz="1800" dirty="0"/>
                        <a:t>2.1</a:t>
                      </a:r>
                    </a:p>
                  </a:txBody>
                  <a:tcPr/>
                </a:tc>
                <a:tc>
                  <a:txBody>
                    <a:bodyPr/>
                    <a:lstStyle/>
                    <a:p>
                      <a:r>
                        <a:rPr lang="es-CO" sz="1800" dirty="0"/>
                        <a:t>2.5</a:t>
                      </a:r>
                    </a:p>
                  </a:txBody>
                  <a:tcPr/>
                </a:tc>
                <a:tc>
                  <a:txBody>
                    <a:bodyPr/>
                    <a:lstStyle/>
                    <a:p>
                      <a:r>
                        <a:rPr lang="es-CO" sz="1800" dirty="0"/>
                        <a:t>2.7</a:t>
                      </a:r>
                    </a:p>
                  </a:txBody>
                  <a:tcPr/>
                </a:tc>
                <a:tc>
                  <a:txBody>
                    <a:bodyPr/>
                    <a:lstStyle/>
                    <a:p>
                      <a:r>
                        <a:rPr lang="es-CO" sz="1800" dirty="0"/>
                        <a:t>3.0</a:t>
                      </a:r>
                    </a:p>
                  </a:txBody>
                  <a:tcPr/>
                </a:tc>
                <a:tc>
                  <a:txBody>
                    <a:bodyPr/>
                    <a:lstStyle/>
                    <a:p>
                      <a:r>
                        <a:rPr lang="es-CO" sz="1800" dirty="0"/>
                        <a:t>3.3</a:t>
                      </a:r>
                    </a:p>
                  </a:txBody>
                  <a:tcPr/>
                </a:tc>
                <a:tc>
                  <a:txBody>
                    <a:bodyPr/>
                    <a:lstStyle/>
                    <a:p>
                      <a:r>
                        <a:rPr lang="es-CO" sz="1800" dirty="0"/>
                        <a:t>3.4</a:t>
                      </a:r>
                    </a:p>
                  </a:txBody>
                  <a:tcPr/>
                </a:tc>
                <a:tc>
                  <a:txBody>
                    <a:bodyPr/>
                    <a:lstStyle/>
                    <a:p>
                      <a:r>
                        <a:rPr lang="es-CO" sz="1800" dirty="0"/>
                        <a:t>4.0</a:t>
                      </a:r>
                    </a:p>
                  </a:txBody>
                  <a:tcPr/>
                </a:tc>
                <a:tc>
                  <a:txBody>
                    <a:bodyPr/>
                    <a:lstStyle/>
                    <a:p>
                      <a:r>
                        <a:rPr lang="es-CO" sz="1800" dirty="0"/>
                        <a:t>4.2</a:t>
                      </a:r>
                    </a:p>
                  </a:txBody>
                  <a:tcPr/>
                </a:tc>
                <a:tc>
                  <a:txBody>
                    <a:bodyPr/>
                    <a:lstStyle/>
                    <a:p>
                      <a:r>
                        <a:rPr lang="es-CO" sz="1800" dirty="0"/>
                        <a:t>4.4</a:t>
                      </a:r>
                    </a:p>
                  </a:txBody>
                  <a:tcPr/>
                </a:tc>
                <a:extLst>
                  <a:ext uri="{0D108BD9-81ED-4DB2-BD59-A6C34878D82A}">
                    <a16:rowId xmlns:a16="http://schemas.microsoft.com/office/drawing/2014/main" val="10000"/>
                  </a:ext>
                </a:extLst>
              </a:tr>
            </a:tbl>
          </a:graphicData>
        </a:graphic>
      </p:graphicFrame>
      <p:sp>
        <p:nvSpPr>
          <p:cNvPr id="25" name="24 CuadroTexto"/>
          <p:cNvSpPr txBox="1"/>
          <p:nvPr/>
        </p:nvSpPr>
        <p:spPr>
          <a:xfrm>
            <a:off x="1115616" y="4714344"/>
            <a:ext cx="998991" cy="369332"/>
          </a:xfrm>
          <a:prstGeom prst="rect">
            <a:avLst/>
          </a:prstGeom>
          <a:noFill/>
        </p:spPr>
        <p:txBody>
          <a:bodyPr wrap="none" rtlCol="0">
            <a:spAutoFit/>
          </a:bodyPr>
          <a:lstStyle/>
          <a:p>
            <a:r>
              <a:rPr lang="es-CO" b="1" dirty="0"/>
              <a:t>notas =</a:t>
            </a:r>
          </a:p>
        </p:txBody>
      </p:sp>
      <p:sp>
        <p:nvSpPr>
          <p:cNvPr id="26" name="25 CuadroTexto"/>
          <p:cNvSpPr txBox="1"/>
          <p:nvPr/>
        </p:nvSpPr>
        <p:spPr>
          <a:xfrm>
            <a:off x="2292562" y="4453096"/>
            <a:ext cx="263214" cy="276999"/>
          </a:xfrm>
          <a:prstGeom prst="rect">
            <a:avLst/>
          </a:prstGeom>
          <a:noFill/>
        </p:spPr>
        <p:txBody>
          <a:bodyPr wrap="none" rtlCol="0">
            <a:spAutoFit/>
          </a:bodyPr>
          <a:lstStyle/>
          <a:p>
            <a:r>
              <a:rPr lang="es-CO" sz="1200" dirty="0">
                <a:latin typeface="+mj-lt"/>
              </a:rPr>
              <a:t>0</a:t>
            </a:r>
          </a:p>
        </p:txBody>
      </p:sp>
      <p:sp>
        <p:nvSpPr>
          <p:cNvPr id="28" name="27 CuadroTexto"/>
          <p:cNvSpPr txBox="1"/>
          <p:nvPr/>
        </p:nvSpPr>
        <p:spPr>
          <a:xfrm>
            <a:off x="2796618" y="4453096"/>
            <a:ext cx="263214" cy="276999"/>
          </a:xfrm>
          <a:prstGeom prst="rect">
            <a:avLst/>
          </a:prstGeom>
          <a:noFill/>
        </p:spPr>
        <p:txBody>
          <a:bodyPr wrap="none" rtlCol="0">
            <a:spAutoFit/>
          </a:bodyPr>
          <a:lstStyle/>
          <a:p>
            <a:r>
              <a:rPr lang="es-CO" sz="1200" dirty="0">
                <a:latin typeface="+mj-lt"/>
              </a:rPr>
              <a:t>1</a:t>
            </a:r>
          </a:p>
        </p:txBody>
      </p:sp>
      <p:sp>
        <p:nvSpPr>
          <p:cNvPr id="29" name="28 CuadroTexto"/>
          <p:cNvSpPr txBox="1"/>
          <p:nvPr/>
        </p:nvSpPr>
        <p:spPr>
          <a:xfrm>
            <a:off x="3372682" y="4453096"/>
            <a:ext cx="263214" cy="276999"/>
          </a:xfrm>
          <a:prstGeom prst="rect">
            <a:avLst/>
          </a:prstGeom>
          <a:noFill/>
        </p:spPr>
        <p:txBody>
          <a:bodyPr wrap="none" rtlCol="0">
            <a:spAutoFit/>
          </a:bodyPr>
          <a:lstStyle/>
          <a:p>
            <a:r>
              <a:rPr lang="es-CO" sz="1200" dirty="0">
                <a:latin typeface="+mj-lt"/>
              </a:rPr>
              <a:t>2</a:t>
            </a:r>
          </a:p>
        </p:txBody>
      </p:sp>
      <p:sp>
        <p:nvSpPr>
          <p:cNvPr id="30" name="29 CuadroTexto"/>
          <p:cNvSpPr txBox="1"/>
          <p:nvPr/>
        </p:nvSpPr>
        <p:spPr>
          <a:xfrm>
            <a:off x="3851920" y="4453096"/>
            <a:ext cx="263214" cy="276999"/>
          </a:xfrm>
          <a:prstGeom prst="rect">
            <a:avLst/>
          </a:prstGeom>
          <a:noFill/>
        </p:spPr>
        <p:txBody>
          <a:bodyPr wrap="none" rtlCol="0">
            <a:spAutoFit/>
          </a:bodyPr>
          <a:lstStyle/>
          <a:p>
            <a:r>
              <a:rPr lang="es-CO" sz="1200" dirty="0">
                <a:latin typeface="+mj-lt"/>
              </a:rPr>
              <a:t>3</a:t>
            </a:r>
          </a:p>
        </p:txBody>
      </p:sp>
      <p:sp>
        <p:nvSpPr>
          <p:cNvPr id="31" name="30 CuadroTexto"/>
          <p:cNvSpPr txBox="1"/>
          <p:nvPr/>
        </p:nvSpPr>
        <p:spPr>
          <a:xfrm>
            <a:off x="4355976" y="4453096"/>
            <a:ext cx="263214" cy="276999"/>
          </a:xfrm>
          <a:prstGeom prst="rect">
            <a:avLst/>
          </a:prstGeom>
          <a:noFill/>
        </p:spPr>
        <p:txBody>
          <a:bodyPr wrap="none" rtlCol="0">
            <a:spAutoFit/>
          </a:bodyPr>
          <a:lstStyle/>
          <a:p>
            <a:r>
              <a:rPr lang="es-CO" sz="1200" dirty="0">
                <a:latin typeface="+mj-lt"/>
              </a:rPr>
              <a:t>4</a:t>
            </a:r>
          </a:p>
        </p:txBody>
      </p:sp>
      <p:sp>
        <p:nvSpPr>
          <p:cNvPr id="33" name="32 CuadroTexto"/>
          <p:cNvSpPr txBox="1"/>
          <p:nvPr/>
        </p:nvSpPr>
        <p:spPr>
          <a:xfrm>
            <a:off x="4884850" y="4453096"/>
            <a:ext cx="263214" cy="276999"/>
          </a:xfrm>
          <a:prstGeom prst="rect">
            <a:avLst/>
          </a:prstGeom>
          <a:noFill/>
        </p:spPr>
        <p:txBody>
          <a:bodyPr wrap="none" rtlCol="0">
            <a:spAutoFit/>
          </a:bodyPr>
          <a:lstStyle/>
          <a:p>
            <a:r>
              <a:rPr lang="es-CO" sz="1200" dirty="0">
                <a:latin typeface="+mj-lt"/>
              </a:rPr>
              <a:t>5</a:t>
            </a:r>
          </a:p>
        </p:txBody>
      </p:sp>
      <p:sp>
        <p:nvSpPr>
          <p:cNvPr id="35" name="34 CuadroTexto"/>
          <p:cNvSpPr txBox="1"/>
          <p:nvPr/>
        </p:nvSpPr>
        <p:spPr>
          <a:xfrm>
            <a:off x="5388906" y="4453096"/>
            <a:ext cx="263214" cy="276999"/>
          </a:xfrm>
          <a:prstGeom prst="rect">
            <a:avLst/>
          </a:prstGeom>
          <a:noFill/>
        </p:spPr>
        <p:txBody>
          <a:bodyPr wrap="none" rtlCol="0">
            <a:spAutoFit/>
          </a:bodyPr>
          <a:lstStyle/>
          <a:p>
            <a:r>
              <a:rPr lang="es-CO" sz="1200" dirty="0">
                <a:latin typeface="+mj-lt"/>
              </a:rPr>
              <a:t>6</a:t>
            </a:r>
          </a:p>
        </p:txBody>
      </p:sp>
      <p:sp>
        <p:nvSpPr>
          <p:cNvPr id="37" name="36 CuadroTexto"/>
          <p:cNvSpPr txBox="1"/>
          <p:nvPr/>
        </p:nvSpPr>
        <p:spPr>
          <a:xfrm>
            <a:off x="5868144" y="4453096"/>
            <a:ext cx="263214" cy="276999"/>
          </a:xfrm>
          <a:prstGeom prst="rect">
            <a:avLst/>
          </a:prstGeom>
          <a:noFill/>
        </p:spPr>
        <p:txBody>
          <a:bodyPr wrap="none" rtlCol="0">
            <a:spAutoFit/>
          </a:bodyPr>
          <a:lstStyle/>
          <a:p>
            <a:r>
              <a:rPr lang="es-CO" sz="1200" dirty="0">
                <a:latin typeface="+mj-lt"/>
              </a:rPr>
              <a:t>7</a:t>
            </a:r>
          </a:p>
        </p:txBody>
      </p:sp>
      <p:sp>
        <p:nvSpPr>
          <p:cNvPr id="39" name="38 CuadroTexto"/>
          <p:cNvSpPr txBox="1"/>
          <p:nvPr/>
        </p:nvSpPr>
        <p:spPr>
          <a:xfrm>
            <a:off x="6397018" y="4453096"/>
            <a:ext cx="263214" cy="276999"/>
          </a:xfrm>
          <a:prstGeom prst="rect">
            <a:avLst/>
          </a:prstGeom>
          <a:noFill/>
        </p:spPr>
        <p:txBody>
          <a:bodyPr wrap="none" rtlCol="0">
            <a:spAutoFit/>
          </a:bodyPr>
          <a:lstStyle/>
          <a:p>
            <a:r>
              <a:rPr lang="es-CO" sz="1200" dirty="0">
                <a:latin typeface="+mj-lt"/>
              </a:rPr>
              <a:t>8</a:t>
            </a:r>
          </a:p>
        </p:txBody>
      </p:sp>
      <p:sp>
        <p:nvSpPr>
          <p:cNvPr id="40" name="39 CuadroTexto"/>
          <p:cNvSpPr txBox="1"/>
          <p:nvPr/>
        </p:nvSpPr>
        <p:spPr>
          <a:xfrm>
            <a:off x="6901074" y="4453096"/>
            <a:ext cx="263214" cy="276999"/>
          </a:xfrm>
          <a:prstGeom prst="rect">
            <a:avLst/>
          </a:prstGeom>
          <a:noFill/>
        </p:spPr>
        <p:txBody>
          <a:bodyPr wrap="none" rtlCol="0">
            <a:spAutoFit/>
          </a:bodyPr>
          <a:lstStyle/>
          <a:p>
            <a:r>
              <a:rPr lang="es-CO" sz="1200" dirty="0">
                <a:latin typeface="+mj-lt"/>
              </a:rPr>
              <a:t>9</a:t>
            </a:r>
          </a:p>
        </p:txBody>
      </p:sp>
      <p:sp>
        <p:nvSpPr>
          <p:cNvPr id="41" name="40 CuadroTexto"/>
          <p:cNvSpPr txBox="1"/>
          <p:nvPr/>
        </p:nvSpPr>
        <p:spPr>
          <a:xfrm>
            <a:off x="7380312" y="4453096"/>
            <a:ext cx="341760" cy="276999"/>
          </a:xfrm>
          <a:prstGeom prst="rect">
            <a:avLst/>
          </a:prstGeom>
          <a:noFill/>
        </p:spPr>
        <p:txBody>
          <a:bodyPr wrap="none" rtlCol="0">
            <a:spAutoFit/>
          </a:bodyPr>
          <a:lstStyle/>
          <a:p>
            <a:r>
              <a:rPr lang="es-CO" sz="1200" dirty="0">
                <a:latin typeface="+mj-lt"/>
              </a:rPr>
              <a:t>10</a:t>
            </a:r>
          </a:p>
        </p:txBody>
      </p:sp>
      <p:sp>
        <p:nvSpPr>
          <p:cNvPr id="42" name="41 CuadroTexto"/>
          <p:cNvSpPr txBox="1"/>
          <p:nvPr/>
        </p:nvSpPr>
        <p:spPr>
          <a:xfrm>
            <a:off x="7884368" y="4453096"/>
            <a:ext cx="341760" cy="276999"/>
          </a:xfrm>
          <a:prstGeom prst="rect">
            <a:avLst/>
          </a:prstGeom>
          <a:noFill/>
        </p:spPr>
        <p:txBody>
          <a:bodyPr wrap="none" rtlCol="0">
            <a:spAutoFit/>
          </a:bodyPr>
          <a:lstStyle/>
          <a:p>
            <a:r>
              <a:rPr lang="es-CO" sz="1200" dirty="0">
                <a:latin typeface="+mj-lt"/>
              </a:rPr>
              <a:t>11</a:t>
            </a:r>
          </a:p>
        </p:txBody>
      </p:sp>
      <p:sp>
        <p:nvSpPr>
          <p:cNvPr id="4" name="3 CuadroTexto"/>
          <p:cNvSpPr txBox="1"/>
          <p:nvPr/>
        </p:nvSpPr>
        <p:spPr>
          <a:xfrm>
            <a:off x="1575921" y="2937718"/>
            <a:ext cx="2852063" cy="923330"/>
          </a:xfrm>
          <a:prstGeom prst="rect">
            <a:avLst/>
          </a:prstGeom>
          <a:noFill/>
        </p:spPr>
        <p:txBody>
          <a:bodyPr wrap="none" rtlCol="0">
            <a:spAutoFit/>
          </a:bodyPr>
          <a:lstStyle/>
          <a:p>
            <a:r>
              <a:rPr lang="es-CO" b="1" dirty="0"/>
              <a:t>Ejemplos: </a:t>
            </a:r>
          </a:p>
          <a:p>
            <a:pPr marL="800100" lvl="1" indent="-342900">
              <a:buAutoNum type="arabicParenR"/>
            </a:pPr>
            <a:r>
              <a:rPr lang="es-CO" dirty="0"/>
              <a:t>Buscar la nota 2.1</a:t>
            </a:r>
          </a:p>
          <a:p>
            <a:pPr marL="800100" lvl="1" indent="-342900">
              <a:buAutoNum type="arabicParenR"/>
            </a:pPr>
            <a:r>
              <a:rPr lang="es-CO" dirty="0"/>
              <a:t>Buscar la nota 4.4</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89</a:t>
            </a:fld>
            <a:endParaRPr lang="es-CO" dirty="0"/>
          </a:p>
        </p:txBody>
      </p:sp>
    </p:spTree>
    <p:extLst>
      <p:ext uri="{BB962C8B-B14F-4D97-AF65-F5344CB8AC3E}">
        <p14:creationId xmlns:p14="http://schemas.microsoft.com/office/powerpoint/2010/main" val="347849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461665"/>
          </a:xfrm>
          <a:prstGeom prst="rect">
            <a:avLst/>
          </a:prstGeom>
          <a:noFill/>
        </p:spPr>
        <p:txBody>
          <a:bodyPr wrap="square" rtlCol="0">
            <a:spAutoFit/>
          </a:bodyPr>
          <a:lstStyle/>
          <a:p>
            <a:r>
              <a:rPr lang="es-CO" sz="2400" b="1" dirty="0">
                <a:latin typeface="Candara" pitchFamily="34" charset="0"/>
              </a:rPr>
              <a:t>Análisis del problema</a:t>
            </a:r>
            <a:endParaRPr lang="es-CO" sz="2800" b="1" dirty="0">
              <a:latin typeface="Candara" pitchFamily="34" charset="0"/>
            </a:endParaRPr>
          </a:p>
        </p:txBody>
      </p:sp>
      <p:grpSp>
        <p:nvGrpSpPr>
          <p:cNvPr id="4" name="3 Grupo"/>
          <p:cNvGrpSpPr/>
          <p:nvPr/>
        </p:nvGrpSpPr>
        <p:grpSpPr>
          <a:xfrm>
            <a:off x="1259632" y="1772816"/>
            <a:ext cx="7344816" cy="4464496"/>
            <a:chOff x="-3033759" y="2140107"/>
            <a:chExt cx="9807577" cy="5803709"/>
          </a:xfrm>
        </p:grpSpPr>
        <p:sp>
          <p:nvSpPr>
            <p:cNvPr id="3" name="2 Rectángulo"/>
            <p:cNvSpPr/>
            <p:nvPr/>
          </p:nvSpPr>
          <p:spPr>
            <a:xfrm>
              <a:off x="-3033759" y="3456000"/>
              <a:ext cx="9807577" cy="44878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pic>
          <p:nvPicPr>
            <p:cNvPr id="1052" name="Picture 28" descr="C:\Users\VaNeSsA\AppData\Local\Microsoft\Windows\Temporary Internet Files\Content.IE5\GJARRL11\MC9004419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9251" y="2140107"/>
              <a:ext cx="1520825" cy="179704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9 Rectángulo redondeado"/>
          <p:cNvSpPr/>
          <p:nvPr/>
        </p:nvSpPr>
        <p:spPr>
          <a:xfrm>
            <a:off x="1763688" y="3155194"/>
            <a:ext cx="2232248" cy="1094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Identificar entidades del mundo del problema</a:t>
            </a:r>
          </a:p>
        </p:txBody>
      </p:sp>
      <p:sp>
        <p:nvSpPr>
          <p:cNvPr id="12" name="11 Rectángulo redondeado"/>
          <p:cNvSpPr/>
          <p:nvPr/>
        </p:nvSpPr>
        <p:spPr>
          <a:xfrm>
            <a:off x="4324614" y="3126594"/>
            <a:ext cx="194421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Identificar atributos y sus  tipos</a:t>
            </a:r>
          </a:p>
        </p:txBody>
      </p:sp>
      <p:sp>
        <p:nvSpPr>
          <p:cNvPr id="14" name="13 Rectángulo redondeado"/>
          <p:cNvSpPr/>
          <p:nvPr/>
        </p:nvSpPr>
        <p:spPr>
          <a:xfrm>
            <a:off x="6516216" y="3097994"/>
            <a:ext cx="172819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Identificar constantes</a:t>
            </a:r>
          </a:p>
        </p:txBody>
      </p:sp>
      <p:sp>
        <p:nvSpPr>
          <p:cNvPr id="15" name="14 Rectángulo redondeado"/>
          <p:cNvSpPr/>
          <p:nvPr/>
        </p:nvSpPr>
        <p:spPr>
          <a:xfrm>
            <a:off x="2627784" y="4653136"/>
            <a:ext cx="2088232"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Buscar  relaciones entre entidades y sus propiedades</a:t>
            </a:r>
          </a:p>
        </p:txBody>
      </p:sp>
      <p:sp>
        <p:nvSpPr>
          <p:cNvPr id="19" name="18 Rectángulo redondeado"/>
          <p:cNvSpPr/>
          <p:nvPr/>
        </p:nvSpPr>
        <p:spPr>
          <a:xfrm>
            <a:off x="5544108" y="4653136"/>
            <a:ext cx="194421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Escribir el  diagrama de clases en UML</a:t>
            </a:r>
          </a:p>
        </p:txBody>
      </p:sp>
      <p:sp>
        <p:nvSpPr>
          <p:cNvPr id="5" name="Marcador de número de diapositiva 4"/>
          <p:cNvSpPr>
            <a:spLocks noGrp="1"/>
          </p:cNvSpPr>
          <p:nvPr>
            <p:ph type="sldNum" sz="quarter" idx="12"/>
          </p:nvPr>
        </p:nvSpPr>
        <p:spPr/>
        <p:txBody>
          <a:bodyPr/>
          <a:lstStyle/>
          <a:p>
            <a:pPr>
              <a:defRPr/>
            </a:pPr>
            <a:fld id="{794276DD-4636-4657-98AB-295EDCA9DBED}" type="slidenum">
              <a:rPr lang="es-CO" smtClean="0"/>
              <a:pPr>
                <a:defRPr/>
              </a:pPr>
              <a:t>9</a:t>
            </a:fld>
            <a:endParaRPr lang="es-CO" dirty="0"/>
          </a:p>
        </p:txBody>
      </p:sp>
    </p:spTree>
    <p:extLst>
      <p:ext uri="{BB962C8B-B14F-4D97-AF65-F5344CB8AC3E}">
        <p14:creationId xmlns:p14="http://schemas.microsoft.com/office/powerpoint/2010/main" val="158285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1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552729" cy="461665"/>
          </a:xfrm>
          <a:prstGeom prst="rect">
            <a:avLst/>
          </a:prstGeom>
          <a:noFill/>
        </p:spPr>
        <p:txBody>
          <a:bodyPr wrap="square" rtlCol="0">
            <a:spAutoFit/>
          </a:bodyPr>
          <a:lstStyle/>
          <a:p>
            <a:r>
              <a:rPr lang="es-CO" sz="2400" b="1" dirty="0">
                <a:latin typeface="Candara" pitchFamily="34" charset="0"/>
              </a:rPr>
              <a:t>Búsqueda Secuencial en Arreglo Ordenado</a:t>
            </a:r>
          </a:p>
        </p:txBody>
      </p:sp>
      <p:sp>
        <p:nvSpPr>
          <p:cNvPr id="2" name="1 Rectángulo"/>
          <p:cNvSpPr/>
          <p:nvPr/>
        </p:nvSpPr>
        <p:spPr>
          <a:xfrm>
            <a:off x="899592" y="2327969"/>
            <a:ext cx="8208913" cy="3748719"/>
          </a:xfrm>
          <a:prstGeom prst="rect">
            <a:avLst/>
          </a:prstGeom>
        </p:spPr>
        <p:txBody>
          <a:bodyPr wrap="square">
            <a:spAutoFit/>
          </a:bodyPr>
          <a:lstStyle/>
          <a:p>
            <a:pPr>
              <a:lnSpc>
                <a:spcPct val="90000"/>
              </a:lnSpc>
              <a:buFontTx/>
              <a:buNone/>
            </a:pPr>
            <a:r>
              <a:rPr lang="es-CO" sz="2000" b="1" dirty="0">
                <a:latin typeface="+mj-lt"/>
              </a:rPr>
              <a:t>Tarea No 15. (</a:t>
            </a:r>
            <a:r>
              <a:rPr lang="es-CO" sz="2000" b="1" dirty="0" err="1">
                <a:latin typeface="+mj-lt"/>
              </a:rPr>
              <a:t>Pag</a:t>
            </a:r>
            <a:r>
              <a:rPr lang="es-CO" sz="2000" b="1" dirty="0">
                <a:latin typeface="+mj-lt"/>
              </a:rPr>
              <a:t>. 55): </a:t>
            </a:r>
            <a:r>
              <a:rPr lang="es-CO" sz="2000" dirty="0">
                <a:latin typeface="+mj-lt"/>
              </a:rPr>
              <a:t>Contar el número de veces que aparece un valor en el arreglo de notas ordenado</a:t>
            </a: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r>
              <a:rPr lang="es-CO" sz="1600" dirty="0" err="1">
                <a:solidFill>
                  <a:srgbClr val="0000FF"/>
                </a:solidFill>
                <a:latin typeface="Candara" pitchFamily="34" charset="0"/>
              </a:rPr>
              <a:t>public</a:t>
            </a:r>
            <a:r>
              <a:rPr lang="es-CO" sz="1600" dirty="0">
                <a:solidFill>
                  <a:srgbClr val="0000FF"/>
                </a:solidFill>
                <a:latin typeface="Candara" pitchFamily="34" charset="0"/>
              </a:rPr>
              <a:t> </a:t>
            </a:r>
            <a:r>
              <a:rPr lang="es-CO" sz="1600" dirty="0" err="1">
                <a:solidFill>
                  <a:srgbClr val="0000FF"/>
                </a:solidFill>
                <a:latin typeface="Candara" pitchFamily="34" charset="0"/>
              </a:rPr>
              <a:t>int</a:t>
            </a:r>
            <a:r>
              <a:rPr lang="es-CO" sz="1600" dirty="0">
                <a:solidFill>
                  <a:srgbClr val="0000FF"/>
                </a:solidFill>
                <a:latin typeface="Candara" pitchFamily="34" charset="0"/>
              </a:rPr>
              <a:t> </a:t>
            </a:r>
            <a:r>
              <a:rPr lang="es-CO" sz="1600" dirty="0" err="1">
                <a:solidFill>
                  <a:srgbClr val="0000FF"/>
                </a:solidFill>
                <a:latin typeface="Candara" pitchFamily="34" charset="0"/>
              </a:rPr>
              <a:t>contarOcurrencias</a:t>
            </a:r>
            <a:r>
              <a:rPr lang="es-CO" sz="1600" dirty="0">
                <a:solidFill>
                  <a:srgbClr val="0000FF"/>
                </a:solidFill>
                <a:latin typeface="Candara" pitchFamily="34" charset="0"/>
              </a:rPr>
              <a:t> ( </a:t>
            </a:r>
            <a:r>
              <a:rPr lang="es-CO" sz="1600" dirty="0" err="1">
                <a:solidFill>
                  <a:srgbClr val="0000FF"/>
                </a:solidFill>
                <a:latin typeface="Candara" pitchFamily="34" charset="0"/>
              </a:rPr>
              <a:t>double</a:t>
            </a:r>
            <a:r>
              <a:rPr lang="es-CO" sz="1600" dirty="0">
                <a:solidFill>
                  <a:srgbClr val="0000FF"/>
                </a:solidFill>
                <a:latin typeface="Candara" pitchFamily="34" charset="0"/>
              </a:rPr>
              <a:t> valor )</a:t>
            </a:r>
          </a:p>
          <a:p>
            <a:pPr>
              <a:lnSpc>
                <a:spcPct val="90000"/>
              </a:lnSpc>
              <a:buFontTx/>
              <a:buNone/>
            </a:pPr>
            <a:r>
              <a:rPr lang="es-CO" sz="1600" dirty="0">
                <a:solidFill>
                  <a:srgbClr val="0000FF"/>
                </a:solidFill>
                <a:latin typeface="Candara" pitchFamily="34" charset="0"/>
              </a:rPr>
              <a:t>  {</a:t>
            </a: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p>
          <a:p>
            <a:pPr>
              <a:lnSpc>
                <a:spcPct val="90000"/>
              </a:lnSpc>
              <a:buFontTx/>
              <a:buNone/>
            </a:pPr>
            <a:r>
              <a:rPr lang="es-CO" sz="1600" dirty="0">
                <a:solidFill>
                  <a:srgbClr val="0000FF"/>
                </a:solidFill>
                <a:latin typeface="Candara" pitchFamily="34" charset="0"/>
              </a:rPr>
              <a:t>}</a:t>
            </a:r>
            <a:endParaRPr lang="es-ES" sz="1600" dirty="0">
              <a:solidFill>
                <a:srgbClr val="0000FF"/>
              </a:solidFill>
              <a:latin typeface="Candara" pitchFamily="34" charset="0"/>
            </a:endParaRPr>
          </a:p>
        </p:txBody>
      </p:sp>
      <p:graphicFrame>
        <p:nvGraphicFramePr>
          <p:cNvPr id="18" name="17 Tabla"/>
          <p:cNvGraphicFramePr>
            <a:graphicFrameLocks noGrp="1"/>
          </p:cNvGraphicFramePr>
          <p:nvPr>
            <p:extLst>
              <p:ext uri="{D42A27DB-BD31-4B8C-83A1-F6EECF244321}">
                <p14:modId xmlns:p14="http://schemas.microsoft.com/office/powerpoint/2010/main" val="3935727774"/>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2.0</a:t>
                      </a:r>
                    </a:p>
                  </a:txBody>
                  <a:tcPr/>
                </a:tc>
                <a:tc>
                  <a:txBody>
                    <a:bodyPr/>
                    <a:lstStyle/>
                    <a:p>
                      <a:r>
                        <a:rPr lang="es-CO" sz="1800" dirty="0"/>
                        <a:t>2.5</a:t>
                      </a:r>
                    </a:p>
                  </a:txBody>
                  <a:tcPr/>
                </a:tc>
                <a:tc>
                  <a:txBody>
                    <a:bodyPr/>
                    <a:lstStyle/>
                    <a:p>
                      <a:r>
                        <a:rPr lang="es-CO" sz="1800" dirty="0"/>
                        <a:t>2.5</a:t>
                      </a:r>
                    </a:p>
                  </a:txBody>
                  <a:tcPr/>
                </a:tc>
                <a:tc>
                  <a:txBody>
                    <a:bodyPr/>
                    <a:lstStyle/>
                    <a:p>
                      <a:r>
                        <a:rPr lang="es-CO" sz="1800" dirty="0"/>
                        <a:t>2.7</a:t>
                      </a:r>
                    </a:p>
                  </a:txBody>
                  <a:tcPr/>
                </a:tc>
                <a:tc>
                  <a:txBody>
                    <a:bodyPr/>
                    <a:lstStyle/>
                    <a:p>
                      <a:r>
                        <a:rPr lang="es-CO" sz="1800" dirty="0"/>
                        <a:t>3.3</a:t>
                      </a:r>
                    </a:p>
                  </a:txBody>
                  <a:tcPr/>
                </a:tc>
                <a:tc>
                  <a:txBody>
                    <a:bodyPr/>
                    <a:lstStyle/>
                    <a:p>
                      <a:r>
                        <a:rPr lang="es-CO" sz="1800" dirty="0"/>
                        <a:t>3.3</a:t>
                      </a:r>
                    </a:p>
                  </a:txBody>
                  <a:tcPr/>
                </a:tc>
                <a:tc>
                  <a:txBody>
                    <a:bodyPr/>
                    <a:lstStyle/>
                    <a:p>
                      <a:r>
                        <a:rPr lang="es-CO" sz="1800" dirty="0"/>
                        <a:t>3.3</a:t>
                      </a:r>
                    </a:p>
                  </a:txBody>
                  <a:tcPr/>
                </a:tc>
                <a:tc>
                  <a:txBody>
                    <a:bodyPr/>
                    <a:lstStyle/>
                    <a:p>
                      <a:r>
                        <a:rPr lang="es-CO" sz="1800" dirty="0"/>
                        <a:t>4.2</a:t>
                      </a:r>
                    </a:p>
                  </a:txBody>
                  <a:tcPr/>
                </a:tc>
                <a:tc>
                  <a:txBody>
                    <a:bodyPr/>
                    <a:lstStyle/>
                    <a:p>
                      <a:r>
                        <a:rPr lang="es-CO" sz="1800" dirty="0"/>
                        <a:t>4.2</a:t>
                      </a:r>
                    </a:p>
                  </a:txBody>
                  <a:tcPr/>
                </a:tc>
                <a:tc>
                  <a:txBody>
                    <a:bodyPr/>
                    <a:lstStyle/>
                    <a:p>
                      <a:r>
                        <a:rPr lang="es-CO" sz="1800" dirty="0"/>
                        <a:t>4.4</a:t>
                      </a:r>
                    </a:p>
                  </a:txBody>
                  <a:tcPr/>
                </a:tc>
                <a:extLst>
                  <a:ext uri="{0D108BD9-81ED-4DB2-BD59-A6C34878D82A}">
                    <a16:rowId xmlns:a16="http://schemas.microsoft.com/office/drawing/2014/main" val="10000"/>
                  </a:ext>
                </a:extLst>
              </a:tr>
            </a:tbl>
          </a:graphicData>
        </a:graphic>
      </p:graphicFrame>
      <p:sp>
        <p:nvSpPr>
          <p:cNvPr id="19" name="18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25" name="24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26" name="25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2" name="31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3" name="32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4" name="33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5" name="34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6" name="35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7" name="36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38" name="37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39" name="38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4" name="43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5" name="44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90</a:t>
            </a:fld>
            <a:endParaRPr lang="es-CO" dirty="0"/>
          </a:p>
        </p:txBody>
      </p:sp>
    </p:spTree>
    <p:extLst>
      <p:ext uri="{BB962C8B-B14F-4D97-AF65-F5344CB8AC3E}">
        <p14:creationId xmlns:p14="http://schemas.microsoft.com/office/powerpoint/2010/main" val="39694891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552729" cy="461665"/>
          </a:xfrm>
          <a:prstGeom prst="rect">
            <a:avLst/>
          </a:prstGeom>
          <a:noFill/>
        </p:spPr>
        <p:txBody>
          <a:bodyPr wrap="square" rtlCol="0">
            <a:spAutoFit/>
          </a:bodyPr>
          <a:lstStyle/>
          <a:p>
            <a:r>
              <a:rPr lang="es-CO" sz="2400" b="1" dirty="0">
                <a:latin typeface="Candara" pitchFamily="34" charset="0"/>
              </a:rPr>
              <a:t>Búsqueda Secuencial en Arreglo Ordenado</a:t>
            </a:r>
          </a:p>
        </p:txBody>
      </p:sp>
      <p:sp>
        <p:nvSpPr>
          <p:cNvPr id="2" name="1 Rectángulo"/>
          <p:cNvSpPr/>
          <p:nvPr/>
        </p:nvSpPr>
        <p:spPr>
          <a:xfrm>
            <a:off x="899592" y="2327969"/>
            <a:ext cx="8208913" cy="3748719"/>
          </a:xfrm>
          <a:prstGeom prst="rect">
            <a:avLst/>
          </a:prstGeom>
        </p:spPr>
        <p:txBody>
          <a:bodyPr wrap="square">
            <a:spAutoFit/>
          </a:bodyPr>
          <a:lstStyle/>
          <a:p>
            <a:pPr>
              <a:lnSpc>
                <a:spcPct val="90000"/>
              </a:lnSpc>
              <a:buFontTx/>
              <a:buNone/>
            </a:pPr>
            <a:r>
              <a:rPr lang="es-CO" sz="2000" b="1" dirty="0">
                <a:latin typeface="+mj-lt"/>
              </a:rPr>
              <a:t>Tarea No 15. (</a:t>
            </a:r>
            <a:r>
              <a:rPr lang="es-CO" sz="2000" b="1" dirty="0" err="1">
                <a:latin typeface="+mj-lt"/>
              </a:rPr>
              <a:t>Pag</a:t>
            </a:r>
            <a:r>
              <a:rPr lang="es-CO" sz="2000" b="1" dirty="0">
                <a:latin typeface="+mj-lt"/>
              </a:rPr>
              <a:t>. 56): </a:t>
            </a:r>
            <a:r>
              <a:rPr lang="es-CO" sz="2000" dirty="0">
                <a:latin typeface="+mj-lt"/>
              </a:rPr>
              <a:t>Contar el número de veces que aparece un valor en el arreglo de notas ordenado</a:t>
            </a: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r>
              <a:rPr lang="es-CO" sz="1600" dirty="0" err="1">
                <a:solidFill>
                  <a:srgbClr val="0000FF"/>
                </a:solidFill>
                <a:latin typeface="Candara" pitchFamily="34" charset="0"/>
              </a:rPr>
              <a:t>public</a:t>
            </a:r>
            <a:r>
              <a:rPr lang="es-CO" sz="1600" dirty="0">
                <a:solidFill>
                  <a:srgbClr val="0000FF"/>
                </a:solidFill>
                <a:latin typeface="Candara" pitchFamily="34" charset="0"/>
              </a:rPr>
              <a:t> </a:t>
            </a:r>
            <a:r>
              <a:rPr lang="es-CO" sz="1600" dirty="0" err="1">
                <a:solidFill>
                  <a:srgbClr val="0000FF"/>
                </a:solidFill>
                <a:latin typeface="Candara" pitchFamily="34" charset="0"/>
              </a:rPr>
              <a:t>int</a:t>
            </a:r>
            <a:r>
              <a:rPr lang="es-CO" sz="1600" dirty="0">
                <a:solidFill>
                  <a:srgbClr val="0000FF"/>
                </a:solidFill>
                <a:latin typeface="Candara" pitchFamily="34" charset="0"/>
              </a:rPr>
              <a:t> </a:t>
            </a:r>
            <a:r>
              <a:rPr lang="es-CO" sz="1600" dirty="0" err="1">
                <a:solidFill>
                  <a:srgbClr val="0000FF"/>
                </a:solidFill>
                <a:latin typeface="Candara" pitchFamily="34" charset="0"/>
              </a:rPr>
              <a:t>contarValoresDistintos</a:t>
            </a:r>
            <a:r>
              <a:rPr lang="es-CO" sz="1600" dirty="0">
                <a:solidFill>
                  <a:srgbClr val="0000FF"/>
                </a:solidFill>
                <a:latin typeface="Candara" pitchFamily="34" charset="0"/>
              </a:rPr>
              <a:t> ( )</a:t>
            </a:r>
          </a:p>
          <a:p>
            <a:pPr>
              <a:lnSpc>
                <a:spcPct val="90000"/>
              </a:lnSpc>
              <a:buFontTx/>
              <a:buNone/>
            </a:pPr>
            <a:r>
              <a:rPr lang="es-CO" sz="1600" dirty="0">
                <a:solidFill>
                  <a:srgbClr val="0000FF"/>
                </a:solidFill>
                <a:latin typeface="Candara" pitchFamily="34" charset="0"/>
              </a:rPr>
              <a:t>  {</a:t>
            </a: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p>
          <a:p>
            <a:pPr>
              <a:lnSpc>
                <a:spcPct val="90000"/>
              </a:lnSpc>
              <a:buFontTx/>
              <a:buNone/>
            </a:pPr>
            <a:r>
              <a:rPr lang="es-CO" sz="1600" dirty="0">
                <a:solidFill>
                  <a:srgbClr val="0000FF"/>
                </a:solidFill>
                <a:latin typeface="Candara" pitchFamily="34" charset="0"/>
              </a:rPr>
              <a:t>}</a:t>
            </a:r>
            <a:endParaRPr lang="es-ES" sz="1600" dirty="0">
              <a:solidFill>
                <a:srgbClr val="0000FF"/>
              </a:solidFill>
              <a:latin typeface="Candara" pitchFamily="34" charset="0"/>
            </a:endParaRPr>
          </a:p>
        </p:txBody>
      </p:sp>
      <p:graphicFrame>
        <p:nvGraphicFramePr>
          <p:cNvPr id="18" name="17 Tabla"/>
          <p:cNvGraphicFramePr>
            <a:graphicFrameLocks noGrp="1"/>
          </p:cNvGraphicFramePr>
          <p:nvPr>
            <p:extLst>
              <p:ext uri="{D42A27DB-BD31-4B8C-83A1-F6EECF244321}">
                <p14:modId xmlns:p14="http://schemas.microsoft.com/office/powerpoint/2010/main" val="2552353716"/>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2.0</a:t>
                      </a:r>
                    </a:p>
                  </a:txBody>
                  <a:tcPr/>
                </a:tc>
                <a:tc>
                  <a:txBody>
                    <a:bodyPr/>
                    <a:lstStyle/>
                    <a:p>
                      <a:r>
                        <a:rPr lang="es-CO" sz="1800" dirty="0"/>
                        <a:t>2.0</a:t>
                      </a:r>
                    </a:p>
                  </a:txBody>
                  <a:tcPr/>
                </a:tc>
                <a:tc>
                  <a:txBody>
                    <a:bodyPr/>
                    <a:lstStyle/>
                    <a:p>
                      <a:r>
                        <a:rPr lang="es-CO" sz="1800" dirty="0"/>
                        <a:t>2.5</a:t>
                      </a:r>
                    </a:p>
                  </a:txBody>
                  <a:tcPr/>
                </a:tc>
                <a:tc>
                  <a:txBody>
                    <a:bodyPr/>
                    <a:lstStyle/>
                    <a:p>
                      <a:r>
                        <a:rPr lang="es-CO" sz="1800" dirty="0"/>
                        <a:t>2.7</a:t>
                      </a:r>
                    </a:p>
                  </a:txBody>
                  <a:tcPr/>
                </a:tc>
                <a:tc>
                  <a:txBody>
                    <a:bodyPr/>
                    <a:lstStyle/>
                    <a:p>
                      <a:r>
                        <a:rPr lang="es-CO" sz="1800" dirty="0"/>
                        <a:t>3.3</a:t>
                      </a:r>
                    </a:p>
                  </a:txBody>
                  <a:tcPr/>
                </a:tc>
                <a:tc>
                  <a:txBody>
                    <a:bodyPr/>
                    <a:lstStyle/>
                    <a:p>
                      <a:r>
                        <a:rPr lang="es-CO" sz="1800" dirty="0"/>
                        <a:t>3.3</a:t>
                      </a:r>
                    </a:p>
                  </a:txBody>
                  <a:tcPr/>
                </a:tc>
                <a:tc>
                  <a:txBody>
                    <a:bodyPr/>
                    <a:lstStyle/>
                    <a:p>
                      <a:r>
                        <a:rPr lang="es-CO" sz="1800" dirty="0"/>
                        <a:t>3.3</a:t>
                      </a:r>
                    </a:p>
                  </a:txBody>
                  <a:tcPr/>
                </a:tc>
                <a:tc>
                  <a:txBody>
                    <a:bodyPr/>
                    <a:lstStyle/>
                    <a:p>
                      <a:r>
                        <a:rPr lang="es-CO" sz="1800" dirty="0"/>
                        <a:t>4.0</a:t>
                      </a:r>
                    </a:p>
                  </a:txBody>
                  <a:tcPr/>
                </a:tc>
                <a:tc>
                  <a:txBody>
                    <a:bodyPr/>
                    <a:lstStyle/>
                    <a:p>
                      <a:r>
                        <a:rPr lang="es-CO" sz="1800" dirty="0"/>
                        <a:t>4.4</a:t>
                      </a:r>
                    </a:p>
                  </a:txBody>
                  <a:tcPr/>
                </a:tc>
                <a:tc>
                  <a:txBody>
                    <a:bodyPr/>
                    <a:lstStyle/>
                    <a:p>
                      <a:r>
                        <a:rPr lang="es-CO" sz="1800" dirty="0"/>
                        <a:t>4.4</a:t>
                      </a:r>
                    </a:p>
                  </a:txBody>
                  <a:tcPr/>
                </a:tc>
                <a:extLst>
                  <a:ext uri="{0D108BD9-81ED-4DB2-BD59-A6C34878D82A}">
                    <a16:rowId xmlns:a16="http://schemas.microsoft.com/office/drawing/2014/main" val="10000"/>
                  </a:ext>
                </a:extLst>
              </a:tr>
            </a:tbl>
          </a:graphicData>
        </a:graphic>
      </p:graphicFrame>
      <p:sp>
        <p:nvSpPr>
          <p:cNvPr id="19" name="18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25" name="24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26" name="25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2" name="31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3" name="32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4" name="33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5" name="34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6" name="35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7" name="36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38" name="37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39" name="38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4" name="43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5" name="44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91</a:t>
            </a:fld>
            <a:endParaRPr lang="es-CO" dirty="0"/>
          </a:p>
        </p:txBody>
      </p:sp>
    </p:spTree>
    <p:extLst>
      <p:ext uri="{BB962C8B-B14F-4D97-AF65-F5344CB8AC3E}">
        <p14:creationId xmlns:p14="http://schemas.microsoft.com/office/powerpoint/2010/main" val="24094654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552729" cy="461665"/>
          </a:xfrm>
          <a:prstGeom prst="rect">
            <a:avLst/>
          </a:prstGeom>
          <a:noFill/>
        </p:spPr>
        <p:txBody>
          <a:bodyPr wrap="square" rtlCol="0">
            <a:spAutoFit/>
          </a:bodyPr>
          <a:lstStyle/>
          <a:p>
            <a:r>
              <a:rPr lang="es-CO" sz="2400" b="1" dirty="0">
                <a:latin typeface="Candara" pitchFamily="34" charset="0"/>
              </a:rPr>
              <a:t>Búsqueda Secuencial en Arreglo Ordenado</a:t>
            </a:r>
          </a:p>
        </p:txBody>
      </p:sp>
      <p:sp>
        <p:nvSpPr>
          <p:cNvPr id="2" name="1 Rectángulo"/>
          <p:cNvSpPr/>
          <p:nvPr/>
        </p:nvSpPr>
        <p:spPr>
          <a:xfrm>
            <a:off x="899592" y="2327969"/>
            <a:ext cx="8208913" cy="3748719"/>
          </a:xfrm>
          <a:prstGeom prst="rect">
            <a:avLst/>
          </a:prstGeom>
        </p:spPr>
        <p:txBody>
          <a:bodyPr wrap="square">
            <a:spAutoFit/>
          </a:bodyPr>
          <a:lstStyle/>
          <a:p>
            <a:pPr>
              <a:lnSpc>
                <a:spcPct val="90000"/>
              </a:lnSpc>
              <a:buFontTx/>
              <a:buNone/>
            </a:pPr>
            <a:r>
              <a:rPr lang="es-CO" sz="2000" b="1" dirty="0">
                <a:latin typeface="+mj-lt"/>
              </a:rPr>
              <a:t>Tarea No 15. (</a:t>
            </a:r>
            <a:r>
              <a:rPr lang="es-CO" sz="2000" b="1" dirty="0" err="1">
                <a:latin typeface="+mj-lt"/>
              </a:rPr>
              <a:t>Pag</a:t>
            </a:r>
            <a:r>
              <a:rPr lang="es-CO" sz="2000" b="1" dirty="0">
                <a:latin typeface="+mj-lt"/>
              </a:rPr>
              <a:t>. 56): </a:t>
            </a:r>
            <a:r>
              <a:rPr lang="es-CO" sz="2000" dirty="0">
                <a:latin typeface="+mj-lt"/>
              </a:rPr>
              <a:t>Contar el número de elementos que hay en un rango de valores (incluidos los extremos)</a:t>
            </a:r>
          </a:p>
          <a:p>
            <a:pPr>
              <a:lnSpc>
                <a:spcPct val="90000"/>
              </a:lnSpc>
              <a:buFontTx/>
              <a:buNone/>
            </a:pPr>
            <a:r>
              <a:rPr lang="es-CO" sz="1600" dirty="0">
                <a:solidFill>
                  <a:srgbClr val="0000FF"/>
                </a:solidFill>
                <a:latin typeface="Candara" pitchFamily="34" charset="0"/>
              </a:rPr>
              <a:t>  </a:t>
            </a:r>
            <a:r>
              <a:rPr lang="es-CO" sz="1600" dirty="0" err="1">
                <a:solidFill>
                  <a:srgbClr val="0000FF"/>
                </a:solidFill>
                <a:latin typeface="Candara" pitchFamily="34" charset="0"/>
              </a:rPr>
              <a:t>public</a:t>
            </a:r>
            <a:r>
              <a:rPr lang="es-CO" sz="1600" dirty="0">
                <a:solidFill>
                  <a:srgbClr val="0000FF"/>
                </a:solidFill>
                <a:latin typeface="Candara" pitchFamily="34" charset="0"/>
              </a:rPr>
              <a:t> </a:t>
            </a:r>
            <a:r>
              <a:rPr lang="es-CO" sz="1600" dirty="0" err="1">
                <a:solidFill>
                  <a:srgbClr val="0000FF"/>
                </a:solidFill>
                <a:latin typeface="Candara" pitchFamily="34" charset="0"/>
              </a:rPr>
              <a:t>int</a:t>
            </a:r>
            <a:r>
              <a:rPr lang="es-CO" sz="1600" dirty="0">
                <a:solidFill>
                  <a:srgbClr val="0000FF"/>
                </a:solidFill>
                <a:latin typeface="Candara" pitchFamily="34" charset="0"/>
              </a:rPr>
              <a:t> </a:t>
            </a:r>
            <a:r>
              <a:rPr lang="es-CO" sz="1600" dirty="0" err="1">
                <a:solidFill>
                  <a:srgbClr val="0000FF"/>
                </a:solidFill>
                <a:latin typeface="Candara" pitchFamily="34" charset="0"/>
              </a:rPr>
              <a:t>contarElementosEnRango</a:t>
            </a:r>
            <a:r>
              <a:rPr lang="es-CO" sz="1600" dirty="0">
                <a:solidFill>
                  <a:srgbClr val="0000FF"/>
                </a:solidFill>
                <a:latin typeface="Candara" pitchFamily="34" charset="0"/>
              </a:rPr>
              <a:t> ( </a:t>
            </a:r>
            <a:r>
              <a:rPr lang="es-CO" sz="1600" dirty="0" err="1">
                <a:solidFill>
                  <a:srgbClr val="0000FF"/>
                </a:solidFill>
                <a:latin typeface="Candara" pitchFamily="34" charset="0"/>
              </a:rPr>
              <a:t>double</a:t>
            </a:r>
            <a:r>
              <a:rPr lang="es-CO" sz="1600" dirty="0">
                <a:solidFill>
                  <a:srgbClr val="0000FF"/>
                </a:solidFill>
                <a:latin typeface="Candara" pitchFamily="34" charset="0"/>
              </a:rPr>
              <a:t> </a:t>
            </a:r>
            <a:r>
              <a:rPr lang="es-CO" sz="1600" dirty="0" err="1">
                <a:solidFill>
                  <a:srgbClr val="0000FF"/>
                </a:solidFill>
                <a:latin typeface="Candara" pitchFamily="34" charset="0"/>
              </a:rPr>
              <a:t>valorInicial</a:t>
            </a:r>
            <a:r>
              <a:rPr lang="es-CO" sz="1600" dirty="0">
                <a:solidFill>
                  <a:srgbClr val="0000FF"/>
                </a:solidFill>
                <a:latin typeface="Candara" pitchFamily="34" charset="0"/>
              </a:rPr>
              <a:t>, </a:t>
            </a:r>
            <a:r>
              <a:rPr lang="es-CO" sz="1600" dirty="0" err="1">
                <a:solidFill>
                  <a:srgbClr val="0000FF"/>
                </a:solidFill>
                <a:latin typeface="Candara" pitchFamily="34" charset="0"/>
              </a:rPr>
              <a:t>double</a:t>
            </a:r>
            <a:r>
              <a:rPr lang="es-CO" sz="1600" dirty="0">
                <a:solidFill>
                  <a:srgbClr val="0000FF"/>
                </a:solidFill>
                <a:latin typeface="Candara" pitchFamily="34" charset="0"/>
              </a:rPr>
              <a:t> </a:t>
            </a:r>
            <a:r>
              <a:rPr lang="es-CO" sz="1600" dirty="0" err="1">
                <a:solidFill>
                  <a:srgbClr val="0000FF"/>
                </a:solidFill>
                <a:latin typeface="Candara" pitchFamily="34" charset="0"/>
              </a:rPr>
              <a:t>valorFinal</a:t>
            </a:r>
            <a:r>
              <a:rPr lang="es-CO" sz="1600" dirty="0">
                <a:solidFill>
                  <a:srgbClr val="0000FF"/>
                </a:solidFill>
                <a:latin typeface="Candara" pitchFamily="34" charset="0"/>
              </a:rPr>
              <a:t>)</a:t>
            </a:r>
          </a:p>
          <a:p>
            <a:pPr>
              <a:lnSpc>
                <a:spcPct val="90000"/>
              </a:lnSpc>
              <a:buFontTx/>
              <a:buNone/>
            </a:pPr>
            <a:r>
              <a:rPr lang="es-CO" sz="1600" dirty="0">
                <a:solidFill>
                  <a:srgbClr val="0000FF"/>
                </a:solidFill>
                <a:latin typeface="Candara" pitchFamily="34" charset="0"/>
              </a:rPr>
              <a:t>  {</a:t>
            </a: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p>
          <a:p>
            <a:pPr>
              <a:lnSpc>
                <a:spcPct val="90000"/>
              </a:lnSpc>
              <a:buFontTx/>
              <a:buNone/>
            </a:pPr>
            <a:r>
              <a:rPr lang="es-CO" sz="1600" dirty="0">
                <a:solidFill>
                  <a:srgbClr val="0000FF"/>
                </a:solidFill>
                <a:latin typeface="Candara" pitchFamily="34" charset="0"/>
              </a:rPr>
              <a:t>}</a:t>
            </a:r>
            <a:endParaRPr lang="es-ES" sz="1600" dirty="0">
              <a:solidFill>
                <a:srgbClr val="0000FF"/>
              </a:solidFill>
              <a:latin typeface="Candara" pitchFamily="34" charset="0"/>
            </a:endParaRPr>
          </a:p>
        </p:txBody>
      </p:sp>
      <p:graphicFrame>
        <p:nvGraphicFramePr>
          <p:cNvPr id="18" name="17 Tabla"/>
          <p:cNvGraphicFramePr>
            <a:graphicFrameLocks noGrp="1"/>
          </p:cNvGraphicFramePr>
          <p:nvPr>
            <p:extLst>
              <p:ext uri="{D42A27DB-BD31-4B8C-83A1-F6EECF244321}">
                <p14:modId xmlns:p14="http://schemas.microsoft.com/office/powerpoint/2010/main" val="2818481447"/>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2.0</a:t>
                      </a:r>
                    </a:p>
                  </a:txBody>
                  <a:tcPr/>
                </a:tc>
                <a:tc>
                  <a:txBody>
                    <a:bodyPr/>
                    <a:lstStyle/>
                    <a:p>
                      <a:r>
                        <a:rPr lang="es-CO" sz="1800" dirty="0"/>
                        <a:t>2.1</a:t>
                      </a:r>
                    </a:p>
                  </a:txBody>
                  <a:tcPr/>
                </a:tc>
                <a:tc>
                  <a:txBody>
                    <a:bodyPr/>
                    <a:lstStyle/>
                    <a:p>
                      <a:r>
                        <a:rPr lang="es-CO" sz="1800" dirty="0"/>
                        <a:t>2.5</a:t>
                      </a:r>
                    </a:p>
                  </a:txBody>
                  <a:tcPr/>
                </a:tc>
                <a:tc>
                  <a:txBody>
                    <a:bodyPr/>
                    <a:lstStyle/>
                    <a:p>
                      <a:r>
                        <a:rPr lang="es-CO" sz="1800" dirty="0"/>
                        <a:t>2.7</a:t>
                      </a:r>
                    </a:p>
                  </a:txBody>
                  <a:tcPr/>
                </a:tc>
                <a:tc>
                  <a:txBody>
                    <a:bodyPr/>
                    <a:lstStyle/>
                    <a:p>
                      <a:r>
                        <a:rPr lang="es-CO" sz="1800" dirty="0"/>
                        <a:t>3.0</a:t>
                      </a:r>
                    </a:p>
                  </a:txBody>
                  <a:tcPr/>
                </a:tc>
                <a:tc>
                  <a:txBody>
                    <a:bodyPr/>
                    <a:lstStyle/>
                    <a:p>
                      <a:r>
                        <a:rPr lang="es-CO" sz="1800" dirty="0"/>
                        <a:t>3.3</a:t>
                      </a:r>
                    </a:p>
                  </a:txBody>
                  <a:tcPr/>
                </a:tc>
                <a:tc>
                  <a:txBody>
                    <a:bodyPr/>
                    <a:lstStyle/>
                    <a:p>
                      <a:r>
                        <a:rPr lang="es-CO" sz="1800" dirty="0"/>
                        <a:t>3.4</a:t>
                      </a:r>
                    </a:p>
                  </a:txBody>
                  <a:tcPr/>
                </a:tc>
                <a:tc>
                  <a:txBody>
                    <a:bodyPr/>
                    <a:lstStyle/>
                    <a:p>
                      <a:r>
                        <a:rPr lang="es-CO" sz="1800" dirty="0"/>
                        <a:t>4.0</a:t>
                      </a:r>
                    </a:p>
                  </a:txBody>
                  <a:tcPr/>
                </a:tc>
                <a:tc>
                  <a:txBody>
                    <a:bodyPr/>
                    <a:lstStyle/>
                    <a:p>
                      <a:r>
                        <a:rPr lang="es-CO" sz="1800" dirty="0"/>
                        <a:t>4.2</a:t>
                      </a:r>
                    </a:p>
                  </a:txBody>
                  <a:tcPr/>
                </a:tc>
                <a:tc>
                  <a:txBody>
                    <a:bodyPr/>
                    <a:lstStyle/>
                    <a:p>
                      <a:r>
                        <a:rPr lang="es-CO" sz="1800" dirty="0"/>
                        <a:t>4.4</a:t>
                      </a:r>
                    </a:p>
                  </a:txBody>
                  <a:tcPr/>
                </a:tc>
                <a:extLst>
                  <a:ext uri="{0D108BD9-81ED-4DB2-BD59-A6C34878D82A}">
                    <a16:rowId xmlns:a16="http://schemas.microsoft.com/office/drawing/2014/main" val="10000"/>
                  </a:ext>
                </a:extLst>
              </a:tr>
            </a:tbl>
          </a:graphicData>
        </a:graphic>
      </p:graphicFrame>
      <p:sp>
        <p:nvSpPr>
          <p:cNvPr id="19" name="18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25" name="24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26" name="25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2" name="31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3" name="32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4" name="33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5" name="34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6" name="35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7" name="36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38" name="37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39" name="38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4" name="43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5" name="44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92</a:t>
            </a:fld>
            <a:endParaRPr lang="es-CO" dirty="0"/>
          </a:p>
        </p:txBody>
      </p:sp>
    </p:spTree>
    <p:extLst>
      <p:ext uri="{BB962C8B-B14F-4D97-AF65-F5344CB8AC3E}">
        <p14:creationId xmlns:p14="http://schemas.microsoft.com/office/powerpoint/2010/main" val="12194145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6552729" cy="461665"/>
          </a:xfrm>
          <a:prstGeom prst="rect">
            <a:avLst/>
          </a:prstGeom>
          <a:noFill/>
        </p:spPr>
        <p:txBody>
          <a:bodyPr wrap="square" rtlCol="0">
            <a:spAutoFit/>
          </a:bodyPr>
          <a:lstStyle/>
          <a:p>
            <a:r>
              <a:rPr lang="es-CO" sz="2400" b="1" dirty="0">
                <a:latin typeface="Candara" pitchFamily="34" charset="0"/>
              </a:rPr>
              <a:t>Búsqueda Secuencial en Arreglo Ordenado</a:t>
            </a:r>
          </a:p>
        </p:txBody>
      </p:sp>
      <p:sp>
        <p:nvSpPr>
          <p:cNvPr id="2" name="1 Rectángulo"/>
          <p:cNvSpPr/>
          <p:nvPr/>
        </p:nvSpPr>
        <p:spPr>
          <a:xfrm>
            <a:off x="899592" y="2327969"/>
            <a:ext cx="8172400" cy="3734869"/>
          </a:xfrm>
          <a:prstGeom prst="rect">
            <a:avLst/>
          </a:prstGeom>
        </p:spPr>
        <p:txBody>
          <a:bodyPr wrap="square">
            <a:spAutoFit/>
          </a:bodyPr>
          <a:lstStyle/>
          <a:p>
            <a:pPr>
              <a:lnSpc>
                <a:spcPct val="90000"/>
              </a:lnSpc>
              <a:buFontTx/>
              <a:buNone/>
            </a:pPr>
            <a:r>
              <a:rPr lang="es-CO" sz="2000" b="1" dirty="0">
                <a:latin typeface="+mj-lt"/>
              </a:rPr>
              <a:t>Tarea No 15. (</a:t>
            </a:r>
            <a:r>
              <a:rPr lang="es-CO" sz="2000" b="1" dirty="0" err="1">
                <a:latin typeface="+mj-lt"/>
              </a:rPr>
              <a:t>Pag</a:t>
            </a:r>
            <a:r>
              <a:rPr lang="es-CO" sz="2000" b="1" dirty="0">
                <a:latin typeface="+mj-lt"/>
              </a:rPr>
              <a:t>. 56): </a:t>
            </a:r>
            <a:r>
              <a:rPr lang="es-CO" sz="1900" dirty="0">
                <a:latin typeface="+mj-lt"/>
              </a:rPr>
              <a:t>Contar el valor mas frecuente en el arreglo de notas ordenado. Si hay varias notas con la misma frecuencia, retorna la menor de ellas.</a:t>
            </a:r>
          </a:p>
          <a:p>
            <a:pPr>
              <a:lnSpc>
                <a:spcPct val="90000"/>
              </a:lnSpc>
              <a:buFontTx/>
              <a:buNone/>
            </a:pPr>
            <a:r>
              <a:rPr lang="es-CO" sz="1600" dirty="0">
                <a:solidFill>
                  <a:srgbClr val="0000FF"/>
                </a:solidFill>
                <a:latin typeface="Candara" pitchFamily="34" charset="0"/>
              </a:rPr>
              <a:t>  </a:t>
            </a:r>
            <a:r>
              <a:rPr lang="es-CO" sz="1600" dirty="0" err="1">
                <a:solidFill>
                  <a:srgbClr val="0000FF"/>
                </a:solidFill>
                <a:latin typeface="Candara" pitchFamily="34" charset="0"/>
              </a:rPr>
              <a:t>public</a:t>
            </a:r>
            <a:r>
              <a:rPr lang="es-CO" sz="1600" dirty="0">
                <a:solidFill>
                  <a:srgbClr val="0000FF"/>
                </a:solidFill>
                <a:latin typeface="Candara" pitchFamily="34" charset="0"/>
              </a:rPr>
              <a:t> </a:t>
            </a:r>
            <a:r>
              <a:rPr lang="es-CO" sz="1600" dirty="0" err="1">
                <a:solidFill>
                  <a:srgbClr val="0000FF"/>
                </a:solidFill>
                <a:latin typeface="Candara" pitchFamily="34" charset="0"/>
              </a:rPr>
              <a:t>double</a:t>
            </a:r>
            <a:r>
              <a:rPr lang="es-CO" sz="1600" dirty="0">
                <a:solidFill>
                  <a:srgbClr val="0000FF"/>
                </a:solidFill>
                <a:latin typeface="Candara" pitchFamily="34" charset="0"/>
              </a:rPr>
              <a:t> </a:t>
            </a:r>
            <a:r>
              <a:rPr lang="es-CO" sz="1600" dirty="0" err="1">
                <a:solidFill>
                  <a:srgbClr val="0000FF"/>
                </a:solidFill>
                <a:latin typeface="Candara" pitchFamily="34" charset="0"/>
              </a:rPr>
              <a:t>darNotaMasFrecuente</a:t>
            </a:r>
            <a:r>
              <a:rPr lang="es-CO" sz="1600" dirty="0">
                <a:solidFill>
                  <a:srgbClr val="0000FF"/>
                </a:solidFill>
                <a:latin typeface="Candara" pitchFamily="34" charset="0"/>
              </a:rPr>
              <a:t>( )</a:t>
            </a:r>
          </a:p>
          <a:p>
            <a:pPr>
              <a:lnSpc>
                <a:spcPct val="90000"/>
              </a:lnSpc>
              <a:buFontTx/>
              <a:buNone/>
            </a:pPr>
            <a:r>
              <a:rPr lang="es-CO" sz="1600" dirty="0">
                <a:solidFill>
                  <a:srgbClr val="0000FF"/>
                </a:solidFill>
                <a:latin typeface="Candara" pitchFamily="34" charset="0"/>
              </a:rPr>
              <a:t>  {</a:t>
            </a: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endParaRPr lang="es-CO" sz="1600" dirty="0">
              <a:solidFill>
                <a:srgbClr val="0000FF"/>
              </a:solidFill>
              <a:latin typeface="Candara" pitchFamily="34" charset="0"/>
            </a:endParaRPr>
          </a:p>
          <a:p>
            <a:pPr>
              <a:lnSpc>
                <a:spcPct val="90000"/>
              </a:lnSpc>
              <a:buFontTx/>
              <a:buNone/>
            </a:pPr>
            <a:r>
              <a:rPr lang="es-CO" sz="1600" dirty="0">
                <a:solidFill>
                  <a:srgbClr val="0000FF"/>
                </a:solidFill>
                <a:latin typeface="Candara" pitchFamily="34" charset="0"/>
              </a:rPr>
              <a:t>  </a:t>
            </a:r>
          </a:p>
          <a:p>
            <a:pPr>
              <a:lnSpc>
                <a:spcPct val="90000"/>
              </a:lnSpc>
              <a:buFontTx/>
              <a:buNone/>
            </a:pPr>
            <a:r>
              <a:rPr lang="es-CO" sz="1600" dirty="0">
                <a:solidFill>
                  <a:srgbClr val="0000FF"/>
                </a:solidFill>
                <a:latin typeface="Candara" pitchFamily="34" charset="0"/>
              </a:rPr>
              <a:t>}</a:t>
            </a:r>
            <a:endParaRPr lang="es-ES" sz="1600" dirty="0">
              <a:solidFill>
                <a:srgbClr val="0000FF"/>
              </a:solidFill>
              <a:latin typeface="Candara" pitchFamily="34" charset="0"/>
            </a:endParaRPr>
          </a:p>
        </p:txBody>
      </p:sp>
      <p:graphicFrame>
        <p:nvGraphicFramePr>
          <p:cNvPr id="18" name="17 Tabla"/>
          <p:cNvGraphicFramePr>
            <a:graphicFrameLocks noGrp="1"/>
          </p:cNvGraphicFramePr>
          <p:nvPr>
            <p:extLst>
              <p:ext uri="{D42A27DB-BD31-4B8C-83A1-F6EECF244321}">
                <p14:modId xmlns:p14="http://schemas.microsoft.com/office/powerpoint/2010/main" val="1193672790"/>
              </p:ext>
            </p:extLst>
          </p:nvPr>
        </p:nvGraphicFramePr>
        <p:xfrm>
          <a:off x="2187095" y="6010488"/>
          <a:ext cx="6120000" cy="370840"/>
        </p:xfrm>
        <a:graphic>
          <a:graphicData uri="http://schemas.openxmlformats.org/drawingml/2006/table">
            <a:tbl>
              <a:tblPr firstRow="1" bandRow="1">
                <a:tableStyleId>{5940675A-B579-460E-94D1-54222C63F5DA}</a:tableStyleId>
              </a:tblPr>
              <a:tblGrid>
                <a:gridCol w="510000">
                  <a:extLst>
                    <a:ext uri="{9D8B030D-6E8A-4147-A177-3AD203B41FA5}">
                      <a16:colId xmlns:a16="http://schemas.microsoft.com/office/drawing/2014/main" val="20000"/>
                    </a:ext>
                  </a:extLst>
                </a:gridCol>
                <a:gridCol w="510000">
                  <a:extLst>
                    <a:ext uri="{9D8B030D-6E8A-4147-A177-3AD203B41FA5}">
                      <a16:colId xmlns:a16="http://schemas.microsoft.com/office/drawing/2014/main" val="20001"/>
                    </a:ext>
                  </a:extLst>
                </a:gridCol>
                <a:gridCol w="510000">
                  <a:extLst>
                    <a:ext uri="{9D8B030D-6E8A-4147-A177-3AD203B41FA5}">
                      <a16:colId xmlns:a16="http://schemas.microsoft.com/office/drawing/2014/main" val="20002"/>
                    </a:ext>
                  </a:extLst>
                </a:gridCol>
                <a:gridCol w="510000">
                  <a:extLst>
                    <a:ext uri="{9D8B030D-6E8A-4147-A177-3AD203B41FA5}">
                      <a16:colId xmlns:a16="http://schemas.microsoft.com/office/drawing/2014/main" val="20003"/>
                    </a:ext>
                  </a:extLst>
                </a:gridCol>
                <a:gridCol w="510000">
                  <a:extLst>
                    <a:ext uri="{9D8B030D-6E8A-4147-A177-3AD203B41FA5}">
                      <a16:colId xmlns:a16="http://schemas.microsoft.com/office/drawing/2014/main" val="20004"/>
                    </a:ext>
                  </a:extLst>
                </a:gridCol>
                <a:gridCol w="510000">
                  <a:extLst>
                    <a:ext uri="{9D8B030D-6E8A-4147-A177-3AD203B41FA5}">
                      <a16:colId xmlns:a16="http://schemas.microsoft.com/office/drawing/2014/main" val="20005"/>
                    </a:ext>
                  </a:extLst>
                </a:gridCol>
                <a:gridCol w="510000">
                  <a:extLst>
                    <a:ext uri="{9D8B030D-6E8A-4147-A177-3AD203B41FA5}">
                      <a16:colId xmlns:a16="http://schemas.microsoft.com/office/drawing/2014/main" val="20006"/>
                    </a:ext>
                  </a:extLst>
                </a:gridCol>
                <a:gridCol w="510000">
                  <a:extLst>
                    <a:ext uri="{9D8B030D-6E8A-4147-A177-3AD203B41FA5}">
                      <a16:colId xmlns:a16="http://schemas.microsoft.com/office/drawing/2014/main" val="20007"/>
                    </a:ext>
                  </a:extLst>
                </a:gridCol>
                <a:gridCol w="510000">
                  <a:extLst>
                    <a:ext uri="{9D8B030D-6E8A-4147-A177-3AD203B41FA5}">
                      <a16:colId xmlns:a16="http://schemas.microsoft.com/office/drawing/2014/main" val="20008"/>
                    </a:ext>
                  </a:extLst>
                </a:gridCol>
                <a:gridCol w="510000">
                  <a:extLst>
                    <a:ext uri="{9D8B030D-6E8A-4147-A177-3AD203B41FA5}">
                      <a16:colId xmlns:a16="http://schemas.microsoft.com/office/drawing/2014/main" val="20009"/>
                    </a:ext>
                  </a:extLst>
                </a:gridCol>
                <a:gridCol w="510000">
                  <a:extLst>
                    <a:ext uri="{9D8B030D-6E8A-4147-A177-3AD203B41FA5}">
                      <a16:colId xmlns:a16="http://schemas.microsoft.com/office/drawing/2014/main" val="20010"/>
                    </a:ext>
                  </a:extLst>
                </a:gridCol>
                <a:gridCol w="510000">
                  <a:extLst>
                    <a:ext uri="{9D8B030D-6E8A-4147-A177-3AD203B41FA5}">
                      <a16:colId xmlns:a16="http://schemas.microsoft.com/office/drawing/2014/main" val="20011"/>
                    </a:ext>
                  </a:extLst>
                </a:gridCol>
              </a:tblGrid>
              <a:tr h="370840">
                <a:tc>
                  <a:txBody>
                    <a:bodyPr/>
                    <a:lstStyle/>
                    <a:p>
                      <a:r>
                        <a:rPr lang="es-CO" sz="1800" dirty="0"/>
                        <a:t>1.2</a:t>
                      </a:r>
                    </a:p>
                  </a:txBody>
                  <a:tcPr/>
                </a:tc>
                <a:tc>
                  <a:txBody>
                    <a:bodyPr/>
                    <a:lstStyle/>
                    <a:p>
                      <a:r>
                        <a:rPr lang="es-CO" sz="1800" dirty="0"/>
                        <a:t>1.3</a:t>
                      </a:r>
                    </a:p>
                  </a:txBody>
                  <a:tcPr/>
                </a:tc>
                <a:tc>
                  <a:txBody>
                    <a:bodyPr/>
                    <a:lstStyle/>
                    <a:p>
                      <a:r>
                        <a:rPr lang="es-CO" sz="1800" dirty="0"/>
                        <a:t>2.1</a:t>
                      </a:r>
                    </a:p>
                  </a:txBody>
                  <a:tcPr/>
                </a:tc>
                <a:tc>
                  <a:txBody>
                    <a:bodyPr/>
                    <a:lstStyle/>
                    <a:p>
                      <a:r>
                        <a:rPr lang="es-CO" sz="1800" dirty="0"/>
                        <a:t>2.1</a:t>
                      </a:r>
                    </a:p>
                  </a:txBody>
                  <a:tcPr/>
                </a:tc>
                <a:tc>
                  <a:txBody>
                    <a:bodyPr/>
                    <a:lstStyle/>
                    <a:p>
                      <a:r>
                        <a:rPr lang="es-CO" sz="1800" dirty="0"/>
                        <a:t>2.5</a:t>
                      </a:r>
                    </a:p>
                  </a:txBody>
                  <a:tcPr/>
                </a:tc>
                <a:tc>
                  <a:txBody>
                    <a:bodyPr/>
                    <a:lstStyle/>
                    <a:p>
                      <a:r>
                        <a:rPr lang="es-CO" sz="1800" dirty="0"/>
                        <a:t>2.5</a:t>
                      </a:r>
                    </a:p>
                  </a:txBody>
                  <a:tcPr/>
                </a:tc>
                <a:tc>
                  <a:txBody>
                    <a:bodyPr/>
                    <a:lstStyle/>
                    <a:p>
                      <a:r>
                        <a:rPr lang="es-CO" sz="1800" dirty="0"/>
                        <a:t>3.0</a:t>
                      </a:r>
                    </a:p>
                  </a:txBody>
                  <a:tcPr/>
                </a:tc>
                <a:tc>
                  <a:txBody>
                    <a:bodyPr/>
                    <a:lstStyle/>
                    <a:p>
                      <a:r>
                        <a:rPr lang="es-CO" sz="1800" dirty="0"/>
                        <a:t>3.3</a:t>
                      </a:r>
                    </a:p>
                  </a:txBody>
                  <a:tcPr/>
                </a:tc>
                <a:tc>
                  <a:txBody>
                    <a:bodyPr/>
                    <a:lstStyle/>
                    <a:p>
                      <a:r>
                        <a:rPr lang="es-CO" sz="1800" dirty="0"/>
                        <a:t>3.4</a:t>
                      </a:r>
                    </a:p>
                  </a:txBody>
                  <a:tcPr/>
                </a:tc>
                <a:tc>
                  <a:txBody>
                    <a:bodyPr/>
                    <a:lstStyle/>
                    <a:p>
                      <a:r>
                        <a:rPr lang="es-CO" sz="1800" dirty="0"/>
                        <a:t>4.0</a:t>
                      </a:r>
                    </a:p>
                  </a:txBody>
                  <a:tcPr/>
                </a:tc>
                <a:tc>
                  <a:txBody>
                    <a:bodyPr/>
                    <a:lstStyle/>
                    <a:p>
                      <a:r>
                        <a:rPr lang="es-CO" sz="1800" dirty="0"/>
                        <a:t>4.0</a:t>
                      </a:r>
                    </a:p>
                  </a:txBody>
                  <a:tcPr/>
                </a:tc>
                <a:tc>
                  <a:txBody>
                    <a:bodyPr/>
                    <a:lstStyle/>
                    <a:p>
                      <a:r>
                        <a:rPr lang="es-CO" sz="1800" dirty="0"/>
                        <a:t>4.0</a:t>
                      </a:r>
                    </a:p>
                  </a:txBody>
                  <a:tcPr/>
                </a:tc>
                <a:extLst>
                  <a:ext uri="{0D108BD9-81ED-4DB2-BD59-A6C34878D82A}">
                    <a16:rowId xmlns:a16="http://schemas.microsoft.com/office/drawing/2014/main" val="10000"/>
                  </a:ext>
                </a:extLst>
              </a:tr>
            </a:tbl>
          </a:graphicData>
        </a:graphic>
      </p:graphicFrame>
      <p:sp>
        <p:nvSpPr>
          <p:cNvPr id="19" name="18 CuadroTexto"/>
          <p:cNvSpPr txBox="1"/>
          <p:nvPr/>
        </p:nvSpPr>
        <p:spPr>
          <a:xfrm>
            <a:off x="1115616" y="6010488"/>
            <a:ext cx="998991" cy="369332"/>
          </a:xfrm>
          <a:prstGeom prst="rect">
            <a:avLst/>
          </a:prstGeom>
          <a:noFill/>
        </p:spPr>
        <p:txBody>
          <a:bodyPr wrap="none" rtlCol="0">
            <a:spAutoFit/>
          </a:bodyPr>
          <a:lstStyle/>
          <a:p>
            <a:r>
              <a:rPr lang="es-CO" b="1" dirty="0"/>
              <a:t>notas =</a:t>
            </a:r>
          </a:p>
        </p:txBody>
      </p:sp>
      <p:sp>
        <p:nvSpPr>
          <p:cNvPr id="25" name="24 CuadroTexto"/>
          <p:cNvSpPr txBox="1"/>
          <p:nvPr/>
        </p:nvSpPr>
        <p:spPr>
          <a:xfrm>
            <a:off x="2292562" y="5749240"/>
            <a:ext cx="263214" cy="276999"/>
          </a:xfrm>
          <a:prstGeom prst="rect">
            <a:avLst/>
          </a:prstGeom>
          <a:noFill/>
        </p:spPr>
        <p:txBody>
          <a:bodyPr wrap="none" rtlCol="0">
            <a:spAutoFit/>
          </a:bodyPr>
          <a:lstStyle/>
          <a:p>
            <a:r>
              <a:rPr lang="es-CO" sz="1200" dirty="0">
                <a:latin typeface="+mj-lt"/>
              </a:rPr>
              <a:t>0</a:t>
            </a:r>
          </a:p>
        </p:txBody>
      </p:sp>
      <p:sp>
        <p:nvSpPr>
          <p:cNvPr id="26" name="25 CuadroTexto"/>
          <p:cNvSpPr txBox="1"/>
          <p:nvPr/>
        </p:nvSpPr>
        <p:spPr>
          <a:xfrm>
            <a:off x="2796618" y="5749240"/>
            <a:ext cx="263214" cy="276999"/>
          </a:xfrm>
          <a:prstGeom prst="rect">
            <a:avLst/>
          </a:prstGeom>
          <a:noFill/>
        </p:spPr>
        <p:txBody>
          <a:bodyPr wrap="none" rtlCol="0">
            <a:spAutoFit/>
          </a:bodyPr>
          <a:lstStyle/>
          <a:p>
            <a:r>
              <a:rPr lang="es-CO" sz="1200" dirty="0">
                <a:latin typeface="+mj-lt"/>
              </a:rPr>
              <a:t>1</a:t>
            </a:r>
          </a:p>
        </p:txBody>
      </p:sp>
      <p:sp>
        <p:nvSpPr>
          <p:cNvPr id="32" name="31 CuadroTexto"/>
          <p:cNvSpPr txBox="1"/>
          <p:nvPr/>
        </p:nvSpPr>
        <p:spPr>
          <a:xfrm>
            <a:off x="3372682" y="5749240"/>
            <a:ext cx="263214" cy="276999"/>
          </a:xfrm>
          <a:prstGeom prst="rect">
            <a:avLst/>
          </a:prstGeom>
          <a:noFill/>
        </p:spPr>
        <p:txBody>
          <a:bodyPr wrap="none" rtlCol="0">
            <a:spAutoFit/>
          </a:bodyPr>
          <a:lstStyle/>
          <a:p>
            <a:r>
              <a:rPr lang="es-CO" sz="1200" dirty="0">
                <a:latin typeface="+mj-lt"/>
              </a:rPr>
              <a:t>2</a:t>
            </a:r>
          </a:p>
        </p:txBody>
      </p:sp>
      <p:sp>
        <p:nvSpPr>
          <p:cNvPr id="33" name="32 CuadroTexto"/>
          <p:cNvSpPr txBox="1"/>
          <p:nvPr/>
        </p:nvSpPr>
        <p:spPr>
          <a:xfrm>
            <a:off x="3851920" y="5749240"/>
            <a:ext cx="263214" cy="276999"/>
          </a:xfrm>
          <a:prstGeom prst="rect">
            <a:avLst/>
          </a:prstGeom>
          <a:noFill/>
        </p:spPr>
        <p:txBody>
          <a:bodyPr wrap="none" rtlCol="0">
            <a:spAutoFit/>
          </a:bodyPr>
          <a:lstStyle/>
          <a:p>
            <a:r>
              <a:rPr lang="es-CO" sz="1200" dirty="0">
                <a:latin typeface="+mj-lt"/>
              </a:rPr>
              <a:t>3</a:t>
            </a:r>
          </a:p>
        </p:txBody>
      </p:sp>
      <p:sp>
        <p:nvSpPr>
          <p:cNvPr id="34" name="33 CuadroTexto"/>
          <p:cNvSpPr txBox="1"/>
          <p:nvPr/>
        </p:nvSpPr>
        <p:spPr>
          <a:xfrm>
            <a:off x="4355976" y="5749240"/>
            <a:ext cx="263214" cy="276999"/>
          </a:xfrm>
          <a:prstGeom prst="rect">
            <a:avLst/>
          </a:prstGeom>
          <a:noFill/>
        </p:spPr>
        <p:txBody>
          <a:bodyPr wrap="none" rtlCol="0">
            <a:spAutoFit/>
          </a:bodyPr>
          <a:lstStyle/>
          <a:p>
            <a:r>
              <a:rPr lang="es-CO" sz="1200" dirty="0">
                <a:latin typeface="+mj-lt"/>
              </a:rPr>
              <a:t>4</a:t>
            </a:r>
          </a:p>
        </p:txBody>
      </p:sp>
      <p:sp>
        <p:nvSpPr>
          <p:cNvPr id="35" name="34 CuadroTexto"/>
          <p:cNvSpPr txBox="1"/>
          <p:nvPr/>
        </p:nvSpPr>
        <p:spPr>
          <a:xfrm>
            <a:off x="4884850" y="5749240"/>
            <a:ext cx="263214" cy="276999"/>
          </a:xfrm>
          <a:prstGeom prst="rect">
            <a:avLst/>
          </a:prstGeom>
          <a:noFill/>
        </p:spPr>
        <p:txBody>
          <a:bodyPr wrap="none" rtlCol="0">
            <a:spAutoFit/>
          </a:bodyPr>
          <a:lstStyle/>
          <a:p>
            <a:r>
              <a:rPr lang="es-CO" sz="1200" dirty="0">
                <a:latin typeface="+mj-lt"/>
              </a:rPr>
              <a:t>5</a:t>
            </a:r>
          </a:p>
        </p:txBody>
      </p:sp>
      <p:sp>
        <p:nvSpPr>
          <p:cNvPr id="36" name="35 CuadroTexto"/>
          <p:cNvSpPr txBox="1"/>
          <p:nvPr/>
        </p:nvSpPr>
        <p:spPr>
          <a:xfrm>
            <a:off x="5388906" y="5749240"/>
            <a:ext cx="263214" cy="276999"/>
          </a:xfrm>
          <a:prstGeom prst="rect">
            <a:avLst/>
          </a:prstGeom>
          <a:noFill/>
        </p:spPr>
        <p:txBody>
          <a:bodyPr wrap="none" rtlCol="0">
            <a:spAutoFit/>
          </a:bodyPr>
          <a:lstStyle/>
          <a:p>
            <a:r>
              <a:rPr lang="es-CO" sz="1200" dirty="0">
                <a:latin typeface="+mj-lt"/>
              </a:rPr>
              <a:t>6</a:t>
            </a:r>
          </a:p>
        </p:txBody>
      </p:sp>
      <p:sp>
        <p:nvSpPr>
          <p:cNvPr id="37" name="36 CuadroTexto"/>
          <p:cNvSpPr txBox="1"/>
          <p:nvPr/>
        </p:nvSpPr>
        <p:spPr>
          <a:xfrm>
            <a:off x="5868144" y="5749240"/>
            <a:ext cx="263214" cy="276999"/>
          </a:xfrm>
          <a:prstGeom prst="rect">
            <a:avLst/>
          </a:prstGeom>
          <a:noFill/>
        </p:spPr>
        <p:txBody>
          <a:bodyPr wrap="none" rtlCol="0">
            <a:spAutoFit/>
          </a:bodyPr>
          <a:lstStyle/>
          <a:p>
            <a:r>
              <a:rPr lang="es-CO" sz="1200" dirty="0">
                <a:latin typeface="+mj-lt"/>
              </a:rPr>
              <a:t>7</a:t>
            </a:r>
          </a:p>
        </p:txBody>
      </p:sp>
      <p:sp>
        <p:nvSpPr>
          <p:cNvPr id="38" name="37 CuadroTexto"/>
          <p:cNvSpPr txBox="1"/>
          <p:nvPr/>
        </p:nvSpPr>
        <p:spPr>
          <a:xfrm>
            <a:off x="6397018" y="5749240"/>
            <a:ext cx="263214" cy="276999"/>
          </a:xfrm>
          <a:prstGeom prst="rect">
            <a:avLst/>
          </a:prstGeom>
          <a:noFill/>
        </p:spPr>
        <p:txBody>
          <a:bodyPr wrap="none" rtlCol="0">
            <a:spAutoFit/>
          </a:bodyPr>
          <a:lstStyle/>
          <a:p>
            <a:r>
              <a:rPr lang="es-CO" sz="1200" dirty="0">
                <a:latin typeface="+mj-lt"/>
              </a:rPr>
              <a:t>8</a:t>
            </a:r>
          </a:p>
        </p:txBody>
      </p:sp>
      <p:sp>
        <p:nvSpPr>
          <p:cNvPr id="39" name="38 CuadroTexto"/>
          <p:cNvSpPr txBox="1"/>
          <p:nvPr/>
        </p:nvSpPr>
        <p:spPr>
          <a:xfrm>
            <a:off x="6901074" y="5749240"/>
            <a:ext cx="263214" cy="276999"/>
          </a:xfrm>
          <a:prstGeom prst="rect">
            <a:avLst/>
          </a:prstGeom>
          <a:noFill/>
        </p:spPr>
        <p:txBody>
          <a:bodyPr wrap="none" rtlCol="0">
            <a:spAutoFit/>
          </a:bodyPr>
          <a:lstStyle/>
          <a:p>
            <a:r>
              <a:rPr lang="es-CO" sz="1200" dirty="0">
                <a:latin typeface="+mj-lt"/>
              </a:rPr>
              <a:t>9</a:t>
            </a:r>
          </a:p>
        </p:txBody>
      </p:sp>
      <p:sp>
        <p:nvSpPr>
          <p:cNvPr id="44" name="43 CuadroTexto"/>
          <p:cNvSpPr txBox="1"/>
          <p:nvPr/>
        </p:nvSpPr>
        <p:spPr>
          <a:xfrm>
            <a:off x="7380312" y="5749240"/>
            <a:ext cx="341760" cy="276999"/>
          </a:xfrm>
          <a:prstGeom prst="rect">
            <a:avLst/>
          </a:prstGeom>
          <a:noFill/>
        </p:spPr>
        <p:txBody>
          <a:bodyPr wrap="none" rtlCol="0">
            <a:spAutoFit/>
          </a:bodyPr>
          <a:lstStyle/>
          <a:p>
            <a:r>
              <a:rPr lang="es-CO" sz="1200" dirty="0">
                <a:latin typeface="+mj-lt"/>
              </a:rPr>
              <a:t>10</a:t>
            </a:r>
          </a:p>
        </p:txBody>
      </p:sp>
      <p:sp>
        <p:nvSpPr>
          <p:cNvPr id="45" name="44 CuadroTexto"/>
          <p:cNvSpPr txBox="1"/>
          <p:nvPr/>
        </p:nvSpPr>
        <p:spPr>
          <a:xfrm>
            <a:off x="7884368" y="5749240"/>
            <a:ext cx="341760" cy="276999"/>
          </a:xfrm>
          <a:prstGeom prst="rect">
            <a:avLst/>
          </a:prstGeom>
          <a:noFill/>
        </p:spPr>
        <p:txBody>
          <a:bodyPr wrap="none" rtlCol="0">
            <a:spAutoFit/>
          </a:bodyPr>
          <a:lstStyle/>
          <a:p>
            <a:r>
              <a:rPr lang="es-CO" sz="1200" dirty="0">
                <a:latin typeface="+mj-lt"/>
              </a:rPr>
              <a:t>11</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93</a:t>
            </a:fld>
            <a:endParaRPr lang="es-CO" dirty="0"/>
          </a:p>
        </p:txBody>
      </p:sp>
    </p:spTree>
    <p:extLst>
      <p:ext uri="{BB962C8B-B14F-4D97-AF65-F5344CB8AC3E}">
        <p14:creationId xmlns:p14="http://schemas.microsoft.com/office/powerpoint/2010/main" val="2983377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CuadroTexto"/>
          <p:cNvSpPr txBox="1"/>
          <p:nvPr/>
        </p:nvSpPr>
        <p:spPr>
          <a:xfrm>
            <a:off x="755575" y="1700808"/>
            <a:ext cx="4896545" cy="461665"/>
          </a:xfrm>
          <a:prstGeom prst="rect">
            <a:avLst/>
          </a:prstGeom>
          <a:noFill/>
        </p:spPr>
        <p:txBody>
          <a:bodyPr wrap="square" rtlCol="0">
            <a:spAutoFit/>
          </a:bodyPr>
          <a:lstStyle/>
          <a:p>
            <a:r>
              <a:rPr lang="es-CO" sz="2400" b="1" dirty="0">
                <a:latin typeface="Candara" pitchFamily="34" charset="0"/>
              </a:rPr>
              <a:t>Algoritmos de Ordenamiento</a:t>
            </a:r>
          </a:p>
        </p:txBody>
      </p:sp>
      <p:sp>
        <p:nvSpPr>
          <p:cNvPr id="6" name="5 Llamada de nube"/>
          <p:cNvSpPr/>
          <p:nvPr/>
        </p:nvSpPr>
        <p:spPr>
          <a:xfrm>
            <a:off x="2267744" y="2348880"/>
            <a:ext cx="5688632"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¿Cuáles algoritmos de ordenamiento usamos  en nuestro día a día?</a:t>
            </a:r>
          </a:p>
        </p:txBody>
      </p:sp>
      <p:grpSp>
        <p:nvGrpSpPr>
          <p:cNvPr id="7" name="6 Grupo"/>
          <p:cNvGrpSpPr/>
          <p:nvPr/>
        </p:nvGrpSpPr>
        <p:grpSpPr>
          <a:xfrm>
            <a:off x="1331640" y="5040558"/>
            <a:ext cx="1982409" cy="1772818"/>
            <a:chOff x="1812609" y="5085184"/>
            <a:chExt cx="1982409" cy="1772818"/>
          </a:xfrm>
        </p:grpSpPr>
        <p:grpSp>
          <p:nvGrpSpPr>
            <p:cNvPr id="8" name="7 Grupo"/>
            <p:cNvGrpSpPr/>
            <p:nvPr/>
          </p:nvGrpSpPr>
          <p:grpSpPr>
            <a:xfrm>
              <a:off x="1877064" y="5085184"/>
              <a:ext cx="1917954" cy="1772818"/>
              <a:chOff x="1877064" y="5085184"/>
              <a:chExt cx="1917954" cy="1772818"/>
            </a:xfrm>
          </p:grpSpPr>
          <p:pic>
            <p:nvPicPr>
              <p:cNvPr id="10"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11" name="10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9" name="8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94</a:t>
            </a:fld>
            <a:endParaRPr lang="es-CO" dirty="0"/>
          </a:p>
        </p:txBody>
      </p:sp>
    </p:spTree>
    <p:extLst>
      <p:ext uri="{BB962C8B-B14F-4D97-AF65-F5344CB8AC3E}">
        <p14:creationId xmlns:p14="http://schemas.microsoft.com/office/powerpoint/2010/main" val="32191460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Rectángulo redondeado"/>
          <p:cNvSpPr/>
          <p:nvPr/>
        </p:nvSpPr>
        <p:spPr>
          <a:xfrm>
            <a:off x="1547664" y="4437112"/>
            <a:ext cx="216024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Por Intercambio (Burbuja)</a:t>
            </a:r>
          </a:p>
        </p:txBody>
      </p:sp>
      <p:sp>
        <p:nvSpPr>
          <p:cNvPr id="15" name="14 Rectángulo redondeado"/>
          <p:cNvSpPr/>
          <p:nvPr/>
        </p:nvSpPr>
        <p:spPr>
          <a:xfrm>
            <a:off x="5724128" y="2924944"/>
            <a:ext cx="216024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Por Inserción</a:t>
            </a:r>
          </a:p>
        </p:txBody>
      </p:sp>
      <p:sp>
        <p:nvSpPr>
          <p:cNvPr id="17" name="5 CuadroTexto"/>
          <p:cNvSpPr txBox="1"/>
          <p:nvPr/>
        </p:nvSpPr>
        <p:spPr>
          <a:xfrm>
            <a:off x="755575" y="1700808"/>
            <a:ext cx="6408713" cy="461665"/>
          </a:xfrm>
          <a:prstGeom prst="rect">
            <a:avLst/>
          </a:prstGeom>
          <a:noFill/>
        </p:spPr>
        <p:txBody>
          <a:bodyPr wrap="square" rtlCol="0">
            <a:spAutoFit/>
          </a:bodyPr>
          <a:lstStyle/>
          <a:p>
            <a:r>
              <a:rPr lang="es-CO" sz="2400" b="1" dirty="0">
                <a:latin typeface="Candara" pitchFamily="34" charset="0"/>
              </a:rPr>
              <a:t>Algoritmos de Ordenamiento (para estudiar)</a:t>
            </a:r>
          </a:p>
        </p:txBody>
      </p:sp>
      <p:sp>
        <p:nvSpPr>
          <p:cNvPr id="3" name="2 Rectángulo redondeado"/>
          <p:cNvSpPr/>
          <p:nvPr/>
        </p:nvSpPr>
        <p:spPr>
          <a:xfrm>
            <a:off x="1547664" y="2924944"/>
            <a:ext cx="216024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Por Selección</a:t>
            </a:r>
          </a:p>
        </p:txBody>
      </p:sp>
      <p:sp>
        <p:nvSpPr>
          <p:cNvPr id="4" name="Marcador de número de diapositiva 3"/>
          <p:cNvSpPr>
            <a:spLocks noGrp="1"/>
          </p:cNvSpPr>
          <p:nvPr>
            <p:ph type="sldNum" sz="quarter" idx="12"/>
          </p:nvPr>
        </p:nvSpPr>
        <p:spPr/>
        <p:txBody>
          <a:bodyPr/>
          <a:lstStyle/>
          <a:p>
            <a:pPr>
              <a:defRPr/>
            </a:pPr>
            <a:fld id="{794276DD-4636-4657-98AB-295EDCA9DBED}" type="slidenum">
              <a:rPr lang="es-CO" smtClean="0"/>
              <a:pPr>
                <a:defRPr/>
              </a:pPr>
              <a:t>95</a:t>
            </a:fld>
            <a:endParaRPr lang="es-CO" dirty="0"/>
          </a:p>
        </p:txBody>
      </p:sp>
      <p:sp>
        <p:nvSpPr>
          <p:cNvPr id="7" name="13 Rectángulo redondeado">
            <a:extLst>
              <a:ext uri="{FF2B5EF4-FFF2-40B4-BE49-F238E27FC236}">
                <a16:creationId xmlns:a16="http://schemas.microsoft.com/office/drawing/2014/main" id="{B48640CE-32B4-4E6A-9CCD-B6771DFF3FED}"/>
              </a:ext>
            </a:extLst>
          </p:cNvPr>
          <p:cNvSpPr/>
          <p:nvPr/>
        </p:nvSpPr>
        <p:spPr>
          <a:xfrm>
            <a:off x="5724128" y="4437112"/>
            <a:ext cx="216024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MergeSort</a:t>
            </a:r>
            <a:endParaRPr lang="es-CO" dirty="0"/>
          </a:p>
        </p:txBody>
      </p:sp>
    </p:spTree>
    <p:extLst>
      <p:ext uri="{BB962C8B-B14F-4D97-AF65-F5344CB8AC3E}">
        <p14:creationId xmlns:p14="http://schemas.microsoft.com/office/powerpoint/2010/main" val="16284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 grpId="0" animBg="1"/>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BD4A-1AA5-4B11-9A93-4080B3F8A890}"/>
              </a:ext>
            </a:extLst>
          </p:cNvPr>
          <p:cNvSpPr>
            <a:spLocks noGrp="1"/>
          </p:cNvSpPr>
          <p:nvPr>
            <p:ph type="title"/>
          </p:nvPr>
        </p:nvSpPr>
        <p:spPr/>
        <p:txBody>
          <a:bodyPr/>
          <a:lstStyle/>
          <a:p>
            <a:r>
              <a:rPr lang="es-CO" dirty="0"/>
              <a:t>Como ordenamos realmente</a:t>
            </a:r>
            <a:endParaRPr lang="en-US" dirty="0"/>
          </a:p>
        </p:txBody>
      </p:sp>
      <p:sp>
        <p:nvSpPr>
          <p:cNvPr id="4" name="Slide Number Placeholder 3">
            <a:extLst>
              <a:ext uri="{FF2B5EF4-FFF2-40B4-BE49-F238E27FC236}">
                <a16:creationId xmlns:a16="http://schemas.microsoft.com/office/drawing/2014/main" id="{8DB926BD-3897-4015-BE9E-830626A69419}"/>
              </a:ext>
            </a:extLst>
          </p:cNvPr>
          <p:cNvSpPr>
            <a:spLocks noGrp="1"/>
          </p:cNvSpPr>
          <p:nvPr>
            <p:ph type="sldNum" sz="quarter" idx="12"/>
          </p:nvPr>
        </p:nvSpPr>
        <p:spPr/>
        <p:txBody>
          <a:bodyPr/>
          <a:lstStyle/>
          <a:p>
            <a:pPr>
              <a:defRPr/>
            </a:pPr>
            <a:fld id="{D7B3B8C0-585B-4D9E-93DA-1FA047D09997}" type="slidenum">
              <a:rPr lang="es-CO" smtClean="0"/>
              <a:pPr>
                <a:defRPr/>
              </a:pPr>
              <a:t>96</a:t>
            </a:fld>
            <a:endParaRPr lang="es-CO" dirty="0"/>
          </a:p>
        </p:txBody>
      </p:sp>
      <p:pic>
        <p:nvPicPr>
          <p:cNvPr id="5" name="Picture 4">
            <a:extLst>
              <a:ext uri="{FF2B5EF4-FFF2-40B4-BE49-F238E27FC236}">
                <a16:creationId xmlns:a16="http://schemas.microsoft.com/office/drawing/2014/main" id="{56043C94-8760-4735-A03F-F33C50CDB22C}"/>
              </a:ext>
            </a:extLst>
          </p:cNvPr>
          <p:cNvPicPr>
            <a:picLocks noChangeAspect="1"/>
          </p:cNvPicPr>
          <p:nvPr/>
        </p:nvPicPr>
        <p:blipFill>
          <a:blip r:embed="rId2"/>
          <a:stretch>
            <a:fillRect/>
          </a:stretch>
        </p:blipFill>
        <p:spPr>
          <a:xfrm>
            <a:off x="2362200" y="3062287"/>
            <a:ext cx="4419600" cy="733425"/>
          </a:xfrm>
          <a:prstGeom prst="rect">
            <a:avLst/>
          </a:prstGeom>
        </p:spPr>
      </p:pic>
    </p:spTree>
    <p:extLst>
      <p:ext uri="{BB962C8B-B14F-4D97-AF65-F5344CB8AC3E}">
        <p14:creationId xmlns:p14="http://schemas.microsoft.com/office/powerpoint/2010/main" val="7843528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La Exposición Canina</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098507"/>
            <a:ext cx="5721771" cy="448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97</a:t>
            </a:fld>
            <a:endParaRPr lang="es-CO" dirty="0"/>
          </a:p>
        </p:txBody>
      </p:sp>
    </p:spTree>
    <p:extLst>
      <p:ext uri="{BB962C8B-B14F-4D97-AF65-F5344CB8AC3E}">
        <p14:creationId xmlns:p14="http://schemas.microsoft.com/office/powerpoint/2010/main" val="161434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69953"/>
            <a:ext cx="7227589" cy="488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5 CuadroTexto"/>
          <p:cNvSpPr txBox="1"/>
          <p:nvPr/>
        </p:nvSpPr>
        <p:spPr>
          <a:xfrm>
            <a:off x="827583" y="1700808"/>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La Exposición Canina</a:t>
            </a:r>
          </a:p>
        </p:txBody>
      </p:sp>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98</a:t>
            </a:fld>
            <a:endParaRPr lang="es-CO" dirty="0"/>
          </a:p>
        </p:txBody>
      </p:sp>
    </p:spTree>
    <p:extLst>
      <p:ext uri="{BB962C8B-B14F-4D97-AF65-F5344CB8AC3E}">
        <p14:creationId xmlns:p14="http://schemas.microsoft.com/office/powerpoint/2010/main" val="22540269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176465" cy="369332"/>
          </a:xfrm>
          <a:prstGeom prst="rect">
            <a:avLst/>
          </a:prstGeom>
          <a:noFill/>
        </p:spPr>
        <p:txBody>
          <a:bodyPr wrap="square" rtlCol="0">
            <a:spAutoFit/>
          </a:bodyPr>
          <a:lstStyle/>
          <a:p>
            <a:r>
              <a:rPr lang="es-CO" b="1" dirty="0">
                <a:latin typeface="Candara" pitchFamily="34" charset="0"/>
              </a:rPr>
              <a:t>Caso de Estudio: </a:t>
            </a:r>
            <a:r>
              <a:rPr lang="es-CO" sz="1400" b="1" dirty="0">
                <a:latin typeface="Candara" pitchFamily="34" charset="0"/>
              </a:rPr>
              <a:t>La Exposición Canina</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557"/>
            <a:ext cx="8136904" cy="410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número de diapositiva 2"/>
          <p:cNvSpPr>
            <a:spLocks noGrp="1"/>
          </p:cNvSpPr>
          <p:nvPr>
            <p:ph type="sldNum" sz="quarter" idx="12"/>
          </p:nvPr>
        </p:nvSpPr>
        <p:spPr/>
        <p:txBody>
          <a:bodyPr/>
          <a:lstStyle/>
          <a:p>
            <a:pPr>
              <a:defRPr/>
            </a:pPr>
            <a:fld id="{794276DD-4636-4657-98AB-295EDCA9DBED}" type="slidenum">
              <a:rPr lang="es-CO" smtClean="0"/>
              <a:pPr>
                <a:defRPr/>
              </a:pPr>
              <a:t>99</a:t>
            </a:fld>
            <a:endParaRPr lang="es-CO" dirty="0"/>
          </a:p>
        </p:txBody>
      </p:sp>
    </p:spTree>
    <p:extLst>
      <p:ext uri="{BB962C8B-B14F-4D97-AF65-F5344CB8AC3E}">
        <p14:creationId xmlns:p14="http://schemas.microsoft.com/office/powerpoint/2010/main" val="904004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6263</Words>
  <Application>Microsoft Office PowerPoint</Application>
  <PresentationFormat>Presentación en pantalla (4:3)</PresentationFormat>
  <Paragraphs>1565</Paragraphs>
  <Slides>106</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106</vt:i4>
      </vt:variant>
    </vt:vector>
  </HeadingPairs>
  <TitlesOfParts>
    <vt:vector size="114" baseType="lpstr">
      <vt:lpstr>Arial</vt:lpstr>
      <vt:lpstr>Calibri</vt:lpstr>
      <vt:lpstr>Calibri Light</vt:lpstr>
      <vt:lpstr>Cambria Math</vt:lpstr>
      <vt:lpstr>Candara</vt:lpstr>
      <vt:lpstr>Courier New</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Como ordenamos realmente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David Ochoa Diaz</dc:creator>
  <cp:lastModifiedBy>David Alvarez Martinez</cp:lastModifiedBy>
  <cp:revision>6</cp:revision>
  <dcterms:created xsi:type="dcterms:W3CDTF">2020-11-10T11:47:26Z</dcterms:created>
  <dcterms:modified xsi:type="dcterms:W3CDTF">2020-11-13T13:03:24Z</dcterms:modified>
</cp:coreProperties>
</file>