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C3E3-6DA2-4DC5-9F5F-B377F1C01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7BB5-8646-4376-9481-753716FC8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8BEB-B71A-4915-8E39-E6008DC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EBF9-5BE9-419D-925F-6FC3EA79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34A5-9379-44A6-AAA9-47F19907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C6BB-29A6-4C09-B51D-01BBFC16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3741A-8A08-4C7B-990B-A703A6FD2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881E-DD96-4C4C-95AB-8E4D0A63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AA03-84CC-4E31-A880-9B9B2B9E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AD44-D2ED-4E18-A89E-6351E533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C3E3F-46F5-47A2-AD58-3DFBCC9A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2D6AE-CADA-4734-9DE2-153C84F7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19D4-E376-42FD-9970-C132788B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0565-6B72-4309-A2A9-71621C1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B550-1A5A-4D54-9B24-34D37AD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72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4F28-E1D2-4119-9F8E-14F8FE82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1CBB-A5DF-4E64-8EDF-C5D3074C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AE39-02FB-4C15-98F9-13985009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D3DC-7900-4F75-8637-29D4F2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7230-4627-4039-8867-ED5EC307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2D4E-7B3B-489F-BFC4-2DF7ED8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B4D6-38F4-4977-8801-A63D58B5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EC0E-FA6A-4F74-9ADB-A11C7737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9976-A481-4EBD-8F09-A038EE0C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6E13-EF74-47AE-B145-CF2B8DC5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1CF-468C-4A90-9792-201B504A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B85F-6C2F-4543-BBB6-1C604DDF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705A7-000C-48C5-A89D-D0A40D57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9E51-059F-4CB9-B250-171D2668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17D6-85E9-4812-BD6F-A15028DE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B746-4338-46C8-B315-3EF4A56C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F61B-68C3-4CBC-8293-FB4D2BEF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2AC9-2265-466F-82F0-33E4810A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21A42-7906-42B3-9D3A-3AF15F719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36E19-2476-41F6-A7B2-615C3082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FA42-46A1-4467-8E28-D1BAA055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93D9-3AFF-4200-950D-D6833ED6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C1DDE-91B0-45FB-81A6-1B911C49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5DA02-921C-461A-A684-CDBBA38F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CFE9-C37C-4FD2-8A4A-57DAAD19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F31BE-A15F-4019-80E0-B23C61DC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F1D1-78AB-4A01-8E13-06427637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2109B-E325-4101-A8D0-858AC921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32150-9D16-4398-9B9D-867E40E4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DE3F8-F8EE-4904-8E38-034062C4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47F28-2B32-4633-82C8-513401B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5092-0137-44B8-973D-51EB9D16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DE20-674B-4737-BE11-E944B990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7A04E-9F53-4223-B9D0-5254823EC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354A-488F-43D5-964E-73CE7DE9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7799-4E5D-41F4-8FF1-A1720643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8906-BB98-477F-A12E-BBB6549E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27BB-0DE6-4646-B9EA-BEC6BC2D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41FF9-66A0-49E1-9266-E79381352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67B1B-65D3-44D7-9F92-8DC0EE5C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66AE-1965-449F-B0EB-B7E08E6A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FB7C-8FBD-4F26-9670-2B3A28D9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B8E4-E628-470D-8D33-E37FD58B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B8049-C05B-4CDD-B089-D87C1686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4C15-D0DB-4CF2-AB72-9C6A7886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DBB3-A602-4B56-8CEB-95BD2A9A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3E67-2F86-4F8E-8ED4-630F51B47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1F2B-8966-48C9-A639-F4E1A7902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123" y="468630"/>
            <a:ext cx="4906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Acciones y</a:t>
            </a:r>
            <a:r>
              <a:rPr spc="-35" dirty="0"/>
              <a:t> </a:t>
            </a:r>
            <a:r>
              <a:rPr spc="-5" dirty="0"/>
              <a:t>Eventos</a:t>
            </a:r>
          </a:p>
        </p:txBody>
      </p:sp>
      <p:sp>
        <p:nvSpPr>
          <p:cNvPr id="3" name="object 3"/>
          <p:cNvSpPr/>
          <p:nvPr/>
        </p:nvSpPr>
        <p:spPr>
          <a:xfrm>
            <a:off x="626553" y="1449505"/>
            <a:ext cx="1791317" cy="1807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5259" y="2071233"/>
            <a:ext cx="2646615" cy="878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85877" y="3181286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Modelo del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mundo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003" y="3462235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Usuario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2175" y="1912936"/>
            <a:ext cx="2811780" cy="1167130"/>
          </a:xfrm>
          <a:custGeom>
            <a:avLst/>
            <a:gdLst/>
            <a:ahLst/>
            <a:cxnLst/>
            <a:rect l="l" t="t" r="r" b="b"/>
            <a:pathLst>
              <a:path w="2811779" h="1167130">
                <a:moveTo>
                  <a:pt x="0" y="194475"/>
                </a:moveTo>
                <a:lnTo>
                  <a:pt x="5136" y="149884"/>
                </a:lnTo>
                <a:lnTo>
                  <a:pt x="19766" y="108950"/>
                </a:lnTo>
                <a:lnTo>
                  <a:pt x="42724" y="72841"/>
                </a:lnTo>
                <a:lnTo>
                  <a:pt x="72841" y="42724"/>
                </a:lnTo>
                <a:lnTo>
                  <a:pt x="108950" y="19766"/>
                </a:lnTo>
                <a:lnTo>
                  <a:pt x="149884" y="5136"/>
                </a:lnTo>
                <a:lnTo>
                  <a:pt x="194475" y="0"/>
                </a:lnTo>
                <a:lnTo>
                  <a:pt x="2616987" y="0"/>
                </a:lnTo>
                <a:lnTo>
                  <a:pt x="2661578" y="5136"/>
                </a:lnTo>
                <a:lnTo>
                  <a:pt x="2702511" y="19766"/>
                </a:lnTo>
                <a:lnTo>
                  <a:pt x="2738620" y="42724"/>
                </a:lnTo>
                <a:lnTo>
                  <a:pt x="2768737" y="72841"/>
                </a:lnTo>
                <a:lnTo>
                  <a:pt x="2791695" y="108950"/>
                </a:lnTo>
                <a:lnTo>
                  <a:pt x="2806326" y="149884"/>
                </a:lnTo>
                <a:lnTo>
                  <a:pt x="2811462" y="194475"/>
                </a:lnTo>
                <a:lnTo>
                  <a:pt x="2811462" y="972337"/>
                </a:lnTo>
                <a:lnTo>
                  <a:pt x="2806326" y="1016928"/>
                </a:lnTo>
                <a:lnTo>
                  <a:pt x="2791695" y="1057861"/>
                </a:lnTo>
                <a:lnTo>
                  <a:pt x="2768737" y="1093970"/>
                </a:lnTo>
                <a:lnTo>
                  <a:pt x="2738620" y="1124087"/>
                </a:lnTo>
                <a:lnTo>
                  <a:pt x="2702511" y="1147045"/>
                </a:lnTo>
                <a:lnTo>
                  <a:pt x="2661578" y="1161676"/>
                </a:lnTo>
                <a:lnTo>
                  <a:pt x="2616987" y="1166812"/>
                </a:lnTo>
                <a:lnTo>
                  <a:pt x="194475" y="1166812"/>
                </a:lnTo>
                <a:lnTo>
                  <a:pt x="149884" y="1161676"/>
                </a:lnTo>
                <a:lnTo>
                  <a:pt x="108950" y="1147045"/>
                </a:lnTo>
                <a:lnTo>
                  <a:pt x="72841" y="1124087"/>
                </a:lnTo>
                <a:lnTo>
                  <a:pt x="42724" y="1093970"/>
                </a:lnTo>
                <a:lnTo>
                  <a:pt x="19766" y="1057861"/>
                </a:lnTo>
                <a:lnTo>
                  <a:pt x="5136" y="1016928"/>
                </a:lnTo>
                <a:lnTo>
                  <a:pt x="0" y="972337"/>
                </a:lnTo>
                <a:lnTo>
                  <a:pt x="0" y="1944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6950" y="2058983"/>
            <a:ext cx="1263650" cy="709930"/>
          </a:xfrm>
          <a:custGeom>
            <a:avLst/>
            <a:gdLst/>
            <a:ahLst/>
            <a:cxnLst/>
            <a:rect l="l" t="t" r="r" b="b"/>
            <a:pathLst>
              <a:path w="1263650" h="709930">
                <a:moveTo>
                  <a:pt x="0" y="118275"/>
                </a:moveTo>
                <a:lnTo>
                  <a:pt x="9293" y="72239"/>
                </a:lnTo>
                <a:lnTo>
                  <a:pt x="34639" y="34644"/>
                </a:lnTo>
                <a:lnTo>
                  <a:pt x="72234" y="9295"/>
                </a:lnTo>
                <a:lnTo>
                  <a:pt x="118275" y="0"/>
                </a:lnTo>
                <a:lnTo>
                  <a:pt x="1145374" y="0"/>
                </a:lnTo>
                <a:lnTo>
                  <a:pt x="1191415" y="9295"/>
                </a:lnTo>
                <a:lnTo>
                  <a:pt x="1229010" y="34644"/>
                </a:lnTo>
                <a:lnTo>
                  <a:pt x="1254356" y="72239"/>
                </a:lnTo>
                <a:lnTo>
                  <a:pt x="1263650" y="118275"/>
                </a:lnTo>
                <a:lnTo>
                  <a:pt x="1263650" y="591350"/>
                </a:lnTo>
                <a:lnTo>
                  <a:pt x="1254356" y="637383"/>
                </a:lnTo>
                <a:lnTo>
                  <a:pt x="1229010" y="674974"/>
                </a:lnTo>
                <a:lnTo>
                  <a:pt x="1191415" y="700319"/>
                </a:lnTo>
                <a:lnTo>
                  <a:pt x="1145374" y="709612"/>
                </a:lnTo>
                <a:lnTo>
                  <a:pt x="118275" y="709612"/>
                </a:lnTo>
                <a:lnTo>
                  <a:pt x="72234" y="700319"/>
                </a:lnTo>
                <a:lnTo>
                  <a:pt x="34639" y="674974"/>
                </a:lnTo>
                <a:lnTo>
                  <a:pt x="9293" y="637383"/>
                </a:lnTo>
                <a:lnTo>
                  <a:pt x="0" y="591350"/>
                </a:lnTo>
                <a:lnTo>
                  <a:pt x="0" y="1182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5265" y="2120551"/>
            <a:ext cx="78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az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usuario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3978" y="2421199"/>
            <a:ext cx="601980" cy="6350"/>
          </a:xfrm>
          <a:custGeom>
            <a:avLst/>
            <a:gdLst/>
            <a:ahLst/>
            <a:cxnLst/>
            <a:rect l="l" t="t" r="r" b="b"/>
            <a:pathLst>
              <a:path w="601979" h="6350">
                <a:moveTo>
                  <a:pt x="-38100" y="2914"/>
                </a:moveTo>
                <a:lnTo>
                  <a:pt x="639775" y="2914"/>
                </a:lnTo>
              </a:path>
            </a:pathLst>
          </a:custGeom>
          <a:ln w="820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6457" y="2307261"/>
            <a:ext cx="229870" cy="228600"/>
          </a:xfrm>
          <a:custGeom>
            <a:avLst/>
            <a:gdLst/>
            <a:ahLst/>
            <a:cxnLst/>
            <a:rect l="l" t="t" r="r" b="b"/>
            <a:pathLst>
              <a:path w="229870" h="228600">
                <a:moveTo>
                  <a:pt x="0" y="0"/>
                </a:moveTo>
                <a:lnTo>
                  <a:pt x="2209" y="228587"/>
                </a:lnTo>
                <a:lnTo>
                  <a:pt x="229692" y="1120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3484" y="2312356"/>
            <a:ext cx="229870" cy="228600"/>
          </a:xfrm>
          <a:custGeom>
            <a:avLst/>
            <a:gdLst/>
            <a:ahLst/>
            <a:cxnLst/>
            <a:rect l="l" t="t" r="r" b="b"/>
            <a:pathLst>
              <a:path w="229869" h="228600">
                <a:moveTo>
                  <a:pt x="227482" y="0"/>
                </a:moveTo>
                <a:lnTo>
                  <a:pt x="0" y="116522"/>
                </a:lnTo>
                <a:lnTo>
                  <a:pt x="229704" y="228587"/>
                </a:lnTo>
                <a:lnTo>
                  <a:pt x="2274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7766" y="2422786"/>
            <a:ext cx="601980" cy="6350"/>
          </a:xfrm>
          <a:custGeom>
            <a:avLst/>
            <a:gdLst/>
            <a:ahLst/>
            <a:cxnLst/>
            <a:rect l="l" t="t" r="r" b="b"/>
            <a:pathLst>
              <a:path w="601979" h="6350">
                <a:moveTo>
                  <a:pt x="-38100" y="2914"/>
                </a:moveTo>
                <a:lnTo>
                  <a:pt x="639775" y="2914"/>
                </a:lnTo>
              </a:path>
            </a:pathLst>
          </a:custGeom>
          <a:ln w="820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0246" y="2308848"/>
            <a:ext cx="229870" cy="228600"/>
          </a:xfrm>
          <a:custGeom>
            <a:avLst/>
            <a:gdLst/>
            <a:ahLst/>
            <a:cxnLst/>
            <a:rect l="l" t="t" r="r" b="b"/>
            <a:pathLst>
              <a:path w="229870" h="228600">
                <a:moveTo>
                  <a:pt x="0" y="0"/>
                </a:moveTo>
                <a:lnTo>
                  <a:pt x="2209" y="228587"/>
                </a:lnTo>
                <a:lnTo>
                  <a:pt x="229692" y="1120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7272" y="2313943"/>
            <a:ext cx="229870" cy="228600"/>
          </a:xfrm>
          <a:custGeom>
            <a:avLst/>
            <a:gdLst/>
            <a:ahLst/>
            <a:cxnLst/>
            <a:rect l="l" t="t" r="r" b="b"/>
            <a:pathLst>
              <a:path w="229870" h="228600">
                <a:moveTo>
                  <a:pt x="227482" y="0"/>
                </a:moveTo>
                <a:lnTo>
                  <a:pt x="0" y="116522"/>
                </a:lnTo>
                <a:lnTo>
                  <a:pt x="229704" y="228587"/>
                </a:lnTo>
                <a:lnTo>
                  <a:pt x="2274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33027" y="1968436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eve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2383" y="1533410"/>
            <a:ext cx="110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llamada a  un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método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215" y="4087939"/>
            <a:ext cx="114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0025" y="4087939"/>
            <a:ext cx="3187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El usuario ejecuta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acciones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4414" y="4393501"/>
            <a:ext cx="29413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Hace click sobre 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botón</a:t>
            </a:r>
            <a:endParaRPr sz="1800">
              <a:latin typeface="Arial"/>
              <a:cs typeface="Arial"/>
            </a:endParaRPr>
          </a:p>
          <a:p>
            <a:pPr marL="298450" marR="461645" indent="-285750">
              <a:lnSpc>
                <a:spcPct val="80000"/>
              </a:lnSpc>
              <a:spcBef>
                <a:spcPts val="43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Chequea una caja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  chequeo</a:t>
            </a:r>
            <a:endParaRPr sz="1800">
              <a:latin typeface="Arial"/>
              <a:cs typeface="Arial"/>
            </a:endParaRPr>
          </a:p>
          <a:p>
            <a:pPr marL="298450" marR="17780" indent="-285750">
              <a:lnSpc>
                <a:spcPct val="80000"/>
              </a:lnSpc>
              <a:spcBef>
                <a:spcPts val="43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Selecciona una opción de  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Menú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10062" y="4718053"/>
            <a:ext cx="1098550" cy="370205"/>
          </a:xfrm>
          <a:custGeom>
            <a:avLst/>
            <a:gdLst/>
            <a:ahLst/>
            <a:cxnLst/>
            <a:rect l="l" t="t" r="r" b="b"/>
            <a:pathLst>
              <a:path w="1098550" h="370204">
                <a:moveTo>
                  <a:pt x="823912" y="0"/>
                </a:moveTo>
                <a:lnTo>
                  <a:pt x="823912" y="92468"/>
                </a:lnTo>
                <a:lnTo>
                  <a:pt x="0" y="92468"/>
                </a:lnTo>
                <a:lnTo>
                  <a:pt x="0" y="277418"/>
                </a:lnTo>
                <a:lnTo>
                  <a:pt x="823912" y="277418"/>
                </a:lnTo>
                <a:lnTo>
                  <a:pt x="823912" y="369887"/>
                </a:lnTo>
                <a:lnTo>
                  <a:pt x="1098550" y="184937"/>
                </a:lnTo>
                <a:lnTo>
                  <a:pt x="82391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0062" y="4718053"/>
            <a:ext cx="1098550" cy="370205"/>
          </a:xfrm>
          <a:custGeom>
            <a:avLst/>
            <a:gdLst/>
            <a:ahLst/>
            <a:cxnLst/>
            <a:rect l="l" t="t" r="r" b="b"/>
            <a:pathLst>
              <a:path w="1098550" h="370204">
                <a:moveTo>
                  <a:pt x="0" y="92468"/>
                </a:moveTo>
                <a:lnTo>
                  <a:pt x="823912" y="92468"/>
                </a:lnTo>
                <a:lnTo>
                  <a:pt x="823912" y="0"/>
                </a:lnTo>
                <a:lnTo>
                  <a:pt x="1098550" y="184937"/>
                </a:lnTo>
                <a:lnTo>
                  <a:pt x="823912" y="369887"/>
                </a:lnTo>
                <a:lnTo>
                  <a:pt x="823912" y="277418"/>
                </a:lnTo>
                <a:lnTo>
                  <a:pt x="0" y="277418"/>
                </a:lnTo>
                <a:lnTo>
                  <a:pt x="0" y="924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14327" y="4087939"/>
            <a:ext cx="3429000" cy="817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4965" marR="5080" indent="-342900">
              <a:lnSpc>
                <a:spcPts val="192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Las acciones se convierten  en objetos llamados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eventos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1527" y="4881181"/>
            <a:ext cx="3081020" cy="16713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8450" marR="5080" indent="-285750">
              <a:lnSpc>
                <a:spcPct val="80000"/>
              </a:lnSpc>
              <a:spcBef>
                <a:spcPts val="53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Describen lo que el usuario  hizo</a:t>
            </a:r>
            <a:endParaRPr sz="1800">
              <a:latin typeface="Arial"/>
              <a:cs typeface="Arial"/>
            </a:endParaRPr>
          </a:p>
          <a:p>
            <a:pPr marL="298450" marR="424815" indent="-285750">
              <a:lnSpc>
                <a:spcPts val="1730"/>
              </a:lnSpc>
              <a:spcBef>
                <a:spcPts val="415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Se puede analizar su  contenido para que el  programa reaccione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  acuerdo a la acción del  usuario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028" y="2133663"/>
            <a:ext cx="4717415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985" algn="ctr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6600"/>
                </a:solidFill>
                <a:latin typeface="Comic Sans MS"/>
                <a:cs typeface="Comic Sans MS"/>
              </a:rPr>
              <a:t>Arquitectura </a:t>
            </a: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y  Distribución de  Resp</a:t>
            </a:r>
            <a:r>
              <a:rPr spc="-10" dirty="0">
                <a:solidFill>
                  <a:srgbClr val="FF6600"/>
                </a:solidFill>
                <a:latin typeface="Comic Sans MS"/>
                <a:cs typeface="Comic Sans MS"/>
              </a:rPr>
              <a:t>o</a:t>
            </a: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nsabili</a:t>
            </a:r>
            <a:r>
              <a:rPr dirty="0">
                <a:solidFill>
                  <a:srgbClr val="FF6600"/>
                </a:solidFill>
                <a:latin typeface="Comic Sans MS"/>
                <a:cs typeface="Comic Sans MS"/>
              </a:rPr>
              <a:t>d</a:t>
            </a: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a</a:t>
            </a:r>
            <a:r>
              <a:rPr dirty="0">
                <a:solidFill>
                  <a:srgbClr val="FF6600"/>
                </a:solidFill>
                <a:latin typeface="Comic Sans MS"/>
                <a:cs typeface="Comic Sans MS"/>
              </a:rPr>
              <a:t>d</a:t>
            </a: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802" y="482917"/>
            <a:ext cx="6461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Qué vamos a aprender</a:t>
            </a:r>
            <a:r>
              <a:rPr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052" y="1591754"/>
            <a:ext cx="7938134" cy="33680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721995" indent="-343535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Coordinar </a:t>
            </a:r>
            <a:r>
              <a:rPr sz="2800" dirty="0">
                <a:latin typeface="Arial"/>
                <a:cs typeface="Arial"/>
              </a:rPr>
              <a:t>los elementos de la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interfaz </a:t>
            </a:r>
            <a:r>
              <a:rPr sz="2800" dirty="0">
                <a:latin typeface="Arial"/>
                <a:cs typeface="Arial"/>
              </a:rPr>
              <a:t>y del  modelo del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mundo </a:t>
            </a:r>
            <a:r>
              <a:rPr sz="2800" dirty="0">
                <a:latin typeface="Arial"/>
                <a:cs typeface="Arial"/>
              </a:rPr>
              <a:t>para satisfacer los  requerimientos funcionales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Estructurar y repartir las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responsabilidades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Una propuesta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arquitectura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Facilita la localización de componentes del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programa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Aumenta la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claridad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Facilita 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mantenimiento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8844" marR="5080" indent="2006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Por dónde comienza la  ejecución del</a:t>
            </a:r>
            <a:r>
              <a:rPr spc="-20" dirty="0"/>
              <a:t> </a:t>
            </a:r>
            <a:r>
              <a:rPr spc="-5" dirty="0"/>
              <a:t>programa?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664" y="5864802"/>
            <a:ext cx="27940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036" y="6474300"/>
            <a:ext cx="110489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052" y="1535752"/>
            <a:ext cx="8091805" cy="43307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Por el método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main </a:t>
            </a:r>
            <a:r>
              <a:rPr sz="3200" spc="-5" dirty="0">
                <a:latin typeface="Arial"/>
                <a:cs typeface="Arial"/>
              </a:rPr>
              <a:t>de la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ventana</a:t>
            </a:r>
            <a:r>
              <a:rPr sz="3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principal</a:t>
            </a:r>
            <a:endParaRPr sz="3200">
              <a:latin typeface="Arial"/>
              <a:cs typeface="Arial"/>
            </a:endParaRPr>
          </a:p>
          <a:p>
            <a:pPr marL="355600" marR="762635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Su función: </a:t>
            </a:r>
            <a:r>
              <a:rPr sz="3200" spc="-5" dirty="0">
                <a:solidFill>
                  <a:srgbClr val="33CC33"/>
                </a:solidFill>
                <a:latin typeface="Arial"/>
                <a:cs typeface="Arial"/>
              </a:rPr>
              <a:t>crear una instancia de </a:t>
            </a:r>
            <a:r>
              <a:rPr sz="3200" spc="-10" dirty="0">
                <a:solidFill>
                  <a:srgbClr val="33CC33"/>
                </a:solidFill>
                <a:latin typeface="Arial"/>
                <a:cs typeface="Arial"/>
              </a:rPr>
              <a:t>la  </a:t>
            </a:r>
            <a:r>
              <a:rPr sz="3200" spc="-5" dirty="0">
                <a:solidFill>
                  <a:srgbClr val="33CC33"/>
                </a:solidFill>
                <a:latin typeface="Arial"/>
                <a:cs typeface="Arial"/>
              </a:rPr>
              <a:t>ventana </a:t>
            </a:r>
            <a:r>
              <a:rPr sz="3200" spc="-5" dirty="0">
                <a:latin typeface="Arial"/>
                <a:cs typeface="Arial"/>
              </a:rPr>
              <a:t>y </a:t>
            </a:r>
            <a:r>
              <a:rPr sz="3200" spc="-5" dirty="0">
                <a:solidFill>
                  <a:srgbClr val="9900CC"/>
                </a:solidFill>
                <a:latin typeface="Arial"/>
                <a:cs typeface="Arial"/>
              </a:rPr>
              <a:t>hacerla visible en la</a:t>
            </a:r>
            <a:r>
              <a:rPr sz="3200" spc="-5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9900CC"/>
                </a:solidFill>
                <a:latin typeface="Arial"/>
                <a:cs typeface="Arial"/>
              </a:rPr>
              <a:t>pantalla</a:t>
            </a:r>
            <a:endParaRPr sz="32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273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public class InterfazImpuestosCarro </a:t>
            </a:r>
            <a:r>
              <a:rPr sz="2000" spc="-5" dirty="0">
                <a:latin typeface="Arial"/>
                <a:cs typeface="Arial"/>
              </a:rPr>
              <a:t>extends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JFrame</a:t>
            </a:r>
            <a:endParaRPr sz="2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public static void main( String[] args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99185" marR="5080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InterfazImpuestosCarro vent = new InterfazImpuestosCarro( ); 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vent.setVisible( true</a:t>
            </a:r>
            <a:r>
              <a:rPr sz="2000" spc="-3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CC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06" y="482917"/>
            <a:ext cx="8421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Quién crea el modelo del</a:t>
            </a:r>
            <a:r>
              <a:rPr spc="20" dirty="0"/>
              <a:t> </a:t>
            </a:r>
            <a:r>
              <a:rPr spc="-5" dirty="0"/>
              <a:t>mundo?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664" y="5864802"/>
            <a:ext cx="27940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036" y="6474300"/>
            <a:ext cx="110489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46" y="1278577"/>
            <a:ext cx="7426959" cy="44926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La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interfaz</a:t>
            </a:r>
            <a:endParaRPr sz="3200">
              <a:latin typeface="Arial"/>
              <a:cs typeface="Arial"/>
            </a:endParaRPr>
          </a:p>
          <a:p>
            <a:pPr marL="356235" marR="5080" indent="-34417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En el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método constructor </a:t>
            </a:r>
            <a:r>
              <a:rPr sz="3200" spc="-5" dirty="0"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sz="32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ventana 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principal</a:t>
            </a:r>
            <a:endParaRPr sz="320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public class InterfazImpuestosCarro </a:t>
            </a:r>
            <a:r>
              <a:rPr sz="2000" spc="-5" dirty="0">
                <a:latin typeface="Arial"/>
                <a:cs typeface="Arial"/>
              </a:rPr>
              <a:t>extends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JFrame</a:t>
            </a:r>
            <a:endParaRPr sz="2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70534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private CalculadorImpuestos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calculador;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public InterfazImpuestosCarro( ) throws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9982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calculador = new CalculadorImpuestos(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09982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391" y="482917"/>
            <a:ext cx="56826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Arquitectura</a:t>
            </a:r>
            <a:r>
              <a:rPr spc="-20" dirty="0"/>
              <a:t> </a:t>
            </a:r>
            <a:r>
              <a:rPr spc="-5" dirty="0"/>
              <a:t>propuesta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052" y="1584896"/>
            <a:ext cx="7018020" cy="32816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marR="50165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Los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requerimientos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funcionales </a:t>
            </a:r>
            <a:r>
              <a:rPr sz="3200" spc="-5" dirty="0">
                <a:latin typeface="Arial"/>
                <a:cs typeface="Arial"/>
              </a:rPr>
              <a:t>se  implementan en la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ventana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principal: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Hay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UN método </a:t>
            </a:r>
            <a:r>
              <a:rPr sz="2800" dirty="0">
                <a:latin typeface="Arial"/>
                <a:cs typeface="Arial"/>
              </a:rPr>
              <a:t>por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REQUERIMIENTO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3800">
              <a:latin typeface="Times New Roman"/>
              <a:cs typeface="Times New Roman"/>
            </a:endParaRPr>
          </a:p>
          <a:p>
            <a:pPr marL="755650" marR="71120" lvl="1" indent="-285750">
              <a:lnSpc>
                <a:spcPts val="302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La ventana principal coordina todas las  acciones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4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Reacción a un evento generado  por el usuario (1 de 6</a:t>
            </a:r>
            <a:r>
              <a:rPr spc="30" dirty="0"/>
              <a:t> </a:t>
            </a:r>
            <a:r>
              <a:rPr spc="-5" dirty="0"/>
              <a:t>pasos)</a:t>
            </a:r>
          </a:p>
        </p:txBody>
      </p:sp>
      <p:sp>
        <p:nvSpPr>
          <p:cNvPr id="3" name="object 3"/>
          <p:cNvSpPr/>
          <p:nvPr/>
        </p:nvSpPr>
        <p:spPr>
          <a:xfrm>
            <a:off x="989013" y="1995487"/>
            <a:ext cx="2762250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2529" y="4751520"/>
            <a:ext cx="648970" cy="619760"/>
          </a:xfrm>
          <a:custGeom>
            <a:avLst/>
            <a:gdLst/>
            <a:ahLst/>
            <a:cxnLst/>
            <a:rect l="l" t="t" r="r" b="b"/>
            <a:pathLst>
              <a:path w="648970" h="619760">
                <a:moveTo>
                  <a:pt x="506424" y="579599"/>
                </a:moveTo>
                <a:lnTo>
                  <a:pt x="460714" y="579599"/>
                </a:lnTo>
                <a:lnTo>
                  <a:pt x="519261" y="619617"/>
                </a:lnTo>
                <a:lnTo>
                  <a:pt x="543779" y="602205"/>
                </a:lnTo>
                <a:lnTo>
                  <a:pt x="559262" y="588806"/>
                </a:lnTo>
                <a:lnTo>
                  <a:pt x="519896" y="588806"/>
                </a:lnTo>
                <a:lnTo>
                  <a:pt x="506424" y="579599"/>
                </a:lnTo>
                <a:close/>
              </a:path>
              <a:path w="648970" h="619760">
                <a:moveTo>
                  <a:pt x="224120" y="245689"/>
                </a:moveTo>
                <a:lnTo>
                  <a:pt x="186369" y="267281"/>
                </a:lnTo>
                <a:lnTo>
                  <a:pt x="177150" y="291646"/>
                </a:lnTo>
                <a:lnTo>
                  <a:pt x="177238" y="299983"/>
                </a:lnTo>
                <a:lnTo>
                  <a:pt x="178914" y="308395"/>
                </a:lnTo>
                <a:lnTo>
                  <a:pt x="182222" y="316891"/>
                </a:lnTo>
                <a:lnTo>
                  <a:pt x="187119" y="325392"/>
                </a:lnTo>
                <a:lnTo>
                  <a:pt x="193646" y="333968"/>
                </a:lnTo>
                <a:lnTo>
                  <a:pt x="185416" y="339556"/>
                </a:lnTo>
                <a:lnTo>
                  <a:pt x="164986" y="380143"/>
                </a:lnTo>
                <a:lnTo>
                  <a:pt x="165820" y="389747"/>
                </a:lnTo>
                <a:lnTo>
                  <a:pt x="168797" y="399305"/>
                </a:lnTo>
                <a:lnTo>
                  <a:pt x="173896" y="408852"/>
                </a:lnTo>
                <a:lnTo>
                  <a:pt x="181117" y="418388"/>
                </a:lnTo>
                <a:lnTo>
                  <a:pt x="190458" y="427910"/>
                </a:lnTo>
                <a:lnTo>
                  <a:pt x="188248" y="430806"/>
                </a:lnTo>
                <a:lnTo>
                  <a:pt x="186674" y="432939"/>
                </a:lnTo>
                <a:lnTo>
                  <a:pt x="185747" y="434298"/>
                </a:lnTo>
                <a:lnTo>
                  <a:pt x="176378" y="456165"/>
                </a:lnTo>
                <a:lnTo>
                  <a:pt x="176363" y="456524"/>
                </a:lnTo>
                <a:lnTo>
                  <a:pt x="178346" y="477907"/>
                </a:lnTo>
                <a:lnTo>
                  <a:pt x="191769" y="499246"/>
                </a:lnTo>
                <a:lnTo>
                  <a:pt x="216626" y="520288"/>
                </a:lnTo>
                <a:lnTo>
                  <a:pt x="231416" y="529205"/>
                </a:lnTo>
                <a:lnTo>
                  <a:pt x="251050" y="533003"/>
                </a:lnTo>
                <a:lnTo>
                  <a:pt x="261292" y="545266"/>
                </a:lnTo>
                <a:lnTo>
                  <a:pt x="293760" y="574227"/>
                </a:lnTo>
                <a:lnTo>
                  <a:pt x="350559" y="592100"/>
                </a:lnTo>
                <a:lnTo>
                  <a:pt x="384332" y="591581"/>
                </a:lnTo>
                <a:lnTo>
                  <a:pt x="421050" y="587414"/>
                </a:lnTo>
                <a:lnTo>
                  <a:pt x="460714" y="579599"/>
                </a:lnTo>
                <a:lnTo>
                  <a:pt x="506424" y="579599"/>
                </a:lnTo>
                <a:lnTo>
                  <a:pt x="491328" y="569282"/>
                </a:lnTo>
                <a:lnTo>
                  <a:pt x="362252" y="569282"/>
                </a:lnTo>
                <a:lnTo>
                  <a:pt x="328774" y="568715"/>
                </a:lnTo>
                <a:lnTo>
                  <a:pt x="296921" y="546976"/>
                </a:lnTo>
                <a:lnTo>
                  <a:pt x="288261" y="539213"/>
                </a:lnTo>
                <a:lnTo>
                  <a:pt x="356106" y="539213"/>
                </a:lnTo>
                <a:lnTo>
                  <a:pt x="356466" y="536600"/>
                </a:lnTo>
                <a:lnTo>
                  <a:pt x="356589" y="523084"/>
                </a:lnTo>
                <a:lnTo>
                  <a:pt x="332330" y="523084"/>
                </a:lnTo>
                <a:lnTo>
                  <a:pt x="243620" y="508708"/>
                </a:lnTo>
                <a:lnTo>
                  <a:pt x="227377" y="498205"/>
                </a:lnTo>
                <a:lnTo>
                  <a:pt x="212028" y="484899"/>
                </a:lnTo>
                <a:lnTo>
                  <a:pt x="204062" y="471004"/>
                </a:lnTo>
                <a:lnTo>
                  <a:pt x="203479" y="456524"/>
                </a:lnTo>
                <a:lnTo>
                  <a:pt x="210283" y="441461"/>
                </a:lnTo>
                <a:lnTo>
                  <a:pt x="253425" y="441461"/>
                </a:lnTo>
                <a:lnTo>
                  <a:pt x="219148" y="419287"/>
                </a:lnTo>
                <a:lnTo>
                  <a:pt x="191464" y="385381"/>
                </a:lnTo>
                <a:lnTo>
                  <a:pt x="191338" y="378799"/>
                </a:lnTo>
                <a:lnTo>
                  <a:pt x="192997" y="372313"/>
                </a:lnTo>
                <a:lnTo>
                  <a:pt x="196440" y="365921"/>
                </a:lnTo>
                <a:lnTo>
                  <a:pt x="199805" y="361007"/>
                </a:lnTo>
                <a:lnTo>
                  <a:pt x="205787" y="356689"/>
                </a:lnTo>
                <a:lnTo>
                  <a:pt x="214398" y="352955"/>
                </a:lnTo>
                <a:lnTo>
                  <a:pt x="256064" y="352955"/>
                </a:lnTo>
                <a:lnTo>
                  <a:pt x="237918" y="340801"/>
                </a:lnTo>
                <a:lnTo>
                  <a:pt x="206257" y="309254"/>
                </a:lnTo>
                <a:lnTo>
                  <a:pt x="202792" y="294640"/>
                </a:lnTo>
                <a:lnTo>
                  <a:pt x="204162" y="287712"/>
                </a:lnTo>
                <a:lnTo>
                  <a:pt x="207603" y="281035"/>
                </a:lnTo>
                <a:lnTo>
                  <a:pt x="211896" y="274748"/>
                </a:lnTo>
                <a:lnTo>
                  <a:pt x="217903" y="271954"/>
                </a:lnTo>
                <a:lnTo>
                  <a:pt x="280395" y="271954"/>
                </a:lnTo>
                <a:lnTo>
                  <a:pt x="278126" y="270367"/>
                </a:lnTo>
                <a:lnTo>
                  <a:pt x="366628" y="270367"/>
                </a:lnTo>
                <a:lnTo>
                  <a:pt x="366121" y="269681"/>
                </a:lnTo>
                <a:lnTo>
                  <a:pt x="355966" y="251583"/>
                </a:lnTo>
                <a:lnTo>
                  <a:pt x="325416" y="251583"/>
                </a:lnTo>
                <a:lnTo>
                  <a:pt x="300216" y="251069"/>
                </a:lnTo>
                <a:lnTo>
                  <a:pt x="278082" y="245964"/>
                </a:lnTo>
                <a:lnTo>
                  <a:pt x="277645" y="245741"/>
                </a:lnTo>
                <a:lnTo>
                  <a:pt x="231124" y="245741"/>
                </a:lnTo>
                <a:lnTo>
                  <a:pt x="224120" y="245689"/>
                </a:lnTo>
                <a:close/>
              </a:path>
              <a:path w="648970" h="619760">
                <a:moveTo>
                  <a:pt x="383315" y="176857"/>
                </a:moveTo>
                <a:lnTo>
                  <a:pt x="332940" y="176857"/>
                </a:lnTo>
                <a:lnTo>
                  <a:pt x="443061" y="238909"/>
                </a:lnTo>
                <a:lnTo>
                  <a:pt x="460121" y="260973"/>
                </a:lnTo>
                <a:lnTo>
                  <a:pt x="483085" y="292857"/>
                </a:lnTo>
                <a:lnTo>
                  <a:pt x="511956" y="334558"/>
                </a:lnTo>
                <a:lnTo>
                  <a:pt x="546731" y="386076"/>
                </a:lnTo>
                <a:lnTo>
                  <a:pt x="621255" y="437003"/>
                </a:lnTo>
                <a:lnTo>
                  <a:pt x="605967" y="482436"/>
                </a:lnTo>
                <a:lnTo>
                  <a:pt x="583384" y="523173"/>
                </a:lnTo>
                <a:lnTo>
                  <a:pt x="555093" y="557747"/>
                </a:lnTo>
                <a:lnTo>
                  <a:pt x="519896" y="588806"/>
                </a:lnTo>
                <a:lnTo>
                  <a:pt x="559262" y="588806"/>
                </a:lnTo>
                <a:lnTo>
                  <a:pt x="602586" y="539899"/>
                </a:lnTo>
                <a:lnTo>
                  <a:pt x="632077" y="485113"/>
                </a:lnTo>
                <a:lnTo>
                  <a:pt x="648471" y="426183"/>
                </a:lnTo>
                <a:lnTo>
                  <a:pt x="560854" y="366290"/>
                </a:lnTo>
                <a:lnTo>
                  <a:pt x="539501" y="330180"/>
                </a:lnTo>
                <a:lnTo>
                  <a:pt x="515334" y="293574"/>
                </a:lnTo>
                <a:lnTo>
                  <a:pt x="488352" y="256471"/>
                </a:lnTo>
                <a:lnTo>
                  <a:pt x="458555" y="218868"/>
                </a:lnTo>
                <a:lnTo>
                  <a:pt x="383315" y="176857"/>
                </a:lnTo>
                <a:close/>
              </a:path>
              <a:path w="648970" h="619760">
                <a:moveTo>
                  <a:pt x="464613" y="551024"/>
                </a:moveTo>
                <a:lnTo>
                  <a:pt x="430171" y="560437"/>
                </a:lnTo>
                <a:lnTo>
                  <a:pt x="396051" y="566523"/>
                </a:lnTo>
                <a:lnTo>
                  <a:pt x="362252" y="569282"/>
                </a:lnTo>
                <a:lnTo>
                  <a:pt x="491328" y="569282"/>
                </a:lnTo>
                <a:lnTo>
                  <a:pt x="464613" y="551024"/>
                </a:lnTo>
                <a:close/>
              </a:path>
              <a:path w="648970" h="619760">
                <a:moveTo>
                  <a:pt x="356106" y="539213"/>
                </a:moveTo>
                <a:lnTo>
                  <a:pt x="288261" y="539213"/>
                </a:lnTo>
                <a:lnTo>
                  <a:pt x="354276" y="552497"/>
                </a:lnTo>
                <a:lnTo>
                  <a:pt x="356106" y="539213"/>
                </a:lnTo>
                <a:close/>
              </a:path>
              <a:path w="648970" h="619760">
                <a:moveTo>
                  <a:pt x="253425" y="441461"/>
                </a:moveTo>
                <a:lnTo>
                  <a:pt x="210283" y="441461"/>
                </a:lnTo>
                <a:lnTo>
                  <a:pt x="250009" y="468614"/>
                </a:lnTo>
                <a:lnTo>
                  <a:pt x="321662" y="481555"/>
                </a:lnTo>
                <a:lnTo>
                  <a:pt x="326049" y="492880"/>
                </a:lnTo>
                <a:lnTo>
                  <a:pt x="329287" y="503577"/>
                </a:lnTo>
                <a:lnTo>
                  <a:pt x="331379" y="513645"/>
                </a:lnTo>
                <a:lnTo>
                  <a:pt x="332330" y="523084"/>
                </a:lnTo>
                <a:lnTo>
                  <a:pt x="356589" y="523084"/>
                </a:lnTo>
                <a:lnTo>
                  <a:pt x="356613" y="520277"/>
                </a:lnTo>
                <a:lnTo>
                  <a:pt x="354718" y="503577"/>
                </a:lnTo>
                <a:lnTo>
                  <a:pt x="350770" y="486432"/>
                </a:lnTo>
                <a:lnTo>
                  <a:pt x="384015" y="486432"/>
                </a:lnTo>
                <a:lnTo>
                  <a:pt x="384205" y="467236"/>
                </a:lnTo>
                <a:lnTo>
                  <a:pt x="383722" y="463534"/>
                </a:lnTo>
                <a:lnTo>
                  <a:pt x="359813" y="463534"/>
                </a:lnTo>
                <a:lnTo>
                  <a:pt x="256841" y="443671"/>
                </a:lnTo>
                <a:lnTo>
                  <a:pt x="253425" y="441461"/>
                </a:lnTo>
                <a:close/>
              </a:path>
              <a:path w="648970" h="619760">
                <a:moveTo>
                  <a:pt x="384015" y="486432"/>
                </a:moveTo>
                <a:lnTo>
                  <a:pt x="350770" y="486432"/>
                </a:lnTo>
                <a:lnTo>
                  <a:pt x="383955" y="492375"/>
                </a:lnTo>
                <a:lnTo>
                  <a:pt x="384015" y="486432"/>
                </a:lnTo>
                <a:close/>
              </a:path>
              <a:path w="648970" h="619760">
                <a:moveTo>
                  <a:pt x="256064" y="352955"/>
                </a:moveTo>
                <a:lnTo>
                  <a:pt x="214398" y="352955"/>
                </a:lnTo>
                <a:lnTo>
                  <a:pt x="274253" y="394471"/>
                </a:lnTo>
                <a:lnTo>
                  <a:pt x="329714" y="404745"/>
                </a:lnTo>
                <a:lnTo>
                  <a:pt x="343034" y="418707"/>
                </a:lnTo>
                <a:lnTo>
                  <a:pt x="352493" y="433158"/>
                </a:lnTo>
                <a:lnTo>
                  <a:pt x="358087" y="448101"/>
                </a:lnTo>
                <a:lnTo>
                  <a:pt x="359813" y="463534"/>
                </a:lnTo>
                <a:lnTo>
                  <a:pt x="383722" y="463534"/>
                </a:lnTo>
                <a:lnTo>
                  <a:pt x="381355" y="445423"/>
                </a:lnTo>
                <a:lnTo>
                  <a:pt x="375404" y="426935"/>
                </a:lnTo>
                <a:lnTo>
                  <a:pt x="366353" y="411768"/>
                </a:lnTo>
                <a:lnTo>
                  <a:pt x="403661" y="411768"/>
                </a:lnTo>
                <a:lnTo>
                  <a:pt x="404350" y="391575"/>
                </a:lnTo>
                <a:lnTo>
                  <a:pt x="380755" y="391575"/>
                </a:lnTo>
                <a:lnTo>
                  <a:pt x="281416" y="369935"/>
                </a:lnTo>
                <a:lnTo>
                  <a:pt x="256064" y="352955"/>
                </a:lnTo>
                <a:close/>
              </a:path>
              <a:path w="648970" h="619760">
                <a:moveTo>
                  <a:pt x="403661" y="411768"/>
                </a:moveTo>
                <a:lnTo>
                  <a:pt x="366353" y="411768"/>
                </a:lnTo>
                <a:lnTo>
                  <a:pt x="403412" y="419084"/>
                </a:lnTo>
                <a:lnTo>
                  <a:pt x="403661" y="411768"/>
                </a:lnTo>
                <a:close/>
              </a:path>
              <a:path w="648970" h="619760">
                <a:moveTo>
                  <a:pt x="280395" y="271954"/>
                </a:moveTo>
                <a:lnTo>
                  <a:pt x="217903" y="271954"/>
                </a:lnTo>
                <a:lnTo>
                  <a:pt x="225612" y="272615"/>
                </a:lnTo>
                <a:lnTo>
                  <a:pt x="231722" y="273769"/>
                </a:lnTo>
                <a:lnTo>
                  <a:pt x="238472" y="276225"/>
                </a:lnTo>
                <a:lnTo>
                  <a:pt x="245863" y="279980"/>
                </a:lnTo>
                <a:lnTo>
                  <a:pt x="253895" y="285035"/>
                </a:lnTo>
                <a:lnTo>
                  <a:pt x="306473" y="320976"/>
                </a:lnTo>
                <a:lnTo>
                  <a:pt x="315642" y="321027"/>
                </a:lnTo>
                <a:lnTo>
                  <a:pt x="351990" y="333460"/>
                </a:lnTo>
                <a:lnTo>
                  <a:pt x="379843" y="374128"/>
                </a:lnTo>
                <a:lnTo>
                  <a:pt x="380755" y="391575"/>
                </a:lnTo>
                <a:lnTo>
                  <a:pt x="404350" y="391575"/>
                </a:lnTo>
                <a:lnTo>
                  <a:pt x="385722" y="332078"/>
                </a:lnTo>
                <a:lnTo>
                  <a:pt x="354879" y="307051"/>
                </a:lnTo>
                <a:lnTo>
                  <a:pt x="315007" y="296173"/>
                </a:lnTo>
                <a:lnTo>
                  <a:pt x="280395" y="271954"/>
                </a:lnTo>
                <a:close/>
              </a:path>
              <a:path w="648970" h="619760">
                <a:moveTo>
                  <a:pt x="369663" y="274469"/>
                </a:moveTo>
                <a:lnTo>
                  <a:pt x="341258" y="274469"/>
                </a:lnTo>
                <a:lnTo>
                  <a:pt x="352805" y="293662"/>
                </a:lnTo>
                <a:lnTo>
                  <a:pt x="366318" y="310969"/>
                </a:lnTo>
                <a:lnTo>
                  <a:pt x="381799" y="326390"/>
                </a:lnTo>
                <a:lnTo>
                  <a:pt x="399246" y="339925"/>
                </a:lnTo>
                <a:lnTo>
                  <a:pt x="409216" y="345551"/>
                </a:lnTo>
                <a:lnTo>
                  <a:pt x="423757" y="326043"/>
                </a:lnTo>
                <a:lnTo>
                  <a:pt x="416506" y="321700"/>
                </a:lnTo>
                <a:lnTo>
                  <a:pt x="397534" y="306777"/>
                </a:lnTo>
                <a:lnTo>
                  <a:pt x="380739" y="289437"/>
                </a:lnTo>
                <a:lnTo>
                  <a:pt x="369663" y="274469"/>
                </a:lnTo>
                <a:close/>
              </a:path>
              <a:path w="648970" h="619760">
                <a:moveTo>
                  <a:pt x="366628" y="270367"/>
                </a:moveTo>
                <a:lnTo>
                  <a:pt x="278126" y="270367"/>
                </a:lnTo>
                <a:lnTo>
                  <a:pt x="291795" y="272988"/>
                </a:lnTo>
                <a:lnTo>
                  <a:pt x="306873" y="274547"/>
                </a:lnTo>
                <a:lnTo>
                  <a:pt x="323361" y="275040"/>
                </a:lnTo>
                <a:lnTo>
                  <a:pt x="341258" y="274469"/>
                </a:lnTo>
                <a:lnTo>
                  <a:pt x="369663" y="274469"/>
                </a:lnTo>
                <a:lnTo>
                  <a:pt x="366628" y="270367"/>
                </a:lnTo>
                <a:close/>
              </a:path>
              <a:path w="648970" h="619760">
                <a:moveTo>
                  <a:pt x="353679" y="247507"/>
                </a:moveTo>
                <a:lnTo>
                  <a:pt x="325416" y="251583"/>
                </a:lnTo>
                <a:lnTo>
                  <a:pt x="355966" y="251583"/>
                </a:lnTo>
                <a:lnTo>
                  <a:pt x="353679" y="247507"/>
                </a:lnTo>
                <a:close/>
              </a:path>
              <a:path w="648970" h="619760">
                <a:moveTo>
                  <a:pt x="40081" y="0"/>
                </a:moveTo>
                <a:lnTo>
                  <a:pt x="7019" y="20774"/>
                </a:lnTo>
                <a:lnTo>
                  <a:pt x="0" y="43902"/>
                </a:lnTo>
                <a:lnTo>
                  <a:pt x="2340" y="56540"/>
                </a:lnTo>
                <a:lnTo>
                  <a:pt x="32756" y="98586"/>
                </a:lnTo>
                <a:lnTo>
                  <a:pt x="72475" y="129790"/>
                </a:lnTo>
                <a:lnTo>
                  <a:pt x="218767" y="232190"/>
                </a:lnTo>
                <a:lnTo>
                  <a:pt x="231124" y="245741"/>
                </a:lnTo>
                <a:lnTo>
                  <a:pt x="277645" y="245741"/>
                </a:lnTo>
                <a:lnTo>
                  <a:pt x="259013" y="236267"/>
                </a:lnTo>
                <a:lnTo>
                  <a:pt x="248579" y="227668"/>
                </a:lnTo>
                <a:lnTo>
                  <a:pt x="240118" y="217493"/>
                </a:lnTo>
                <a:lnTo>
                  <a:pt x="233635" y="205742"/>
                </a:lnTo>
                <a:lnTo>
                  <a:pt x="229130" y="192414"/>
                </a:lnTo>
                <a:lnTo>
                  <a:pt x="245909" y="189899"/>
                </a:lnTo>
                <a:lnTo>
                  <a:pt x="202612" y="189899"/>
                </a:lnTo>
                <a:lnTo>
                  <a:pt x="109940" y="125968"/>
                </a:lnTo>
                <a:lnTo>
                  <a:pt x="67602" y="94848"/>
                </a:lnTo>
                <a:lnTo>
                  <a:pt x="31114" y="58506"/>
                </a:lnTo>
                <a:lnTo>
                  <a:pt x="24675" y="41342"/>
                </a:lnTo>
                <a:lnTo>
                  <a:pt x="26806" y="34896"/>
                </a:lnTo>
                <a:lnTo>
                  <a:pt x="39631" y="26840"/>
                </a:lnTo>
                <a:lnTo>
                  <a:pt x="112627" y="26840"/>
                </a:lnTo>
                <a:lnTo>
                  <a:pt x="91014" y="14649"/>
                </a:lnTo>
                <a:lnTo>
                  <a:pt x="70890" y="5588"/>
                </a:lnTo>
                <a:lnTo>
                  <a:pt x="54225" y="771"/>
                </a:lnTo>
                <a:lnTo>
                  <a:pt x="40081" y="0"/>
                </a:lnTo>
                <a:close/>
              </a:path>
              <a:path w="648970" h="619760">
                <a:moveTo>
                  <a:pt x="112627" y="26840"/>
                </a:moveTo>
                <a:lnTo>
                  <a:pt x="39631" y="26840"/>
                </a:lnTo>
                <a:lnTo>
                  <a:pt x="60199" y="28884"/>
                </a:lnTo>
                <a:lnTo>
                  <a:pt x="88508" y="41027"/>
                </a:lnTo>
                <a:lnTo>
                  <a:pt x="124558" y="63268"/>
                </a:lnTo>
                <a:lnTo>
                  <a:pt x="276945" y="162010"/>
                </a:lnTo>
                <a:lnTo>
                  <a:pt x="199780" y="172945"/>
                </a:lnTo>
                <a:lnTo>
                  <a:pt x="200618" y="179930"/>
                </a:lnTo>
                <a:lnTo>
                  <a:pt x="201558" y="185581"/>
                </a:lnTo>
                <a:lnTo>
                  <a:pt x="202612" y="189899"/>
                </a:lnTo>
                <a:lnTo>
                  <a:pt x="245909" y="189899"/>
                </a:lnTo>
                <a:lnTo>
                  <a:pt x="332940" y="176857"/>
                </a:lnTo>
                <a:lnTo>
                  <a:pt x="383315" y="176857"/>
                </a:lnTo>
                <a:lnTo>
                  <a:pt x="345854" y="155940"/>
                </a:lnTo>
                <a:lnTo>
                  <a:pt x="311134" y="155940"/>
                </a:lnTo>
                <a:lnTo>
                  <a:pt x="114601" y="27953"/>
                </a:lnTo>
                <a:lnTo>
                  <a:pt x="112627" y="26840"/>
                </a:lnTo>
                <a:close/>
              </a:path>
              <a:path w="648970" h="619760">
                <a:moveTo>
                  <a:pt x="338553" y="151863"/>
                </a:moveTo>
                <a:lnTo>
                  <a:pt x="311134" y="155940"/>
                </a:lnTo>
                <a:lnTo>
                  <a:pt x="345854" y="155940"/>
                </a:lnTo>
                <a:lnTo>
                  <a:pt x="338553" y="1518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8165" y="2680779"/>
            <a:ext cx="3797300" cy="1604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</a:pPr>
            <a:r>
              <a:rPr sz="2800" spc="65" dirty="0">
                <a:solidFill>
                  <a:srgbClr val="0000FF"/>
                </a:solidFill>
                <a:latin typeface="Wingdings"/>
                <a:cs typeface="Wingdings"/>
              </a:rPr>
              <a:t></a:t>
            </a:r>
            <a:r>
              <a:rPr sz="2800" spc="65" dirty="0">
                <a:solidFill>
                  <a:srgbClr val="0000FF"/>
                </a:solidFill>
                <a:latin typeface="Arial"/>
                <a:cs typeface="Arial"/>
              </a:rPr>
              <a:t>El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usuario genera un  evento oprimiendo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un  botón en uno de los  paneles de la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interfaz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4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Reacción a un evento generado  por el usuario (2 de 6</a:t>
            </a:r>
            <a:r>
              <a:rPr spc="30" dirty="0"/>
              <a:t> </a:t>
            </a:r>
            <a:r>
              <a:rPr spc="-5" dirty="0"/>
              <a:t>pasos)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81000" y="1825625"/>
            <a:ext cx="7886700" cy="210442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spc="-5" dirty="0"/>
              <a:t>public class PanelResultados extends JPanel implements</a:t>
            </a:r>
            <a:r>
              <a:rPr spc="-75" dirty="0"/>
              <a:t> </a:t>
            </a:r>
            <a:r>
              <a:rPr spc="-5" dirty="0"/>
              <a:t>ActionListener</a:t>
            </a:r>
          </a:p>
          <a:p>
            <a:pPr marL="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…</a:t>
            </a:r>
          </a:p>
          <a:p>
            <a:pPr marL="12700" indent="0">
              <a:lnSpc>
                <a:spcPct val="100000"/>
              </a:lnSpc>
              <a:spcBef>
                <a:spcPts val="195"/>
              </a:spcBef>
              <a:buNone/>
            </a:pPr>
            <a:r>
              <a:rPr spc="-5" dirty="0"/>
              <a:t>public void </a:t>
            </a:r>
            <a:r>
              <a:rPr spc="-5" dirty="0">
                <a:solidFill>
                  <a:srgbClr val="FF0000"/>
                </a:solidFill>
              </a:rPr>
              <a:t>actionPerformed </a:t>
            </a:r>
            <a:r>
              <a:rPr spc="-5" dirty="0"/>
              <a:t>(ActionEvent evento</a:t>
            </a:r>
            <a:r>
              <a:rPr spc="10" dirty="0"/>
              <a:t> </a:t>
            </a:r>
            <a:r>
              <a:rPr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spc="-5" dirty="0"/>
              <a:t>String comando </a:t>
            </a:r>
            <a:r>
              <a:rPr dirty="0"/>
              <a:t>= </a:t>
            </a:r>
            <a:r>
              <a:rPr spc="-5" dirty="0"/>
              <a:t>evento.getActionCommand(</a:t>
            </a:r>
            <a:r>
              <a:rPr spc="20" dirty="0"/>
              <a:t> </a:t>
            </a:r>
            <a:r>
              <a:rPr dirty="0"/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083" y="6111158"/>
            <a:ext cx="2292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02" y="6648608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0" y="3922659"/>
            <a:ext cx="3300095" cy="1604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</a:pPr>
            <a:r>
              <a:rPr sz="2800" spc="65" dirty="0">
                <a:solidFill>
                  <a:srgbClr val="0000FF"/>
                </a:solidFill>
                <a:latin typeface="Wingdings"/>
                <a:cs typeface="Wingdings"/>
              </a:rPr>
              <a:t></a:t>
            </a:r>
            <a:r>
              <a:rPr sz="2800" spc="65" dirty="0">
                <a:solidFill>
                  <a:srgbClr val="0000FF"/>
                </a:solidFill>
                <a:latin typeface="Arial"/>
                <a:cs typeface="Arial"/>
              </a:rPr>
              <a:t>El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panel</a:t>
            </a:r>
            <a:r>
              <a:rPr sz="28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reacciona  al evento con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SU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método  actionPerformed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24" y="3922659"/>
            <a:ext cx="3630929" cy="21710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(comando.equals( LIMPIAR)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// Reacción al evento de LIMPIAR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// Reacción al evento de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4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Reacción a un evento generado  por el usuario (2 de 6</a:t>
            </a:r>
            <a:r>
              <a:rPr spc="30" dirty="0"/>
              <a:t> </a:t>
            </a:r>
            <a:r>
              <a:rPr spc="-5" dirty="0"/>
              <a:t>pasos)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0" y="1825625"/>
            <a:ext cx="7886700" cy="326679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spc="-5" dirty="0"/>
              <a:t>public class PanelResultados extends JPanel implements</a:t>
            </a:r>
            <a:r>
              <a:rPr spc="-75" dirty="0"/>
              <a:t> </a:t>
            </a:r>
            <a:r>
              <a:rPr spc="-5" dirty="0"/>
              <a:t>ActionListener</a:t>
            </a:r>
          </a:p>
          <a:p>
            <a:pPr marL="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…</a:t>
            </a:r>
          </a:p>
          <a:p>
            <a:pPr marL="12700" indent="0">
              <a:lnSpc>
                <a:spcPct val="100000"/>
              </a:lnSpc>
              <a:spcBef>
                <a:spcPts val="195"/>
              </a:spcBef>
              <a:buNone/>
            </a:pPr>
            <a:r>
              <a:rPr spc="-5" dirty="0"/>
              <a:t>public void </a:t>
            </a:r>
            <a:r>
              <a:rPr spc="-5" dirty="0">
                <a:solidFill>
                  <a:srgbClr val="FF0000"/>
                </a:solidFill>
              </a:rPr>
              <a:t>actionPerformed </a:t>
            </a:r>
            <a:r>
              <a:rPr spc="-5" dirty="0"/>
              <a:t>(ActionEvent evento</a:t>
            </a:r>
            <a:r>
              <a:rPr spc="10" dirty="0"/>
              <a:t> </a:t>
            </a:r>
            <a:r>
              <a:rPr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0" marR="1873250" indent="0">
              <a:lnSpc>
                <a:spcPct val="110000"/>
              </a:lnSpc>
              <a:buNone/>
            </a:pPr>
            <a:r>
              <a:rPr spc="-5" dirty="0"/>
              <a:t>String comando </a:t>
            </a:r>
            <a:r>
              <a:rPr dirty="0"/>
              <a:t>= </a:t>
            </a:r>
            <a:r>
              <a:rPr spc="-5" dirty="0"/>
              <a:t>evento.getActionCommand( </a:t>
            </a:r>
            <a:r>
              <a:rPr dirty="0"/>
              <a:t>);  </a:t>
            </a:r>
            <a:r>
              <a:rPr spc="-5" dirty="0"/>
              <a:t>if </a:t>
            </a:r>
            <a:r>
              <a:rPr dirty="0"/>
              <a:t>( </a:t>
            </a:r>
            <a:r>
              <a:rPr spc="-5" dirty="0"/>
              <a:t>(comando.equals( LIMPIAR)</a:t>
            </a:r>
            <a:r>
              <a:rPr spc="30" dirty="0"/>
              <a:t> </a:t>
            </a:r>
            <a:r>
              <a:rPr dirty="0"/>
              <a:t>)</a:t>
            </a:r>
          </a:p>
          <a:p>
            <a:pPr marL="1270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412750" indent="0">
              <a:lnSpc>
                <a:spcPct val="100000"/>
              </a:lnSpc>
              <a:spcBef>
                <a:spcPts val="195"/>
              </a:spcBef>
              <a:buNone/>
            </a:pPr>
            <a:r>
              <a:rPr spc="-5" dirty="0">
                <a:solidFill>
                  <a:srgbClr val="0000FF"/>
                </a:solidFill>
              </a:rPr>
              <a:t>// Reacción al evento de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LIMPIAR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424" y="4727116"/>
            <a:ext cx="3630929" cy="13665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// Reacción al evento de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1815" y="4892675"/>
            <a:ext cx="1162050" cy="713105"/>
          </a:xfrm>
          <a:custGeom>
            <a:avLst/>
            <a:gdLst/>
            <a:ahLst/>
            <a:cxnLst/>
            <a:rect l="l" t="t" r="r" b="b"/>
            <a:pathLst>
              <a:path w="1162050" h="713104">
                <a:moveTo>
                  <a:pt x="1161897" y="0"/>
                </a:moveTo>
                <a:lnTo>
                  <a:pt x="0" y="712914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7687" y="5566472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5021" y="0"/>
                </a:moveTo>
                <a:lnTo>
                  <a:pt x="0" y="72326"/>
                </a:lnTo>
                <a:lnTo>
                  <a:pt x="84874" y="64947"/>
                </a:lnTo>
                <a:lnTo>
                  <a:pt x="4502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8550" y="4660226"/>
            <a:ext cx="1395095" cy="233045"/>
          </a:xfrm>
          <a:custGeom>
            <a:avLst/>
            <a:gdLst/>
            <a:ahLst/>
            <a:cxnLst/>
            <a:rect l="l" t="t" r="r" b="b"/>
            <a:pathLst>
              <a:path w="1395095" h="233045">
                <a:moveTo>
                  <a:pt x="1394688" y="23244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5917" y="4624735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4">
                <a:moveTo>
                  <a:pt x="81419" y="0"/>
                </a:moveTo>
                <a:lnTo>
                  <a:pt x="0" y="25057"/>
                </a:lnTo>
                <a:lnTo>
                  <a:pt x="68897" y="75158"/>
                </a:lnTo>
                <a:lnTo>
                  <a:pt x="814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7852" y="4619561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Llamado a métodos de la  ventana principal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83" y="6111158"/>
            <a:ext cx="2292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2" y="6648608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6948" y="5614885"/>
            <a:ext cx="204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Hay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 método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por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REQUERIMIENTO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4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Reacción a un evento generado  por el usuario (2 de 6</a:t>
            </a:r>
            <a:r>
              <a:rPr spc="30" dirty="0"/>
              <a:t> </a:t>
            </a:r>
            <a:r>
              <a:rPr spc="-5" dirty="0"/>
              <a:t>pasos)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1825625"/>
            <a:ext cx="7886700" cy="291797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spc="-5" dirty="0"/>
              <a:t>public class PanelResultados extends JPanel implements</a:t>
            </a:r>
            <a:r>
              <a:rPr spc="-75" dirty="0"/>
              <a:t> </a:t>
            </a:r>
            <a:r>
              <a:rPr spc="-5" dirty="0"/>
              <a:t>ActionListener</a:t>
            </a:r>
          </a:p>
          <a:p>
            <a:pPr marL="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…</a:t>
            </a:r>
          </a:p>
          <a:p>
            <a:pPr marL="12700" indent="0">
              <a:lnSpc>
                <a:spcPct val="100000"/>
              </a:lnSpc>
              <a:spcBef>
                <a:spcPts val="195"/>
              </a:spcBef>
              <a:buNone/>
            </a:pPr>
            <a:r>
              <a:rPr spc="-5" dirty="0"/>
              <a:t>public void </a:t>
            </a:r>
            <a:r>
              <a:rPr spc="-5" dirty="0">
                <a:solidFill>
                  <a:srgbClr val="FF0000"/>
                </a:solidFill>
              </a:rPr>
              <a:t>actionPerformed </a:t>
            </a:r>
            <a:r>
              <a:rPr spc="-5" dirty="0"/>
              <a:t>(ActionEvent evento</a:t>
            </a:r>
            <a:r>
              <a:rPr spc="10" dirty="0"/>
              <a:t> </a:t>
            </a:r>
            <a:r>
              <a:rPr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0" marR="1873250" indent="0">
              <a:lnSpc>
                <a:spcPct val="110000"/>
              </a:lnSpc>
              <a:buNone/>
            </a:pPr>
            <a:r>
              <a:rPr spc="-5" dirty="0"/>
              <a:t>String comando </a:t>
            </a:r>
            <a:r>
              <a:rPr dirty="0"/>
              <a:t>= </a:t>
            </a:r>
            <a:r>
              <a:rPr spc="-5" dirty="0"/>
              <a:t>evento.getActionCommand( </a:t>
            </a:r>
            <a:r>
              <a:rPr dirty="0"/>
              <a:t>);  </a:t>
            </a:r>
            <a:r>
              <a:rPr spc="-5" dirty="0"/>
              <a:t>if </a:t>
            </a:r>
            <a:r>
              <a:rPr dirty="0"/>
              <a:t>( </a:t>
            </a:r>
            <a:r>
              <a:rPr spc="-5" dirty="0"/>
              <a:t>(comando.equals( LIMPIAR)</a:t>
            </a:r>
            <a:r>
              <a:rPr spc="30" dirty="0"/>
              <a:t> </a:t>
            </a:r>
            <a:r>
              <a:rPr dirty="0"/>
              <a:t>)</a:t>
            </a:r>
          </a:p>
          <a:p>
            <a:pPr marL="1270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4277" y="4482971"/>
            <a:ext cx="16833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principal.limpiar(</a:t>
            </a:r>
            <a:r>
              <a:rPr sz="1600" spc="-5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00CC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24" y="4727116"/>
            <a:ext cx="3624579" cy="8299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277" y="5555581"/>
            <a:ext cx="27222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principal.calcularImpuestos(</a:t>
            </a:r>
            <a:r>
              <a:rPr sz="16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9513" y="5735688"/>
            <a:ext cx="2174875" cy="1905"/>
          </a:xfrm>
          <a:custGeom>
            <a:avLst/>
            <a:gdLst/>
            <a:ahLst/>
            <a:cxnLst/>
            <a:rect l="l" t="t" r="r" b="b"/>
            <a:pathLst>
              <a:path w="2174875" h="1904">
                <a:moveTo>
                  <a:pt x="2174875" y="153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6012" y="569758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225" y="0"/>
                </a:moveTo>
                <a:lnTo>
                  <a:pt x="0" y="38049"/>
                </a:lnTo>
                <a:lnTo>
                  <a:pt x="76174" y="76199"/>
                </a:lnTo>
                <a:lnTo>
                  <a:pt x="7622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8287" y="4640262"/>
            <a:ext cx="3008630" cy="0"/>
          </a:xfrm>
          <a:custGeom>
            <a:avLst/>
            <a:gdLst/>
            <a:ahLst/>
            <a:cxnLst/>
            <a:rect l="l" t="t" r="r" b="b"/>
            <a:pathLst>
              <a:path w="3008629">
                <a:moveTo>
                  <a:pt x="30083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4790" y="46021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79490" y="4397311"/>
            <a:ext cx="223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Método “limpiar” de la  ventana</a:t>
            </a:r>
            <a:r>
              <a:rPr sz="1800" spc="-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principal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0064" y="5747360"/>
            <a:ext cx="23126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de la ventana</a:t>
            </a:r>
            <a:r>
              <a:rPr sz="18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principal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24" y="5843005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083" y="6111158"/>
            <a:ext cx="2292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02" y="6648608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0064" y="5451385"/>
            <a:ext cx="284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Método</a:t>
            </a:r>
            <a:r>
              <a:rPr sz="18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“calcularImpuestos”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4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Reacción a un evento generado  por el usuario (2 de 6</a:t>
            </a:r>
            <a:r>
              <a:rPr spc="30" dirty="0"/>
              <a:t> </a:t>
            </a:r>
            <a:r>
              <a:rPr spc="-5" dirty="0"/>
              <a:t>pasos)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0" y="1600200"/>
            <a:ext cx="7886700" cy="291797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spc="-5" dirty="0"/>
              <a:t>public class PanelResultados extends JPanel implements</a:t>
            </a:r>
            <a:r>
              <a:rPr spc="-75" dirty="0"/>
              <a:t> </a:t>
            </a:r>
            <a:r>
              <a:rPr spc="-5" dirty="0"/>
              <a:t>ActionListener</a:t>
            </a:r>
          </a:p>
          <a:p>
            <a:pPr marL="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…</a:t>
            </a:r>
          </a:p>
          <a:p>
            <a:pPr marL="12700" indent="0">
              <a:lnSpc>
                <a:spcPct val="100000"/>
              </a:lnSpc>
              <a:spcBef>
                <a:spcPts val="195"/>
              </a:spcBef>
              <a:buNone/>
            </a:pPr>
            <a:r>
              <a:rPr spc="-5" dirty="0"/>
              <a:t>public void actionPerformed (ActionEvent evento</a:t>
            </a:r>
            <a:r>
              <a:rPr dirty="0"/>
              <a:t> )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0" marR="1873250" indent="0">
              <a:lnSpc>
                <a:spcPct val="110000"/>
              </a:lnSpc>
              <a:buNone/>
            </a:pPr>
            <a:r>
              <a:rPr spc="-5" dirty="0"/>
              <a:t>String comando </a:t>
            </a:r>
            <a:r>
              <a:rPr dirty="0"/>
              <a:t>= </a:t>
            </a:r>
            <a:r>
              <a:rPr spc="-5" dirty="0"/>
              <a:t>evento.getActionCommand( </a:t>
            </a:r>
            <a:r>
              <a:rPr dirty="0"/>
              <a:t>);  </a:t>
            </a:r>
            <a:r>
              <a:rPr spc="-5" dirty="0"/>
              <a:t>if </a:t>
            </a:r>
            <a:r>
              <a:rPr dirty="0"/>
              <a:t>( </a:t>
            </a:r>
            <a:r>
              <a:rPr spc="-5" dirty="0"/>
              <a:t>(comando.equals( LIMPIAR)</a:t>
            </a:r>
            <a:r>
              <a:rPr spc="30" dirty="0"/>
              <a:t> </a:t>
            </a:r>
            <a:r>
              <a:rPr dirty="0"/>
              <a:t>)</a:t>
            </a:r>
          </a:p>
          <a:p>
            <a:pPr marL="1270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4277" y="4482971"/>
            <a:ext cx="16833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principal</a:t>
            </a:r>
            <a:r>
              <a:rPr sz="1600" spc="-5" dirty="0">
                <a:latin typeface="Arial"/>
                <a:cs typeface="Arial"/>
              </a:rPr>
              <a:t>.limpiar(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8424" y="4727116"/>
            <a:ext cx="3624579" cy="10985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</a:p>
          <a:p>
            <a:pPr marL="2984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principal</a:t>
            </a:r>
            <a:r>
              <a:rPr sz="1600" spc="-5" dirty="0">
                <a:latin typeface="Arial"/>
                <a:cs typeface="Arial"/>
              </a:rPr>
              <a:t>.calcularImpuestos(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44465" y="4353623"/>
            <a:ext cx="318008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Quién es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“principal”?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Dónde está 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Quién lo conoce 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437" y="5008562"/>
            <a:ext cx="3712845" cy="601345"/>
          </a:xfrm>
          <a:custGeom>
            <a:avLst/>
            <a:gdLst/>
            <a:ahLst/>
            <a:cxnLst/>
            <a:rect l="l" t="t" r="r" b="b"/>
            <a:pathLst>
              <a:path w="3712845" h="601345">
                <a:moveTo>
                  <a:pt x="3712387" y="0"/>
                </a:moveTo>
                <a:lnTo>
                  <a:pt x="0" y="601040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8755" y="5569957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9126" y="0"/>
                </a:moveTo>
                <a:lnTo>
                  <a:pt x="0" y="49796"/>
                </a:lnTo>
                <a:lnTo>
                  <a:pt x="81305" y="75222"/>
                </a:lnTo>
                <a:lnTo>
                  <a:pt x="691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3547" y="4760455"/>
            <a:ext cx="3649979" cy="248285"/>
          </a:xfrm>
          <a:custGeom>
            <a:avLst/>
            <a:gdLst/>
            <a:ahLst/>
            <a:cxnLst/>
            <a:rect l="l" t="t" r="r" b="b"/>
            <a:pathLst>
              <a:path w="3649979" h="248285">
                <a:moveTo>
                  <a:pt x="3649802" y="248107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0186" y="4723305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40" h="76200">
                <a:moveTo>
                  <a:pt x="78613" y="0"/>
                </a:moveTo>
                <a:lnTo>
                  <a:pt x="0" y="32842"/>
                </a:lnTo>
                <a:lnTo>
                  <a:pt x="73444" y="76022"/>
                </a:lnTo>
                <a:lnTo>
                  <a:pt x="78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8221" y="5843005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880" y="6111158"/>
            <a:ext cx="2292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2" y="6648608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93" y="320801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1843" y="1702104"/>
            <a:ext cx="72402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</a:t>
            </a:r>
            <a:r>
              <a:rPr sz="3200" spc="-5" dirty="0">
                <a:latin typeface="Arial"/>
                <a:cs typeface="Arial"/>
              </a:rPr>
              <a:t>Dar un nombre al evento y asociarlo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  un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botón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246" y="2801107"/>
            <a:ext cx="4165600" cy="10985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PanelResultados </a:t>
            </a:r>
            <a:r>
              <a:rPr sz="1600" spc="-5" dirty="0">
                <a:latin typeface="Arial"/>
                <a:cs typeface="Arial"/>
              </a:rPr>
              <a:t>extends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JPanel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final static String LIMPIAR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“limpiar”;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58" y="3897724"/>
            <a:ext cx="4363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final static String CALCULAR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“calcular”;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758" y="4410021"/>
            <a:ext cx="4461510" cy="163448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PanelResultados(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0" marR="5080">
              <a:lnSpc>
                <a:spcPct val="110000"/>
              </a:lnSpc>
            </a:pPr>
            <a:r>
              <a:rPr sz="1600" spc="-10" dirty="0">
                <a:latin typeface="Arial"/>
                <a:cs typeface="Arial"/>
              </a:rPr>
              <a:t>butLimpiar.SetActionCommand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LIMPIAR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10" dirty="0">
                <a:latin typeface="Arial"/>
                <a:cs typeface="Arial"/>
              </a:rPr>
              <a:t>butCalcular.SetActionCommand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CALCULAR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0574" y="3911727"/>
            <a:ext cx="986790" cy="1044575"/>
          </a:xfrm>
          <a:custGeom>
            <a:avLst/>
            <a:gdLst/>
            <a:ahLst/>
            <a:cxnLst/>
            <a:rect l="l" t="t" r="r" b="b"/>
            <a:pathLst>
              <a:path w="986789" h="1044575">
                <a:moveTo>
                  <a:pt x="986675" y="1044448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6959" y="3865558"/>
            <a:ext cx="80645" cy="81915"/>
          </a:xfrm>
          <a:custGeom>
            <a:avLst/>
            <a:gdLst/>
            <a:ahLst/>
            <a:cxnLst/>
            <a:rect l="l" t="t" r="r" b="b"/>
            <a:pathLst>
              <a:path w="80645" h="81914">
                <a:moveTo>
                  <a:pt x="0" y="0"/>
                </a:moveTo>
                <a:lnTo>
                  <a:pt x="24637" y="81559"/>
                </a:lnTo>
                <a:lnTo>
                  <a:pt x="80022" y="2922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5990" y="4595748"/>
            <a:ext cx="2465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 declaran constantes  para los nombres de los  eventos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5850" y="2994025"/>
            <a:ext cx="723900" cy="7620"/>
          </a:xfrm>
          <a:custGeom>
            <a:avLst/>
            <a:gdLst/>
            <a:ahLst/>
            <a:cxnLst/>
            <a:rect l="l" t="t" r="r" b="b"/>
            <a:pathLst>
              <a:path w="723900" h="7619">
                <a:moveTo>
                  <a:pt x="723900" y="0"/>
                </a:moveTo>
                <a:lnTo>
                  <a:pt x="0" y="7302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2351" y="296308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5806" y="0"/>
                </a:moveTo>
                <a:lnTo>
                  <a:pt x="0" y="38874"/>
                </a:lnTo>
                <a:lnTo>
                  <a:pt x="76580" y="76200"/>
                </a:lnTo>
                <a:lnTo>
                  <a:pt x="758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15965" y="2711386"/>
            <a:ext cx="257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En la clase del panel que  contiene el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botón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6462" y="3484562"/>
            <a:ext cx="2724150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7758" y="6062216"/>
            <a:ext cx="2292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277" y="6599523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272" y="1752600"/>
            <a:ext cx="7577455" cy="274764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Quién es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“principal”?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R// Es el objeto que contiene la ventana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principal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Dónde está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755015" marR="5080" indent="-28575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R// Es un atributo (asociación) de las clases panelResultados y  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panelVehiculo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Quién lo conoce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R// Las clases que lo contienen como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atributo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77984" y="1643820"/>
            <a:ext cx="6283960" cy="8299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</a:t>
            </a:r>
            <a:r>
              <a:rPr sz="1600" spc="-15" dirty="0">
                <a:latin typeface="Arial"/>
                <a:cs typeface="Arial"/>
              </a:rPr>
              <a:t>PanelVehiculo </a:t>
            </a:r>
            <a:r>
              <a:rPr sz="1600" spc="-5" dirty="0">
                <a:latin typeface="Arial"/>
                <a:cs typeface="Arial"/>
              </a:rPr>
              <a:t>extends JPanel implements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496" y="2448277"/>
            <a:ext cx="368681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private InterfazImpuestosCarro</a:t>
            </a:r>
            <a:r>
              <a:rPr sz="16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principal;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496" y="3252734"/>
            <a:ext cx="4370705" cy="19030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spc="-10" dirty="0">
                <a:latin typeface="Arial"/>
                <a:cs typeface="Arial"/>
              </a:rPr>
              <a:t>PanelVehiculo( </a:t>
            </a:r>
            <a:r>
              <a:rPr sz="1600" spc="-5" dirty="0">
                <a:latin typeface="Arial"/>
                <a:cs typeface="Arial"/>
              </a:rPr>
              <a:t>InterfazImpuestosCarro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principal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984" y="5153808"/>
            <a:ext cx="939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9750" y="2624138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79">
                <a:moveTo>
                  <a:pt x="112236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2" y="25860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9477" y="2400236"/>
            <a:ext cx="2401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La clase del panel  contiene un atributo del  tipo de la ventana  principal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77984" y="1643820"/>
            <a:ext cx="6283960" cy="13665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</a:t>
            </a:r>
            <a:r>
              <a:rPr sz="1600" spc="-15" dirty="0">
                <a:latin typeface="Arial"/>
                <a:cs typeface="Arial"/>
              </a:rPr>
              <a:t>PanelVehiculo </a:t>
            </a:r>
            <a:r>
              <a:rPr sz="1600" spc="-5" dirty="0">
                <a:latin typeface="Arial"/>
                <a:cs typeface="Arial"/>
              </a:rPr>
              <a:t>extends JPanel implements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private InterfazImpuestosCarro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principal;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292" y="3252734"/>
            <a:ext cx="4371975" cy="19030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spc="-10" dirty="0">
                <a:latin typeface="Arial"/>
                <a:cs typeface="Arial"/>
              </a:rPr>
              <a:t>PanelVehiculo(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InterfazImpuestosCarro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principal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780" y="5153808"/>
            <a:ext cx="939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6178" y="3703840"/>
            <a:ext cx="1636395" cy="952500"/>
          </a:xfrm>
          <a:custGeom>
            <a:avLst/>
            <a:gdLst/>
            <a:ahLst/>
            <a:cxnLst/>
            <a:rect l="l" t="t" r="r" b="b"/>
            <a:pathLst>
              <a:path w="1636395" h="952500">
                <a:moveTo>
                  <a:pt x="1635810" y="95229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1302" y="3671890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0" y="0"/>
                </a:moveTo>
                <a:lnTo>
                  <a:pt x="46685" y="71259"/>
                </a:lnTo>
                <a:lnTo>
                  <a:pt x="85013" y="54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0752" y="4402073"/>
            <a:ext cx="2540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El método constructor  del panel DEBE recibir  como parámetro, el  objeto correspondiente a  la ventana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principal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77984" y="1643820"/>
            <a:ext cx="6283960" cy="32435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</a:t>
            </a:r>
            <a:r>
              <a:rPr sz="1600" spc="-15" dirty="0">
                <a:latin typeface="Arial"/>
                <a:cs typeface="Arial"/>
              </a:rPr>
              <a:t>PanelVehiculo </a:t>
            </a:r>
            <a:r>
              <a:rPr sz="1600" spc="-5" dirty="0">
                <a:latin typeface="Arial"/>
                <a:cs typeface="Arial"/>
              </a:rPr>
              <a:t>extends JPanel implements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private InterfazImpuestosCarro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principal;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spc="-10" dirty="0">
                <a:latin typeface="Arial"/>
                <a:cs typeface="Arial"/>
              </a:rPr>
              <a:t>PanelVehiculo(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InterfazImpuestosCarro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principal </a:t>
            </a:r>
            <a:r>
              <a:rPr sz="1600" dirty="0">
                <a:solidFill>
                  <a:srgbClr val="9900CC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00CC"/>
                </a:solidFill>
                <a:latin typeface="Arial"/>
                <a:cs typeface="Arial"/>
              </a:rPr>
              <a:t>v;</a:t>
            </a:r>
            <a:endParaRPr sz="16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292" y="4885656"/>
            <a:ext cx="229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780" y="5153808"/>
            <a:ext cx="939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114" y="4898961"/>
            <a:ext cx="238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Se asigna el parámetro  al</a:t>
            </a:r>
            <a:r>
              <a:rPr sz="1800" spc="-1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atributo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9667" y="4384751"/>
            <a:ext cx="668655" cy="536575"/>
          </a:xfrm>
          <a:custGeom>
            <a:avLst/>
            <a:gdLst/>
            <a:ahLst/>
            <a:cxnLst/>
            <a:rect l="l" t="t" r="r" b="b"/>
            <a:pathLst>
              <a:path w="668655" h="536575">
                <a:moveTo>
                  <a:pt x="668045" y="536498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62" y="4344987"/>
            <a:ext cx="83820" cy="77470"/>
          </a:xfrm>
          <a:custGeom>
            <a:avLst/>
            <a:gdLst/>
            <a:ahLst/>
            <a:cxnLst/>
            <a:rect l="l" t="t" r="r" b="b"/>
            <a:pathLst>
              <a:path w="83819" h="77470">
                <a:moveTo>
                  <a:pt x="0" y="0"/>
                </a:moveTo>
                <a:lnTo>
                  <a:pt x="35559" y="77419"/>
                </a:lnTo>
                <a:lnTo>
                  <a:pt x="83273" y="18008"/>
                </a:lnTo>
                <a:lnTo>
                  <a:pt x="0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251" y="450913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782737" y="5497841"/>
            <a:ext cx="4352290" cy="4965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panelResultados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PanelResultados(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panelResultados, BorderLayout.SOUTH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055" y="5985521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90" y="1578355"/>
            <a:ext cx="48253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public class InterfazImpuestosCarro extends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JFrame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0029" marR="6388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private PanelVehiculo panelVehiculo;  private PanelDescuentos panelDescuentos;  private PanelResultados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panelResultados;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58" y="3040986"/>
            <a:ext cx="4535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InterfazImpuestosCarro(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throws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Exception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setLayout( new BorderLayout(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940" y="4015938"/>
            <a:ext cx="44608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panelVehiculo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PanelVehiculo( 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panelVehiculo, BorderLayout.NORTH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panelDescuentos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PanelDescuentos(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panelDescuentos, BorderLayout.CENTER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115" y="2962211"/>
            <a:ext cx="17545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el método  constructor de la  ventana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principal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251" y="450913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782737" y="5497841"/>
            <a:ext cx="4352290" cy="4965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panelResultados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PanelResultados(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panelResultados, BorderLayout.SOUTH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055" y="5985521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90" y="1578355"/>
            <a:ext cx="48253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public class InterfazImpuestosCarro extends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JFrame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0029" marR="6388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private PanelVehiculo panelVehiculo;  private PanelDescuentos panelDescuentos;  private PanelResultados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panelResultados;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public InterfazImpuestosCarro( 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throws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Exception</a:t>
            </a:r>
            <a:endParaRPr sz="16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setLayout( new BorderLayout(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940" y="4015938"/>
            <a:ext cx="4052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panelVehiculo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new PanelVehiculo( this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panelVehiculo, BorderLayout.NORTH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940" y="4747355"/>
            <a:ext cx="4460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panelDescuentos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new PanelDescuentos(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panelDescuentos, BorderLayout.CENTER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1065" y="4041711"/>
            <a:ext cx="212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Cuando se crean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los  paneles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251" y="450913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782737" y="5497841"/>
            <a:ext cx="4352290" cy="4965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panelResultados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PanelResultados(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panelResultados, BorderLayout.SOUTH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055" y="5985521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90" y="1578355"/>
            <a:ext cx="48253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public class InterfazImpuestosCarro extends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JFrame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0029" marR="6388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private PanelVehiculo panelVehiculo;  private PanelDescuentos panelDescuentos;  private PanelResultados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panelResultados;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public InterfazImpuestosCarro( 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throws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Exception</a:t>
            </a:r>
            <a:endParaRPr sz="16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setLayout( new BorderLayout(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737" y="4015938"/>
            <a:ext cx="4052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panelVehiculo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PanelVehiculo(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panelVehiculo, BorderLayout.NORTH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737" y="4747355"/>
            <a:ext cx="4460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panelDescuentos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PanelDescuentos(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panelDescuentos, BorderLayout.CENTER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9440" y="4117911"/>
            <a:ext cx="3010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 pasa como parámetro la  ventana principal (this) a los  métodos constructores de los  paneles que la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necesitan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251" y="450913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26390" y="1578355"/>
            <a:ext cx="48253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public class InterfazImpuestosCarro extends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JFrame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0029" marR="6388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private PanelVehiculo panelVehiculo;  private PanelDescuentos panelDescuentos;  private PanelResultados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panelResultados;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58" y="3040986"/>
            <a:ext cx="4535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InterfazImpuestosCarro(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throws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Exception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setLayout( new BorderLayout(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737" y="4015938"/>
            <a:ext cx="4052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panelVehiculo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PanelVehiculo(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panelVehiculo, BorderLayout.NORTH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737" y="4747355"/>
            <a:ext cx="4460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panelDescuentos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PanelDescuentos(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panelDescuentos, BorderLayout.CENTER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8415" y="4478273"/>
            <a:ext cx="2249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 agrega cada  panel en una posición  de las definidas en el  distribuidor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gráfico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4100" y="4405312"/>
            <a:ext cx="1410335" cy="464820"/>
          </a:xfrm>
          <a:custGeom>
            <a:avLst/>
            <a:gdLst/>
            <a:ahLst/>
            <a:cxnLst/>
            <a:rect l="l" t="t" r="r" b="b"/>
            <a:pathLst>
              <a:path w="1410335" h="464820">
                <a:moveTo>
                  <a:pt x="0" y="0"/>
                </a:moveTo>
                <a:lnTo>
                  <a:pt x="1409712" y="464324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9834" y="4829470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23837" y="0"/>
                </a:moveTo>
                <a:lnTo>
                  <a:pt x="0" y="72377"/>
                </a:lnTo>
                <a:lnTo>
                  <a:pt x="84289" y="60032"/>
                </a:lnTo>
                <a:lnTo>
                  <a:pt x="238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3012" y="5367439"/>
            <a:ext cx="1205865" cy="528955"/>
          </a:xfrm>
          <a:custGeom>
            <a:avLst/>
            <a:gdLst/>
            <a:ahLst/>
            <a:cxnLst/>
            <a:rect l="l" t="t" r="r" b="b"/>
            <a:pathLst>
              <a:path w="1205864" h="528954">
                <a:moveTo>
                  <a:pt x="0" y="528535"/>
                </a:moveTo>
                <a:lnTo>
                  <a:pt x="1205496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1577" y="5337638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0" y="0"/>
                </a:moveTo>
                <a:lnTo>
                  <a:pt x="30594" y="69786"/>
                </a:lnTo>
                <a:lnTo>
                  <a:pt x="85090" y="430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0115" y="2962211"/>
            <a:ext cx="17545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el método  constructor de la  ventana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principal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737" y="5497841"/>
            <a:ext cx="4352290" cy="4965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panelResultados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 PanelResultados(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add( panelResultados, BorderLayout.SOUTH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055" y="5985521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707" y="482917"/>
            <a:ext cx="7485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Recordemos (1 de 6</a:t>
            </a:r>
            <a:r>
              <a:rPr dirty="0"/>
              <a:t> </a:t>
            </a:r>
            <a:r>
              <a:rPr spc="-5" dirty="0"/>
              <a:t>pasos)…</a:t>
            </a:r>
          </a:p>
        </p:txBody>
      </p:sp>
      <p:sp>
        <p:nvSpPr>
          <p:cNvPr id="3" name="object 3"/>
          <p:cNvSpPr/>
          <p:nvPr/>
        </p:nvSpPr>
        <p:spPr>
          <a:xfrm>
            <a:off x="989013" y="1995487"/>
            <a:ext cx="2762250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2529" y="4751520"/>
            <a:ext cx="648970" cy="619760"/>
          </a:xfrm>
          <a:custGeom>
            <a:avLst/>
            <a:gdLst/>
            <a:ahLst/>
            <a:cxnLst/>
            <a:rect l="l" t="t" r="r" b="b"/>
            <a:pathLst>
              <a:path w="648970" h="619760">
                <a:moveTo>
                  <a:pt x="506424" y="579599"/>
                </a:moveTo>
                <a:lnTo>
                  <a:pt x="460714" y="579599"/>
                </a:lnTo>
                <a:lnTo>
                  <a:pt x="519261" y="619617"/>
                </a:lnTo>
                <a:lnTo>
                  <a:pt x="543779" y="602205"/>
                </a:lnTo>
                <a:lnTo>
                  <a:pt x="559262" y="588806"/>
                </a:lnTo>
                <a:lnTo>
                  <a:pt x="519896" y="588806"/>
                </a:lnTo>
                <a:lnTo>
                  <a:pt x="506424" y="579599"/>
                </a:lnTo>
                <a:close/>
              </a:path>
              <a:path w="648970" h="619760">
                <a:moveTo>
                  <a:pt x="224120" y="245689"/>
                </a:moveTo>
                <a:lnTo>
                  <a:pt x="186369" y="267281"/>
                </a:lnTo>
                <a:lnTo>
                  <a:pt x="177150" y="291646"/>
                </a:lnTo>
                <a:lnTo>
                  <a:pt x="177238" y="299983"/>
                </a:lnTo>
                <a:lnTo>
                  <a:pt x="178914" y="308395"/>
                </a:lnTo>
                <a:lnTo>
                  <a:pt x="182222" y="316891"/>
                </a:lnTo>
                <a:lnTo>
                  <a:pt x="187119" y="325392"/>
                </a:lnTo>
                <a:lnTo>
                  <a:pt x="193646" y="333968"/>
                </a:lnTo>
                <a:lnTo>
                  <a:pt x="185416" y="339556"/>
                </a:lnTo>
                <a:lnTo>
                  <a:pt x="164986" y="380143"/>
                </a:lnTo>
                <a:lnTo>
                  <a:pt x="165820" y="389747"/>
                </a:lnTo>
                <a:lnTo>
                  <a:pt x="168797" y="399305"/>
                </a:lnTo>
                <a:lnTo>
                  <a:pt x="173896" y="408852"/>
                </a:lnTo>
                <a:lnTo>
                  <a:pt x="181117" y="418388"/>
                </a:lnTo>
                <a:lnTo>
                  <a:pt x="190458" y="427910"/>
                </a:lnTo>
                <a:lnTo>
                  <a:pt x="188248" y="430806"/>
                </a:lnTo>
                <a:lnTo>
                  <a:pt x="186674" y="432939"/>
                </a:lnTo>
                <a:lnTo>
                  <a:pt x="185747" y="434298"/>
                </a:lnTo>
                <a:lnTo>
                  <a:pt x="176378" y="456165"/>
                </a:lnTo>
                <a:lnTo>
                  <a:pt x="176363" y="456524"/>
                </a:lnTo>
                <a:lnTo>
                  <a:pt x="178346" y="477907"/>
                </a:lnTo>
                <a:lnTo>
                  <a:pt x="191769" y="499246"/>
                </a:lnTo>
                <a:lnTo>
                  <a:pt x="216626" y="520288"/>
                </a:lnTo>
                <a:lnTo>
                  <a:pt x="231416" y="529205"/>
                </a:lnTo>
                <a:lnTo>
                  <a:pt x="251050" y="533003"/>
                </a:lnTo>
                <a:lnTo>
                  <a:pt x="261292" y="545266"/>
                </a:lnTo>
                <a:lnTo>
                  <a:pt x="293760" y="574227"/>
                </a:lnTo>
                <a:lnTo>
                  <a:pt x="350559" y="592100"/>
                </a:lnTo>
                <a:lnTo>
                  <a:pt x="384332" y="591581"/>
                </a:lnTo>
                <a:lnTo>
                  <a:pt x="421050" y="587414"/>
                </a:lnTo>
                <a:lnTo>
                  <a:pt x="460714" y="579599"/>
                </a:lnTo>
                <a:lnTo>
                  <a:pt x="506424" y="579599"/>
                </a:lnTo>
                <a:lnTo>
                  <a:pt x="491328" y="569282"/>
                </a:lnTo>
                <a:lnTo>
                  <a:pt x="362252" y="569282"/>
                </a:lnTo>
                <a:lnTo>
                  <a:pt x="328774" y="568715"/>
                </a:lnTo>
                <a:lnTo>
                  <a:pt x="296921" y="546976"/>
                </a:lnTo>
                <a:lnTo>
                  <a:pt x="288261" y="539213"/>
                </a:lnTo>
                <a:lnTo>
                  <a:pt x="356106" y="539213"/>
                </a:lnTo>
                <a:lnTo>
                  <a:pt x="356466" y="536600"/>
                </a:lnTo>
                <a:lnTo>
                  <a:pt x="356589" y="523084"/>
                </a:lnTo>
                <a:lnTo>
                  <a:pt x="332330" y="523084"/>
                </a:lnTo>
                <a:lnTo>
                  <a:pt x="243620" y="508708"/>
                </a:lnTo>
                <a:lnTo>
                  <a:pt x="227377" y="498205"/>
                </a:lnTo>
                <a:lnTo>
                  <a:pt x="212028" y="484899"/>
                </a:lnTo>
                <a:lnTo>
                  <a:pt x="204062" y="471004"/>
                </a:lnTo>
                <a:lnTo>
                  <a:pt x="203479" y="456524"/>
                </a:lnTo>
                <a:lnTo>
                  <a:pt x="210283" y="441461"/>
                </a:lnTo>
                <a:lnTo>
                  <a:pt x="253425" y="441461"/>
                </a:lnTo>
                <a:lnTo>
                  <a:pt x="219148" y="419287"/>
                </a:lnTo>
                <a:lnTo>
                  <a:pt x="191464" y="385381"/>
                </a:lnTo>
                <a:lnTo>
                  <a:pt x="191338" y="378799"/>
                </a:lnTo>
                <a:lnTo>
                  <a:pt x="192997" y="372313"/>
                </a:lnTo>
                <a:lnTo>
                  <a:pt x="196440" y="365921"/>
                </a:lnTo>
                <a:lnTo>
                  <a:pt x="199805" y="361007"/>
                </a:lnTo>
                <a:lnTo>
                  <a:pt x="205787" y="356689"/>
                </a:lnTo>
                <a:lnTo>
                  <a:pt x="214398" y="352955"/>
                </a:lnTo>
                <a:lnTo>
                  <a:pt x="256064" y="352955"/>
                </a:lnTo>
                <a:lnTo>
                  <a:pt x="237918" y="340801"/>
                </a:lnTo>
                <a:lnTo>
                  <a:pt x="206257" y="309254"/>
                </a:lnTo>
                <a:lnTo>
                  <a:pt x="202792" y="294640"/>
                </a:lnTo>
                <a:lnTo>
                  <a:pt x="204162" y="287712"/>
                </a:lnTo>
                <a:lnTo>
                  <a:pt x="207603" y="281035"/>
                </a:lnTo>
                <a:lnTo>
                  <a:pt x="211896" y="274748"/>
                </a:lnTo>
                <a:lnTo>
                  <a:pt x="217903" y="271954"/>
                </a:lnTo>
                <a:lnTo>
                  <a:pt x="280395" y="271954"/>
                </a:lnTo>
                <a:lnTo>
                  <a:pt x="278126" y="270367"/>
                </a:lnTo>
                <a:lnTo>
                  <a:pt x="366628" y="270367"/>
                </a:lnTo>
                <a:lnTo>
                  <a:pt x="366121" y="269681"/>
                </a:lnTo>
                <a:lnTo>
                  <a:pt x="355966" y="251583"/>
                </a:lnTo>
                <a:lnTo>
                  <a:pt x="325416" y="251583"/>
                </a:lnTo>
                <a:lnTo>
                  <a:pt x="300216" y="251069"/>
                </a:lnTo>
                <a:lnTo>
                  <a:pt x="278082" y="245964"/>
                </a:lnTo>
                <a:lnTo>
                  <a:pt x="277645" y="245741"/>
                </a:lnTo>
                <a:lnTo>
                  <a:pt x="231124" y="245741"/>
                </a:lnTo>
                <a:lnTo>
                  <a:pt x="224120" y="245689"/>
                </a:lnTo>
                <a:close/>
              </a:path>
              <a:path w="648970" h="619760">
                <a:moveTo>
                  <a:pt x="383315" y="176857"/>
                </a:moveTo>
                <a:lnTo>
                  <a:pt x="332940" y="176857"/>
                </a:lnTo>
                <a:lnTo>
                  <a:pt x="443061" y="238909"/>
                </a:lnTo>
                <a:lnTo>
                  <a:pt x="460121" y="260973"/>
                </a:lnTo>
                <a:lnTo>
                  <a:pt x="483085" y="292857"/>
                </a:lnTo>
                <a:lnTo>
                  <a:pt x="511956" y="334558"/>
                </a:lnTo>
                <a:lnTo>
                  <a:pt x="546731" y="386076"/>
                </a:lnTo>
                <a:lnTo>
                  <a:pt x="621255" y="437003"/>
                </a:lnTo>
                <a:lnTo>
                  <a:pt x="605967" y="482436"/>
                </a:lnTo>
                <a:lnTo>
                  <a:pt x="583384" y="523173"/>
                </a:lnTo>
                <a:lnTo>
                  <a:pt x="555093" y="557747"/>
                </a:lnTo>
                <a:lnTo>
                  <a:pt x="519896" y="588806"/>
                </a:lnTo>
                <a:lnTo>
                  <a:pt x="559262" y="588806"/>
                </a:lnTo>
                <a:lnTo>
                  <a:pt x="602586" y="539899"/>
                </a:lnTo>
                <a:lnTo>
                  <a:pt x="632077" y="485113"/>
                </a:lnTo>
                <a:lnTo>
                  <a:pt x="648471" y="426183"/>
                </a:lnTo>
                <a:lnTo>
                  <a:pt x="560854" y="366290"/>
                </a:lnTo>
                <a:lnTo>
                  <a:pt x="539501" y="330180"/>
                </a:lnTo>
                <a:lnTo>
                  <a:pt x="515334" y="293574"/>
                </a:lnTo>
                <a:lnTo>
                  <a:pt x="488352" y="256471"/>
                </a:lnTo>
                <a:lnTo>
                  <a:pt x="458555" y="218868"/>
                </a:lnTo>
                <a:lnTo>
                  <a:pt x="383315" y="176857"/>
                </a:lnTo>
                <a:close/>
              </a:path>
              <a:path w="648970" h="619760">
                <a:moveTo>
                  <a:pt x="464613" y="551024"/>
                </a:moveTo>
                <a:lnTo>
                  <a:pt x="430171" y="560437"/>
                </a:lnTo>
                <a:lnTo>
                  <a:pt x="396051" y="566523"/>
                </a:lnTo>
                <a:lnTo>
                  <a:pt x="362252" y="569282"/>
                </a:lnTo>
                <a:lnTo>
                  <a:pt x="491328" y="569282"/>
                </a:lnTo>
                <a:lnTo>
                  <a:pt x="464613" y="551024"/>
                </a:lnTo>
                <a:close/>
              </a:path>
              <a:path w="648970" h="619760">
                <a:moveTo>
                  <a:pt x="356106" y="539213"/>
                </a:moveTo>
                <a:lnTo>
                  <a:pt x="288261" y="539213"/>
                </a:lnTo>
                <a:lnTo>
                  <a:pt x="354276" y="552497"/>
                </a:lnTo>
                <a:lnTo>
                  <a:pt x="356106" y="539213"/>
                </a:lnTo>
                <a:close/>
              </a:path>
              <a:path w="648970" h="619760">
                <a:moveTo>
                  <a:pt x="253425" y="441461"/>
                </a:moveTo>
                <a:lnTo>
                  <a:pt x="210283" y="441461"/>
                </a:lnTo>
                <a:lnTo>
                  <a:pt x="250009" y="468614"/>
                </a:lnTo>
                <a:lnTo>
                  <a:pt x="321662" y="481555"/>
                </a:lnTo>
                <a:lnTo>
                  <a:pt x="326049" y="492880"/>
                </a:lnTo>
                <a:lnTo>
                  <a:pt x="329287" y="503577"/>
                </a:lnTo>
                <a:lnTo>
                  <a:pt x="331379" y="513645"/>
                </a:lnTo>
                <a:lnTo>
                  <a:pt x="332330" y="523084"/>
                </a:lnTo>
                <a:lnTo>
                  <a:pt x="356589" y="523084"/>
                </a:lnTo>
                <a:lnTo>
                  <a:pt x="356613" y="520277"/>
                </a:lnTo>
                <a:lnTo>
                  <a:pt x="354718" y="503577"/>
                </a:lnTo>
                <a:lnTo>
                  <a:pt x="350770" y="486432"/>
                </a:lnTo>
                <a:lnTo>
                  <a:pt x="384015" y="486432"/>
                </a:lnTo>
                <a:lnTo>
                  <a:pt x="384205" y="467236"/>
                </a:lnTo>
                <a:lnTo>
                  <a:pt x="383722" y="463534"/>
                </a:lnTo>
                <a:lnTo>
                  <a:pt x="359813" y="463534"/>
                </a:lnTo>
                <a:lnTo>
                  <a:pt x="256841" y="443671"/>
                </a:lnTo>
                <a:lnTo>
                  <a:pt x="253425" y="441461"/>
                </a:lnTo>
                <a:close/>
              </a:path>
              <a:path w="648970" h="619760">
                <a:moveTo>
                  <a:pt x="384015" y="486432"/>
                </a:moveTo>
                <a:lnTo>
                  <a:pt x="350770" y="486432"/>
                </a:lnTo>
                <a:lnTo>
                  <a:pt x="383955" y="492375"/>
                </a:lnTo>
                <a:lnTo>
                  <a:pt x="384015" y="486432"/>
                </a:lnTo>
                <a:close/>
              </a:path>
              <a:path w="648970" h="619760">
                <a:moveTo>
                  <a:pt x="256064" y="352955"/>
                </a:moveTo>
                <a:lnTo>
                  <a:pt x="214398" y="352955"/>
                </a:lnTo>
                <a:lnTo>
                  <a:pt x="274253" y="394471"/>
                </a:lnTo>
                <a:lnTo>
                  <a:pt x="329714" y="404745"/>
                </a:lnTo>
                <a:lnTo>
                  <a:pt x="343034" y="418707"/>
                </a:lnTo>
                <a:lnTo>
                  <a:pt x="352493" y="433158"/>
                </a:lnTo>
                <a:lnTo>
                  <a:pt x="358087" y="448101"/>
                </a:lnTo>
                <a:lnTo>
                  <a:pt x="359813" y="463534"/>
                </a:lnTo>
                <a:lnTo>
                  <a:pt x="383722" y="463534"/>
                </a:lnTo>
                <a:lnTo>
                  <a:pt x="381355" y="445423"/>
                </a:lnTo>
                <a:lnTo>
                  <a:pt x="375404" y="426935"/>
                </a:lnTo>
                <a:lnTo>
                  <a:pt x="366353" y="411768"/>
                </a:lnTo>
                <a:lnTo>
                  <a:pt x="403661" y="411768"/>
                </a:lnTo>
                <a:lnTo>
                  <a:pt x="404350" y="391575"/>
                </a:lnTo>
                <a:lnTo>
                  <a:pt x="380755" y="391575"/>
                </a:lnTo>
                <a:lnTo>
                  <a:pt x="281416" y="369935"/>
                </a:lnTo>
                <a:lnTo>
                  <a:pt x="256064" y="352955"/>
                </a:lnTo>
                <a:close/>
              </a:path>
              <a:path w="648970" h="619760">
                <a:moveTo>
                  <a:pt x="403661" y="411768"/>
                </a:moveTo>
                <a:lnTo>
                  <a:pt x="366353" y="411768"/>
                </a:lnTo>
                <a:lnTo>
                  <a:pt x="403412" y="419084"/>
                </a:lnTo>
                <a:lnTo>
                  <a:pt x="403661" y="411768"/>
                </a:lnTo>
                <a:close/>
              </a:path>
              <a:path w="648970" h="619760">
                <a:moveTo>
                  <a:pt x="280395" y="271954"/>
                </a:moveTo>
                <a:lnTo>
                  <a:pt x="217903" y="271954"/>
                </a:lnTo>
                <a:lnTo>
                  <a:pt x="225612" y="272615"/>
                </a:lnTo>
                <a:lnTo>
                  <a:pt x="231722" y="273769"/>
                </a:lnTo>
                <a:lnTo>
                  <a:pt x="238472" y="276225"/>
                </a:lnTo>
                <a:lnTo>
                  <a:pt x="245863" y="279980"/>
                </a:lnTo>
                <a:lnTo>
                  <a:pt x="253895" y="285035"/>
                </a:lnTo>
                <a:lnTo>
                  <a:pt x="306473" y="320976"/>
                </a:lnTo>
                <a:lnTo>
                  <a:pt x="315642" y="321027"/>
                </a:lnTo>
                <a:lnTo>
                  <a:pt x="351990" y="333460"/>
                </a:lnTo>
                <a:lnTo>
                  <a:pt x="379843" y="374128"/>
                </a:lnTo>
                <a:lnTo>
                  <a:pt x="380755" y="391575"/>
                </a:lnTo>
                <a:lnTo>
                  <a:pt x="404350" y="391575"/>
                </a:lnTo>
                <a:lnTo>
                  <a:pt x="385722" y="332078"/>
                </a:lnTo>
                <a:lnTo>
                  <a:pt x="354879" y="307051"/>
                </a:lnTo>
                <a:lnTo>
                  <a:pt x="315007" y="296173"/>
                </a:lnTo>
                <a:lnTo>
                  <a:pt x="280395" y="271954"/>
                </a:lnTo>
                <a:close/>
              </a:path>
              <a:path w="648970" h="619760">
                <a:moveTo>
                  <a:pt x="369663" y="274469"/>
                </a:moveTo>
                <a:lnTo>
                  <a:pt x="341258" y="274469"/>
                </a:lnTo>
                <a:lnTo>
                  <a:pt x="352805" y="293662"/>
                </a:lnTo>
                <a:lnTo>
                  <a:pt x="366318" y="310969"/>
                </a:lnTo>
                <a:lnTo>
                  <a:pt x="381799" y="326390"/>
                </a:lnTo>
                <a:lnTo>
                  <a:pt x="399246" y="339925"/>
                </a:lnTo>
                <a:lnTo>
                  <a:pt x="409216" y="345551"/>
                </a:lnTo>
                <a:lnTo>
                  <a:pt x="423757" y="326043"/>
                </a:lnTo>
                <a:lnTo>
                  <a:pt x="416506" y="321700"/>
                </a:lnTo>
                <a:lnTo>
                  <a:pt x="397534" y="306777"/>
                </a:lnTo>
                <a:lnTo>
                  <a:pt x="380739" y="289437"/>
                </a:lnTo>
                <a:lnTo>
                  <a:pt x="369663" y="274469"/>
                </a:lnTo>
                <a:close/>
              </a:path>
              <a:path w="648970" h="619760">
                <a:moveTo>
                  <a:pt x="366628" y="270367"/>
                </a:moveTo>
                <a:lnTo>
                  <a:pt x="278126" y="270367"/>
                </a:lnTo>
                <a:lnTo>
                  <a:pt x="291795" y="272988"/>
                </a:lnTo>
                <a:lnTo>
                  <a:pt x="306873" y="274547"/>
                </a:lnTo>
                <a:lnTo>
                  <a:pt x="323361" y="275040"/>
                </a:lnTo>
                <a:lnTo>
                  <a:pt x="341258" y="274469"/>
                </a:lnTo>
                <a:lnTo>
                  <a:pt x="369663" y="274469"/>
                </a:lnTo>
                <a:lnTo>
                  <a:pt x="366628" y="270367"/>
                </a:lnTo>
                <a:close/>
              </a:path>
              <a:path w="648970" h="619760">
                <a:moveTo>
                  <a:pt x="353679" y="247507"/>
                </a:moveTo>
                <a:lnTo>
                  <a:pt x="325416" y="251583"/>
                </a:lnTo>
                <a:lnTo>
                  <a:pt x="355966" y="251583"/>
                </a:lnTo>
                <a:lnTo>
                  <a:pt x="353679" y="247507"/>
                </a:lnTo>
                <a:close/>
              </a:path>
              <a:path w="648970" h="619760">
                <a:moveTo>
                  <a:pt x="40081" y="0"/>
                </a:moveTo>
                <a:lnTo>
                  <a:pt x="7019" y="20774"/>
                </a:lnTo>
                <a:lnTo>
                  <a:pt x="0" y="43902"/>
                </a:lnTo>
                <a:lnTo>
                  <a:pt x="2340" y="56540"/>
                </a:lnTo>
                <a:lnTo>
                  <a:pt x="32756" y="98586"/>
                </a:lnTo>
                <a:lnTo>
                  <a:pt x="72475" y="129790"/>
                </a:lnTo>
                <a:lnTo>
                  <a:pt x="218767" y="232190"/>
                </a:lnTo>
                <a:lnTo>
                  <a:pt x="231124" y="245741"/>
                </a:lnTo>
                <a:lnTo>
                  <a:pt x="277645" y="245741"/>
                </a:lnTo>
                <a:lnTo>
                  <a:pt x="259013" y="236267"/>
                </a:lnTo>
                <a:lnTo>
                  <a:pt x="248579" y="227668"/>
                </a:lnTo>
                <a:lnTo>
                  <a:pt x="240118" y="217493"/>
                </a:lnTo>
                <a:lnTo>
                  <a:pt x="233635" y="205742"/>
                </a:lnTo>
                <a:lnTo>
                  <a:pt x="229130" y="192414"/>
                </a:lnTo>
                <a:lnTo>
                  <a:pt x="245909" y="189899"/>
                </a:lnTo>
                <a:lnTo>
                  <a:pt x="202612" y="189899"/>
                </a:lnTo>
                <a:lnTo>
                  <a:pt x="109940" y="125968"/>
                </a:lnTo>
                <a:lnTo>
                  <a:pt x="67602" y="94848"/>
                </a:lnTo>
                <a:lnTo>
                  <a:pt x="31114" y="58506"/>
                </a:lnTo>
                <a:lnTo>
                  <a:pt x="24675" y="41342"/>
                </a:lnTo>
                <a:lnTo>
                  <a:pt x="26806" y="34896"/>
                </a:lnTo>
                <a:lnTo>
                  <a:pt x="39631" y="26840"/>
                </a:lnTo>
                <a:lnTo>
                  <a:pt x="112627" y="26840"/>
                </a:lnTo>
                <a:lnTo>
                  <a:pt x="91014" y="14649"/>
                </a:lnTo>
                <a:lnTo>
                  <a:pt x="70890" y="5588"/>
                </a:lnTo>
                <a:lnTo>
                  <a:pt x="54225" y="771"/>
                </a:lnTo>
                <a:lnTo>
                  <a:pt x="40081" y="0"/>
                </a:lnTo>
                <a:close/>
              </a:path>
              <a:path w="648970" h="619760">
                <a:moveTo>
                  <a:pt x="112627" y="26840"/>
                </a:moveTo>
                <a:lnTo>
                  <a:pt x="39631" y="26840"/>
                </a:lnTo>
                <a:lnTo>
                  <a:pt x="60199" y="28884"/>
                </a:lnTo>
                <a:lnTo>
                  <a:pt x="88508" y="41027"/>
                </a:lnTo>
                <a:lnTo>
                  <a:pt x="124558" y="63268"/>
                </a:lnTo>
                <a:lnTo>
                  <a:pt x="276945" y="162010"/>
                </a:lnTo>
                <a:lnTo>
                  <a:pt x="199780" y="172945"/>
                </a:lnTo>
                <a:lnTo>
                  <a:pt x="200618" y="179930"/>
                </a:lnTo>
                <a:lnTo>
                  <a:pt x="201558" y="185581"/>
                </a:lnTo>
                <a:lnTo>
                  <a:pt x="202612" y="189899"/>
                </a:lnTo>
                <a:lnTo>
                  <a:pt x="245909" y="189899"/>
                </a:lnTo>
                <a:lnTo>
                  <a:pt x="332940" y="176857"/>
                </a:lnTo>
                <a:lnTo>
                  <a:pt x="383315" y="176857"/>
                </a:lnTo>
                <a:lnTo>
                  <a:pt x="345854" y="155940"/>
                </a:lnTo>
                <a:lnTo>
                  <a:pt x="311134" y="155940"/>
                </a:lnTo>
                <a:lnTo>
                  <a:pt x="114601" y="27953"/>
                </a:lnTo>
                <a:lnTo>
                  <a:pt x="112627" y="26840"/>
                </a:lnTo>
                <a:close/>
              </a:path>
              <a:path w="648970" h="619760">
                <a:moveTo>
                  <a:pt x="338553" y="151863"/>
                </a:moveTo>
                <a:lnTo>
                  <a:pt x="311134" y="155940"/>
                </a:lnTo>
                <a:lnTo>
                  <a:pt x="345854" y="155940"/>
                </a:lnTo>
                <a:lnTo>
                  <a:pt x="338553" y="1518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8165" y="2680779"/>
            <a:ext cx="3797300" cy="1604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</a:pPr>
            <a:r>
              <a:rPr sz="2800" spc="65" dirty="0">
                <a:solidFill>
                  <a:srgbClr val="0000FF"/>
                </a:solidFill>
                <a:latin typeface="Wingdings"/>
                <a:cs typeface="Wingdings"/>
              </a:rPr>
              <a:t></a:t>
            </a:r>
            <a:r>
              <a:rPr sz="2800" spc="65" dirty="0">
                <a:solidFill>
                  <a:srgbClr val="0000FF"/>
                </a:solidFill>
                <a:latin typeface="Arial"/>
                <a:cs typeface="Arial"/>
              </a:rPr>
              <a:t>El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usuario genera un  evento oprimiendo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un  botón en uno de los  paneles de la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interfaz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707" y="482917"/>
            <a:ext cx="7485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Recordemos (2 de 6</a:t>
            </a:r>
            <a:r>
              <a:rPr dirty="0"/>
              <a:t> </a:t>
            </a:r>
            <a:r>
              <a:rPr spc="-5" dirty="0"/>
              <a:t>pasos)…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19100" y="1825625"/>
            <a:ext cx="7886700" cy="210442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spc="-5" dirty="0"/>
              <a:t>public class PanelResultados extends JPanel implements</a:t>
            </a:r>
            <a:r>
              <a:rPr spc="-75" dirty="0"/>
              <a:t> </a:t>
            </a:r>
            <a:r>
              <a:rPr spc="-5" dirty="0"/>
              <a:t>ActionListener</a:t>
            </a:r>
          </a:p>
          <a:p>
            <a:pPr marL="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…</a:t>
            </a:r>
          </a:p>
          <a:p>
            <a:pPr marL="12700" indent="0">
              <a:lnSpc>
                <a:spcPct val="100000"/>
              </a:lnSpc>
              <a:spcBef>
                <a:spcPts val="195"/>
              </a:spcBef>
              <a:buNone/>
            </a:pPr>
            <a:r>
              <a:rPr spc="-5" dirty="0"/>
              <a:t>public void </a:t>
            </a:r>
            <a:r>
              <a:rPr spc="-5" dirty="0">
                <a:solidFill>
                  <a:srgbClr val="FF0000"/>
                </a:solidFill>
              </a:rPr>
              <a:t>actionPerformed </a:t>
            </a:r>
            <a:r>
              <a:rPr spc="-5" dirty="0"/>
              <a:t>(ActionEvent evento</a:t>
            </a:r>
            <a:r>
              <a:rPr spc="10" dirty="0"/>
              <a:t> </a:t>
            </a:r>
            <a:r>
              <a:rPr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dirty="0"/>
              <a:t>{</a:t>
            </a:r>
          </a:p>
          <a:p>
            <a:pPr marL="127000" indent="0">
              <a:lnSpc>
                <a:spcPct val="100000"/>
              </a:lnSpc>
              <a:spcBef>
                <a:spcPts val="190"/>
              </a:spcBef>
              <a:buNone/>
            </a:pPr>
            <a:r>
              <a:rPr spc="-5" dirty="0"/>
              <a:t>String comando </a:t>
            </a:r>
            <a:r>
              <a:rPr dirty="0"/>
              <a:t>= </a:t>
            </a:r>
            <a:r>
              <a:rPr spc="-5" dirty="0"/>
              <a:t>evento.getActionCommand(</a:t>
            </a:r>
            <a:r>
              <a:rPr spc="20" dirty="0"/>
              <a:t> </a:t>
            </a:r>
            <a:r>
              <a:rPr dirty="0"/>
              <a:t>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7302" y="3691635"/>
            <a:ext cx="3655060" cy="21469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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El panel reacciona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al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evento con SU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método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actionPerformed dentro  del cual se analiza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el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evento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 llama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al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método correspondiente  de la ventana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principal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24" y="3922659"/>
            <a:ext cx="3624579" cy="21710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(comando.equals( LIMPIAR)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principal.limpiar(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principal.calcularImpuestos(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02" y="6067878"/>
            <a:ext cx="400685" cy="831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75" y="320801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6246" y="1702104"/>
            <a:ext cx="7515859" cy="2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0555" marR="5080" indent="-3429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</a:t>
            </a:r>
            <a:r>
              <a:rPr sz="3200" spc="-5" dirty="0">
                <a:latin typeface="Arial"/>
                <a:cs typeface="Arial"/>
              </a:rPr>
              <a:t>Dar un nombre al evento y asociarlo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  un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botón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JPanel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 marR="2985135">
              <a:lnSpc>
                <a:spcPct val="110000"/>
              </a:lnSpc>
            </a:pPr>
            <a:r>
              <a:rPr sz="1600" spc="-5" dirty="0">
                <a:latin typeface="Arial"/>
                <a:cs typeface="Arial"/>
              </a:rPr>
              <a:t>public final static String LIMPIAR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“limpiar”;  public final static String CALCULAR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“calcular”;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58" y="4410021"/>
            <a:ext cx="4679950" cy="8299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558415" algn="l"/>
                <a:tab pos="4666615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public PanelResultados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	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099" y="5238486"/>
            <a:ext cx="4000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butLimpiar.SetActionCommand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(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LIMPIAR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099" y="5482631"/>
            <a:ext cx="4346575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butCalcular.SetActionCommand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(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CALCULAR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4276" y="546181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5806" y="0"/>
                </a:moveTo>
                <a:lnTo>
                  <a:pt x="0" y="38874"/>
                </a:lnTo>
                <a:lnTo>
                  <a:pt x="76580" y="76200"/>
                </a:lnTo>
                <a:lnTo>
                  <a:pt x="75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38725" y="5213340"/>
            <a:ext cx="340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  <a:tab pos="951230" algn="l"/>
              </a:tabLst>
            </a:pPr>
            <a:r>
              <a:rPr sz="1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	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700" spc="-7" baseline="1543" dirty="0">
                <a:solidFill>
                  <a:srgbClr val="FF0000"/>
                </a:solidFill>
                <a:latin typeface="Arial"/>
                <a:cs typeface="Arial"/>
              </a:rPr>
              <a:t>Se asocian los</a:t>
            </a:r>
            <a:r>
              <a:rPr sz="2700" spc="-44" baseline="154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7" baseline="1543" dirty="0">
                <a:solidFill>
                  <a:srgbClr val="FF0000"/>
                </a:solidFill>
                <a:latin typeface="Arial"/>
                <a:cs typeface="Arial"/>
              </a:rPr>
              <a:t>nombres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7890" y="5484431"/>
            <a:ext cx="248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 los eventos con cada  botón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9437" y="459904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225" y="0"/>
                </a:moveTo>
                <a:lnTo>
                  <a:pt x="0" y="38049"/>
                </a:lnTo>
                <a:lnTo>
                  <a:pt x="76174" y="76200"/>
                </a:lnTo>
                <a:lnTo>
                  <a:pt x="762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4652" y="4356036"/>
            <a:ext cx="256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En el método constructor  del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6462" y="3484562"/>
            <a:ext cx="2724150" cy="62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7758" y="6062216"/>
            <a:ext cx="2292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277" y="6599523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5080" indent="-4044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Reacción a un evento generado  por el usuario (3 de 6</a:t>
            </a:r>
            <a:r>
              <a:rPr spc="30" dirty="0"/>
              <a:t> </a:t>
            </a:r>
            <a:r>
              <a:rPr spc="-5" dirty="0"/>
              <a:t>pasos)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4252" y="2145410"/>
            <a:ext cx="3774440" cy="14776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12573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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 de la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ventana  principal: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1920"/>
              </a:lnSpc>
              <a:spcBef>
                <a:spcPts val="49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Completa la información  necesaria, pidiéndola a los  demás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paneles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575" y="2320694"/>
            <a:ext cx="4020820" cy="1305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07340" marR="5080" indent="-635">
              <a:lnSpc>
                <a:spcPct val="12000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String unaMarca =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panelVehiculo.darMarca(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  String unaLinea =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panelVehiculo.darLinea(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  String unModelo =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panelVehiculo.darModelo(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495" y="2314575"/>
            <a:ext cx="1794510" cy="161290"/>
          </a:xfrm>
          <a:custGeom>
            <a:avLst/>
            <a:gdLst/>
            <a:ahLst/>
            <a:cxnLst/>
            <a:rect l="l" t="t" r="r" b="b"/>
            <a:pathLst>
              <a:path w="1794510" h="161289">
                <a:moveTo>
                  <a:pt x="1794129" y="0"/>
                </a:moveTo>
                <a:lnTo>
                  <a:pt x="0" y="16101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9253" y="2436500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2478" y="0"/>
                </a:moveTo>
                <a:lnTo>
                  <a:pt x="0" y="44767"/>
                </a:lnTo>
                <a:lnTo>
                  <a:pt x="79298" y="75895"/>
                </a:lnTo>
                <a:lnTo>
                  <a:pt x="72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562" y="3219450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11033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0065" y="318134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55" y="5964777"/>
            <a:ext cx="850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251" y="450913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26567" y="1585651"/>
            <a:ext cx="5570220" cy="7296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public class PanelVehiculo extends JPanel implements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ActionListener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10" y="2524514"/>
            <a:ext cx="2269490" cy="9645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public String darMarca(</a:t>
            </a:r>
            <a:r>
              <a:rPr sz="1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return txtMarca.getText(</a:t>
            </a:r>
            <a:r>
              <a:rPr sz="1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930" y="3954470"/>
            <a:ext cx="203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922" y="4189185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7065" y="3525773"/>
            <a:ext cx="2235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Existen métodos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para  pasar la información  a la ventana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principal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516" y="2466898"/>
            <a:ext cx="213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la clase del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panel  respectivo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9136" y="1911351"/>
            <a:ext cx="3264535" cy="754380"/>
          </a:xfrm>
          <a:custGeom>
            <a:avLst/>
            <a:gdLst/>
            <a:ahLst/>
            <a:cxnLst/>
            <a:rect l="l" t="t" r="r" b="b"/>
            <a:pathLst>
              <a:path w="3264535" h="754380">
                <a:moveTo>
                  <a:pt x="3263938" y="754062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7262" y="1877090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82816" y="0"/>
                </a:moveTo>
                <a:lnTo>
                  <a:pt x="0" y="19977"/>
                </a:lnTo>
                <a:lnTo>
                  <a:pt x="65671" y="74244"/>
                </a:lnTo>
                <a:lnTo>
                  <a:pt x="828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1268" y="2995536"/>
            <a:ext cx="2672080" cy="836930"/>
          </a:xfrm>
          <a:custGeom>
            <a:avLst/>
            <a:gdLst/>
            <a:ahLst/>
            <a:cxnLst/>
            <a:rect l="l" t="t" r="r" b="b"/>
            <a:pathLst>
              <a:path w="2672079" h="836929">
                <a:moveTo>
                  <a:pt x="2671495" y="83668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0680" y="2962972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5" h="73025">
                <a:moveTo>
                  <a:pt x="84099" y="0"/>
                </a:moveTo>
                <a:lnTo>
                  <a:pt x="0" y="13588"/>
                </a:lnTo>
                <a:lnTo>
                  <a:pt x="61328" y="72720"/>
                </a:lnTo>
                <a:lnTo>
                  <a:pt x="84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966" y="482917"/>
            <a:ext cx="61220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Volviendo </a:t>
            </a:r>
            <a:r>
              <a:rPr spc="-5" dirty="0"/>
              <a:t>al paso 3 de</a:t>
            </a:r>
            <a:r>
              <a:rPr spc="15" dirty="0"/>
              <a:t>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4252" y="2145410"/>
            <a:ext cx="3774440" cy="14776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12573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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 de la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ventana  principal: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1920"/>
              </a:lnSpc>
              <a:spcBef>
                <a:spcPts val="49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Completa la información  necesaria, pidiéndola a los  demás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paneles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575" y="2320694"/>
            <a:ext cx="4020820" cy="1305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07340" marR="5080" indent="-635">
              <a:lnSpc>
                <a:spcPct val="12000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String unaMarca =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panelVehiculo.darMarca(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  String unaLinea =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panelVehiculo.darLinea(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  String unModelo =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panelVehiculo.darModelo(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495" y="2314575"/>
            <a:ext cx="1794510" cy="161290"/>
          </a:xfrm>
          <a:custGeom>
            <a:avLst/>
            <a:gdLst/>
            <a:ahLst/>
            <a:cxnLst/>
            <a:rect l="l" t="t" r="r" b="b"/>
            <a:pathLst>
              <a:path w="1794510" h="161289">
                <a:moveTo>
                  <a:pt x="1794129" y="0"/>
                </a:moveTo>
                <a:lnTo>
                  <a:pt x="0" y="16101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9253" y="2436500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2478" y="0"/>
                </a:moveTo>
                <a:lnTo>
                  <a:pt x="0" y="44767"/>
                </a:lnTo>
                <a:lnTo>
                  <a:pt x="79298" y="75895"/>
                </a:lnTo>
                <a:lnTo>
                  <a:pt x="72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562" y="3219450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11033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0065" y="318134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55" y="5964777"/>
            <a:ext cx="850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966" y="482917"/>
            <a:ext cx="61220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Volviendo </a:t>
            </a:r>
            <a:r>
              <a:rPr spc="-5" dirty="0"/>
              <a:t>al paso 3 de</a:t>
            </a:r>
            <a:r>
              <a:rPr spc="15" dirty="0"/>
              <a:t>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202" y="4178998"/>
            <a:ext cx="3653154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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 de la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ventana  principal: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402" y="4838890"/>
            <a:ext cx="3317240" cy="13665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 marR="5080" indent="-285750">
              <a:lnSpc>
                <a:spcPts val="1920"/>
              </a:lnSpc>
              <a:spcBef>
                <a:spcPts val="56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Completa la información  necesaria, pidiéndola a los  demás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paneles</a:t>
            </a:r>
            <a:endParaRPr sz="2000">
              <a:latin typeface="Arial"/>
              <a:cs typeface="Arial"/>
            </a:endParaRPr>
          </a:p>
          <a:p>
            <a:pPr marL="298450" marR="20955" indent="-285750">
              <a:lnSpc>
                <a:spcPts val="1920"/>
              </a:lnSpc>
              <a:spcBef>
                <a:spcPts val="4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Verifica que la información  esté completa y sea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válida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00" y="1425344"/>
            <a:ext cx="6828790" cy="2842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07340" marR="2813050" indent="-635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String unaMarca = </a:t>
            </a:r>
            <a:r>
              <a:rPr sz="1400" spc="-10" dirty="0">
                <a:latin typeface="Arial"/>
                <a:cs typeface="Arial"/>
              </a:rPr>
              <a:t>panelVehiculo.darMarca( </a:t>
            </a:r>
            <a:r>
              <a:rPr sz="1400" spc="-5" dirty="0">
                <a:latin typeface="Arial"/>
                <a:cs typeface="Arial"/>
              </a:rPr>
              <a:t>);  String unaLinea = </a:t>
            </a:r>
            <a:r>
              <a:rPr sz="1400" spc="-10" dirty="0">
                <a:latin typeface="Arial"/>
                <a:cs typeface="Arial"/>
              </a:rPr>
              <a:t>panelVehiculo.darLinea( </a:t>
            </a:r>
            <a:r>
              <a:rPr sz="1400" spc="-5" dirty="0">
                <a:latin typeface="Arial"/>
                <a:cs typeface="Arial"/>
              </a:rPr>
              <a:t>);  String unModelo = </a:t>
            </a:r>
            <a:r>
              <a:rPr sz="1400" spc="-10" dirty="0">
                <a:latin typeface="Arial"/>
                <a:cs typeface="Arial"/>
              </a:rPr>
              <a:t>panelVehiculo.darModelo(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if( unaMarca.equals( "" ) || unaLinea.equals( "" ) || unModelo.equals( "" )</a:t>
            </a:r>
            <a:r>
              <a:rPr sz="1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30095" marR="5080" indent="-1525905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JOptionPane.showMessageDialog( this, "Por favor llene todos los datos",  "Cálculo de Impuestos", JOptionPane.ERROR_MESSAGE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14" y="4241579"/>
            <a:ext cx="499109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else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05" y="5308630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966" y="482917"/>
            <a:ext cx="61220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Volviendo </a:t>
            </a:r>
            <a:r>
              <a:rPr spc="-5" dirty="0"/>
              <a:t>al paso 3 de</a:t>
            </a:r>
            <a:r>
              <a:rPr spc="15" dirty="0"/>
              <a:t>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5939" y="4832984"/>
            <a:ext cx="3340735" cy="739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caso de problema, puede  cancelar la reacción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notificar al  usuario del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problema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100" y="1425344"/>
            <a:ext cx="6828790" cy="2585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07340" marR="2813050" indent="-635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String unaMarca = </a:t>
            </a:r>
            <a:r>
              <a:rPr sz="1400" spc="-10" dirty="0">
                <a:latin typeface="Arial"/>
                <a:cs typeface="Arial"/>
              </a:rPr>
              <a:t>panelVehiculo.darMarca( </a:t>
            </a:r>
            <a:r>
              <a:rPr sz="1400" spc="-5" dirty="0">
                <a:latin typeface="Arial"/>
                <a:cs typeface="Arial"/>
              </a:rPr>
              <a:t>);  String unaLinea = </a:t>
            </a:r>
            <a:r>
              <a:rPr sz="1400" spc="-10" dirty="0">
                <a:latin typeface="Arial"/>
                <a:cs typeface="Arial"/>
              </a:rPr>
              <a:t>panelVehiculo.darLinea( </a:t>
            </a:r>
            <a:r>
              <a:rPr sz="1400" spc="-5" dirty="0">
                <a:latin typeface="Arial"/>
                <a:cs typeface="Arial"/>
              </a:rPr>
              <a:t>);  String unModelo = </a:t>
            </a:r>
            <a:r>
              <a:rPr sz="1400" spc="-10" dirty="0">
                <a:latin typeface="Arial"/>
                <a:cs typeface="Arial"/>
              </a:rPr>
              <a:t>panelVehiculo.darModelo(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if( unaMarca.equals( "" ) || unaLinea.equals( "" ) || unModelo.equals( "" )</a:t>
            </a:r>
            <a:r>
              <a:rPr sz="1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30095" marR="5080" indent="-1525905">
              <a:lnSpc>
                <a:spcPct val="12000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JOptionPane.showMessageDialog( this, "Por favor llene todos los datos",  "Cálculo de Impuestos", JOptionPane.ERROR_MESSAGE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37" y="3985557"/>
            <a:ext cx="499109" cy="1305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05" y="5308630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987" y="4168775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627062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5895" y="410527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87" y="0"/>
                </a:moveTo>
                <a:lnTo>
                  <a:pt x="0" y="76199"/>
                </a:lnTo>
                <a:lnTo>
                  <a:pt x="76200" y="76187"/>
                </a:lnTo>
                <a:lnTo>
                  <a:pt x="380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84" y="1252346"/>
            <a:ext cx="2228850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2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if( unaMarca.equals( </a:t>
            </a:r>
            <a:r>
              <a:rPr sz="1200" dirty="0">
                <a:latin typeface="Arial"/>
                <a:cs typeface="Arial"/>
              </a:rPr>
              <a:t>"" ) </a:t>
            </a:r>
            <a:r>
              <a:rPr sz="1200" spc="-5" dirty="0">
                <a:latin typeface="Arial"/>
                <a:cs typeface="Arial"/>
              </a:rPr>
              <a:t>||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877" y="2166746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328" y="2386203"/>
            <a:ext cx="254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JOptionPane.showMessageDialog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877" y="2569083"/>
            <a:ext cx="5795010" cy="1781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5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boolean descProntoPago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panelDescuentos.hayDescuentoProntoPago(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descServicioPublico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panelDescuentos.hayDescuentoServicioPublico(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</a:t>
            </a:r>
            <a:r>
              <a:rPr sz="1200" spc="-10" dirty="0">
                <a:latin typeface="Arial"/>
                <a:cs typeface="Arial"/>
              </a:rPr>
              <a:t>descTrasladoCuenta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panelDescuentos.hayDescuentoTrasladoCuenta( </a:t>
            </a:r>
            <a:r>
              <a:rPr sz="1200" dirty="0">
                <a:latin typeface="Arial"/>
                <a:cs typeface="Arial"/>
              </a:rPr>
              <a:t>);  try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450" y="4324730"/>
            <a:ext cx="611568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double pago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calculador.calcularPago( unaMarca, unaLinea,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unModelo,</a:t>
            </a:r>
            <a:r>
              <a:rPr sz="12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descProntoPago,</a:t>
            </a:r>
            <a:endParaRPr sz="1200">
              <a:latin typeface="Arial"/>
              <a:cs typeface="Arial"/>
            </a:endParaRPr>
          </a:p>
          <a:p>
            <a:pPr marL="12700" marR="463550" indent="2657475">
              <a:lnSpc>
                <a:spcPct val="120000"/>
              </a:lnSpc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descServicioPublico,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descTrasladoCuenta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panelResultados.refrescarPago( pago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6" y="4983098"/>
            <a:ext cx="6114415" cy="19640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catch( Exception e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27329" marR="5080" indent="34163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JOptionPane.showMessageDialog( this, e.getMessage( </a:t>
            </a:r>
            <a:r>
              <a:rPr sz="1200" dirty="0">
                <a:latin typeface="Arial"/>
                <a:cs typeface="Arial"/>
              </a:rPr>
              <a:t>), </a:t>
            </a:r>
            <a:r>
              <a:rPr sz="1200" spc="-5" dirty="0">
                <a:latin typeface="Arial"/>
                <a:cs typeface="Arial"/>
              </a:rPr>
              <a:t>"Cálculo de Impuestos",  JOptionPane.WARNING_MESSAGE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5926" y="0"/>
            <a:ext cx="7775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 marR="5080" indent="-159956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Reacción a un evento generado por el  usuario (4 de 6</a:t>
            </a:r>
            <a:r>
              <a:rPr sz="3600" spc="-10" dirty="0"/>
              <a:t> </a:t>
            </a:r>
            <a:r>
              <a:rPr sz="3600" spc="-5" dirty="0"/>
              <a:t>pasos)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6497002" y="2145410"/>
            <a:ext cx="216344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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 ventana  principal: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4202" y="3097911"/>
            <a:ext cx="1722120" cy="179323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0" marR="5080" indent="-285750">
              <a:lnSpc>
                <a:spcPts val="1920"/>
              </a:lnSpc>
              <a:spcBef>
                <a:spcPts val="56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Pide al  modelo del  mundo que  haga una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odificación  o calcule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un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valor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38361" y="3986212"/>
            <a:ext cx="3642360" cy="278130"/>
          </a:xfrm>
          <a:custGeom>
            <a:avLst/>
            <a:gdLst/>
            <a:ahLst/>
            <a:cxnLst/>
            <a:rect l="l" t="t" r="r" b="b"/>
            <a:pathLst>
              <a:path w="3642359" h="278129">
                <a:moveTo>
                  <a:pt x="3641902" y="0"/>
                </a:moveTo>
                <a:lnTo>
                  <a:pt x="0" y="277749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5036" y="4224995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3075" y="0"/>
                </a:moveTo>
                <a:lnTo>
                  <a:pt x="0" y="43789"/>
                </a:lnTo>
                <a:lnTo>
                  <a:pt x="78879" y="75984"/>
                </a:lnTo>
                <a:lnTo>
                  <a:pt x="730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251" y="450913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1815" y="1649348"/>
            <a:ext cx="710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 ventana principal DEBE conocer el mundo para poder llamar a sus  métodos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" y="2524124"/>
            <a:ext cx="8116887" cy="403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7887" y="3235325"/>
            <a:ext cx="748030" cy="2749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latin typeface="Arial"/>
                <a:cs typeface="Arial"/>
              </a:rPr>
              <a:t>principal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1215" y="3928935"/>
            <a:ext cx="591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incipal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4087" y="3376612"/>
            <a:ext cx="946150" cy="2749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calculador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21627" y="1650769"/>
            <a:ext cx="4213225" cy="43783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public class InterfazImpuestosCarro extends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JFrame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/** Calculador de impuestos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private CalculadorImpuestos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calculador;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InterfazImpuestosCarro( ) throws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Exception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 marR="532765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// Crea el calculador de impuestos  calculador = new CalculadorImpuestos(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05765" marR="613410" indent="-635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// Configura la información de la ventana  </a:t>
            </a:r>
            <a:r>
              <a:rPr sz="1400" spc="-10" dirty="0">
                <a:latin typeface="Arial"/>
                <a:cs typeface="Arial"/>
              </a:rPr>
              <a:t>setTitle( </a:t>
            </a:r>
            <a:r>
              <a:rPr sz="1400" spc="-5" dirty="0">
                <a:latin typeface="Arial"/>
                <a:cs typeface="Arial"/>
              </a:rPr>
              <a:t>"Cálculo impuestos"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3812" y="2616493"/>
            <a:ext cx="1638300" cy="8255"/>
          </a:xfrm>
          <a:custGeom>
            <a:avLst/>
            <a:gdLst/>
            <a:ahLst/>
            <a:cxnLst/>
            <a:rect l="l" t="t" r="r" b="b"/>
            <a:pathLst>
              <a:path w="1638300" h="8255">
                <a:moveTo>
                  <a:pt x="1638300" y="7645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0313" y="257845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377" y="0"/>
                </a:moveTo>
                <a:lnTo>
                  <a:pt x="0" y="37744"/>
                </a:lnTo>
                <a:lnTo>
                  <a:pt x="76022" y="76200"/>
                </a:lnTo>
                <a:lnTo>
                  <a:pt x="763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9477" y="2400236"/>
            <a:ext cx="24650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 clase de la ventana  principal contiene un  atributo que es el objeto  del mundo (de la clase  principal del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mundo)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045" y="6319117"/>
            <a:ext cx="850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21627" y="1650769"/>
            <a:ext cx="4213225" cy="2289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public class InterfazImpuestosCarro extends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JFrame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/** Calculador de impuestos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private CalculadorImpuestos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calculador;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InterfazImpuestosCarro( ) throws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234" y="3998107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955" y="4211162"/>
            <a:ext cx="329184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// Crea el calculador de impuestos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calculador = new CalculadorImpuestos(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132" y="4979226"/>
            <a:ext cx="321119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// Configura la información de la ventana  </a:t>
            </a:r>
            <a:r>
              <a:rPr sz="1400" spc="-10" dirty="0">
                <a:latin typeface="Arial"/>
                <a:cs typeface="Arial"/>
              </a:rPr>
              <a:t>setTitle( </a:t>
            </a:r>
            <a:r>
              <a:rPr sz="1400" spc="-5" dirty="0">
                <a:latin typeface="Arial"/>
                <a:cs typeface="Arial"/>
              </a:rPr>
              <a:t>"Cálculo impuestos"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89" y="5790256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4650" y="4640554"/>
            <a:ext cx="1638300" cy="8255"/>
          </a:xfrm>
          <a:custGeom>
            <a:avLst/>
            <a:gdLst/>
            <a:ahLst/>
            <a:cxnLst/>
            <a:rect l="l" t="t" r="r" b="b"/>
            <a:pathLst>
              <a:path w="1638300" h="8254">
                <a:moveTo>
                  <a:pt x="1638300" y="7645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1151" y="460251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377" y="0"/>
                </a:moveTo>
                <a:lnTo>
                  <a:pt x="0" y="37744"/>
                </a:lnTo>
                <a:lnTo>
                  <a:pt x="76022" y="76200"/>
                </a:lnTo>
                <a:lnTo>
                  <a:pt x="763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4890" y="4121086"/>
            <a:ext cx="2566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el método constructor  de la ventana principal,  se crea el objeto del  mundo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045" y="6319117"/>
            <a:ext cx="850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84" y="1252346"/>
            <a:ext cx="6052185" cy="30981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if( unaMarca.equals( </a:t>
            </a:r>
            <a:r>
              <a:rPr sz="1200" dirty="0">
                <a:latin typeface="Arial"/>
                <a:cs typeface="Arial"/>
              </a:rPr>
              <a:t>"" ) </a:t>
            </a:r>
            <a:r>
              <a:rPr sz="1200" spc="-5" dirty="0">
                <a:latin typeface="Arial"/>
                <a:cs typeface="Arial"/>
              </a:rPr>
              <a:t>||</a:t>
            </a:r>
            <a:r>
              <a:rPr sz="1200" dirty="0">
                <a:latin typeface="Arial"/>
                <a:cs typeface="Arial"/>
              </a:rPr>
              <a:t> …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JOptionPane.showMessageDialog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44069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boolean descProntoPago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panelDescuentos.hayDescuentoProntoPago(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descServicioPublico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panelDescuentos.hayDescuentoServicioPublico(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</a:t>
            </a:r>
            <a:r>
              <a:rPr sz="1200" spc="-10" dirty="0">
                <a:latin typeface="Arial"/>
                <a:cs typeface="Arial"/>
              </a:rPr>
              <a:t>descTrasladoCuenta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panelDescuentos.hayDescuentoTrasladoCuenta( </a:t>
            </a:r>
            <a:r>
              <a:rPr sz="1200" dirty="0">
                <a:latin typeface="Arial"/>
                <a:cs typeface="Arial"/>
              </a:rPr>
              <a:t>);  try</a:t>
            </a:r>
            <a:endParaRPr sz="12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450" y="4324730"/>
            <a:ext cx="611568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double pago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calculador.calcularPago( unaMarca, unaLinea,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unModelo,</a:t>
            </a:r>
            <a:r>
              <a:rPr sz="12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descProntoPago,</a:t>
            </a:r>
            <a:endParaRPr sz="1200">
              <a:latin typeface="Arial"/>
              <a:cs typeface="Arial"/>
            </a:endParaRPr>
          </a:p>
          <a:p>
            <a:pPr marL="12700" marR="463550" indent="2657475">
              <a:lnSpc>
                <a:spcPct val="120000"/>
              </a:lnSpc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descServicioPublico,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descTrasladoCuenta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panelResultados.refrescarPago( pago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77" y="4983098"/>
            <a:ext cx="5900420" cy="15252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catch( Exception e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3335" marR="5080" indent="34163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JOptionPane.showMessageDialog( this, e.getMessage( </a:t>
            </a:r>
            <a:r>
              <a:rPr sz="1200" dirty="0">
                <a:latin typeface="Arial"/>
                <a:cs typeface="Arial"/>
              </a:rPr>
              <a:t>), </a:t>
            </a:r>
            <a:r>
              <a:rPr sz="1200" spc="-5" dirty="0">
                <a:latin typeface="Arial"/>
                <a:cs typeface="Arial"/>
              </a:rPr>
              <a:t>"Cálculo de Impuestos",  JOptionPane.WARNING_MESSAGE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750" y="269938"/>
            <a:ext cx="500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Volviendo </a:t>
            </a:r>
            <a:r>
              <a:rPr sz="3600" spc="-5" dirty="0"/>
              <a:t>al paso 4 de</a:t>
            </a:r>
            <a:r>
              <a:rPr sz="3600" spc="-50" dirty="0"/>
              <a:t> </a:t>
            </a:r>
            <a:r>
              <a:rPr sz="3600" spc="-5" dirty="0"/>
              <a:t>6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497002" y="2145410"/>
            <a:ext cx="216344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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 ventana  principal: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4202" y="3097911"/>
            <a:ext cx="1722120" cy="179323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0" marR="5080" indent="-285750">
              <a:lnSpc>
                <a:spcPts val="1920"/>
              </a:lnSpc>
              <a:spcBef>
                <a:spcPts val="56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Pide al  modelo del  mundo que  haga una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odificación  o calcule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un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valor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8361" y="3986212"/>
            <a:ext cx="3642360" cy="278130"/>
          </a:xfrm>
          <a:custGeom>
            <a:avLst/>
            <a:gdLst/>
            <a:ahLst/>
            <a:cxnLst/>
            <a:rect l="l" t="t" r="r" b="b"/>
            <a:pathLst>
              <a:path w="3642359" h="278129">
                <a:moveTo>
                  <a:pt x="3641902" y="0"/>
                </a:moveTo>
                <a:lnTo>
                  <a:pt x="0" y="277749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5036" y="4224995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3075" y="0"/>
                </a:moveTo>
                <a:lnTo>
                  <a:pt x="0" y="43789"/>
                </a:lnTo>
                <a:lnTo>
                  <a:pt x="78879" y="75984"/>
                </a:lnTo>
                <a:lnTo>
                  <a:pt x="730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756" y="6533727"/>
            <a:ext cx="11938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77" y="1701926"/>
            <a:ext cx="3566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</a:t>
            </a:r>
            <a:r>
              <a:rPr sz="3200" spc="-5" dirty="0">
                <a:latin typeface="Arial"/>
                <a:cs typeface="Arial"/>
              </a:rPr>
              <a:t>Atender el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246" y="2801107"/>
            <a:ext cx="6534784" cy="13665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 JPanel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implements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public void actionPerformed (ActionEvent evento</a:t>
            </a:r>
            <a:r>
              <a:rPr sz="1600" dirty="0">
                <a:latin typeface="Arial"/>
                <a:cs typeface="Arial"/>
              </a:rPr>
              <a:t> )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099" y="4141869"/>
            <a:ext cx="4378960" cy="217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String comando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evento.getActionCommand(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(comando.equals( LIMPIAR)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LIMPIAR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58" y="6311095"/>
            <a:ext cx="939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4896" y="3221710"/>
            <a:ext cx="521970" cy="882015"/>
          </a:xfrm>
          <a:custGeom>
            <a:avLst/>
            <a:gdLst/>
            <a:ahLst/>
            <a:cxnLst/>
            <a:rect l="l" t="t" r="r" b="b"/>
            <a:pathLst>
              <a:path w="521970" h="882014">
                <a:moveTo>
                  <a:pt x="521703" y="88197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2562" y="3167070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0" y="0"/>
                </a:moveTo>
                <a:lnTo>
                  <a:pt x="6007" y="84975"/>
                </a:lnTo>
                <a:lnTo>
                  <a:pt x="71589" y="4617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2715" y="4121086"/>
            <a:ext cx="25165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Agregar una declaración  en el encabezado de la  clase del panel que  contiene el botón (para  que pueda “percibir” las  acciones del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usuario)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780" y="335089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84" y="1288922"/>
            <a:ext cx="215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427" y="150837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77" y="1691258"/>
            <a:ext cx="5795010" cy="2659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if( unaMarca.equals( </a:t>
            </a:r>
            <a:r>
              <a:rPr sz="1200" dirty="0">
                <a:latin typeface="Arial"/>
                <a:cs typeface="Arial"/>
              </a:rPr>
              <a:t>"" ) </a:t>
            </a:r>
            <a:r>
              <a:rPr sz="1200" spc="-5" dirty="0">
                <a:latin typeface="Arial"/>
                <a:cs typeface="Arial"/>
              </a:rPr>
              <a:t>||</a:t>
            </a:r>
            <a:r>
              <a:rPr sz="1200" dirty="0">
                <a:latin typeface="Arial"/>
                <a:cs typeface="Arial"/>
              </a:rPr>
              <a:t> 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JOptionPane.showMessageDialog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5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boolean descProntoPago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panelDescuentos.hayDescuentoProntoPago(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descServicioPublico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panelDescuentos.hayDescuentoServicioPublico(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</a:t>
            </a:r>
            <a:r>
              <a:rPr sz="1200" spc="-10" dirty="0">
                <a:latin typeface="Arial"/>
                <a:cs typeface="Arial"/>
              </a:rPr>
              <a:t>descTrasladoCuenta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panelDescuentos.hayDescuentoTrasladoCuenta( </a:t>
            </a:r>
            <a:r>
              <a:rPr sz="1200" dirty="0">
                <a:latin typeface="Arial"/>
                <a:cs typeface="Arial"/>
              </a:rPr>
              <a:t>);  try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450" y="4324730"/>
            <a:ext cx="611568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double pago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calculador.calcularPago( unaMarca, unaLinea,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unModelo,</a:t>
            </a:r>
            <a:r>
              <a:rPr sz="12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descProntoPago,</a:t>
            </a:r>
            <a:endParaRPr sz="1200">
              <a:latin typeface="Arial"/>
              <a:cs typeface="Arial"/>
            </a:endParaRPr>
          </a:p>
          <a:p>
            <a:pPr marL="12700" marR="463550" indent="2657475">
              <a:lnSpc>
                <a:spcPct val="120000"/>
              </a:lnSpc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descServicioPublico,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descTrasladoCuenta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panelResultados.refrescarPago( pago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877" y="4983098"/>
            <a:ext cx="5900420" cy="15252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catch( Exception e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3335" marR="5080" indent="34163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JOptionPane.showMessageDialog( this, e.getMessage( </a:t>
            </a:r>
            <a:r>
              <a:rPr sz="1200" dirty="0">
                <a:latin typeface="Arial"/>
                <a:cs typeface="Arial"/>
              </a:rPr>
              <a:t>), </a:t>
            </a:r>
            <a:r>
              <a:rPr sz="1200" spc="-5" dirty="0">
                <a:latin typeface="Arial"/>
                <a:cs typeface="Arial"/>
              </a:rPr>
              <a:t>"Cálculo de Impuestos",  JOptionPane.WARNING_MESSAGE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26" y="0"/>
            <a:ext cx="7775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 marR="5080" indent="-159956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Reacción a un evento generado por el  usuario (5 de 6</a:t>
            </a:r>
            <a:r>
              <a:rPr sz="3600" spc="-10" dirty="0"/>
              <a:t> </a:t>
            </a:r>
            <a:r>
              <a:rPr sz="3600" spc="-5" dirty="0"/>
              <a:t>pasos)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6497002" y="1297685"/>
            <a:ext cx="216344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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 ventana  principal: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4202" y="2250186"/>
            <a:ext cx="1792605" cy="4292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 marR="74930" indent="-285750">
              <a:lnSpc>
                <a:spcPts val="1920"/>
              </a:lnSpc>
              <a:spcBef>
                <a:spcPts val="56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Pide al  modelo del  mundo que  haga una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odificación  o calcule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un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valor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ts val="1920"/>
              </a:lnSpc>
              <a:spcBef>
                <a:spcPts val="4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Si se pidió  una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odificació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n,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 llaman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los  métodos que  retornan los  nuevos  valores que  se deben  desplegar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8361" y="3986212"/>
            <a:ext cx="3642360" cy="278130"/>
          </a:xfrm>
          <a:custGeom>
            <a:avLst/>
            <a:gdLst/>
            <a:ahLst/>
            <a:cxnLst/>
            <a:rect l="l" t="t" r="r" b="b"/>
            <a:pathLst>
              <a:path w="3642359" h="278129">
                <a:moveTo>
                  <a:pt x="3641902" y="0"/>
                </a:moveTo>
                <a:lnTo>
                  <a:pt x="0" y="277749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5036" y="4224995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3075" y="0"/>
                </a:moveTo>
                <a:lnTo>
                  <a:pt x="0" y="43789"/>
                </a:lnTo>
                <a:lnTo>
                  <a:pt x="78879" y="75984"/>
                </a:lnTo>
                <a:lnTo>
                  <a:pt x="730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756" y="6533727"/>
            <a:ext cx="11938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84" y="1288922"/>
            <a:ext cx="215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public void calcularImpuestos(</a:t>
            </a:r>
            <a:r>
              <a:rPr sz="1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427" y="150837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77" y="1691258"/>
            <a:ext cx="5795010" cy="2659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if( unaMarca.equals( </a:t>
            </a:r>
            <a:r>
              <a:rPr sz="1200" dirty="0">
                <a:latin typeface="Arial"/>
                <a:cs typeface="Arial"/>
              </a:rPr>
              <a:t>"" ) </a:t>
            </a:r>
            <a:r>
              <a:rPr sz="1200" spc="-5" dirty="0">
                <a:latin typeface="Arial"/>
                <a:cs typeface="Arial"/>
              </a:rPr>
              <a:t>||</a:t>
            </a:r>
            <a:r>
              <a:rPr sz="1200" dirty="0">
                <a:latin typeface="Arial"/>
                <a:cs typeface="Arial"/>
              </a:rPr>
              <a:t> 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JOptionPane.showMessageDialog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50" marR="5080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boolean descProntoPago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panelDescuentos.hayDescuentoProntoPago(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descServicioPublico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panelDescuentos.hayDescuentoServicioPublico(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latin typeface="Arial"/>
                <a:cs typeface="Arial"/>
              </a:rPr>
              <a:t>boolean </a:t>
            </a:r>
            <a:r>
              <a:rPr sz="1200" spc="-10" dirty="0">
                <a:latin typeface="Arial"/>
                <a:cs typeface="Arial"/>
              </a:rPr>
              <a:t>descTrasladoCuenta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panelDescuentos.hayDescuentoTrasladoCuenta( </a:t>
            </a:r>
            <a:r>
              <a:rPr sz="1200" dirty="0">
                <a:latin typeface="Arial"/>
                <a:cs typeface="Arial"/>
              </a:rPr>
              <a:t>);  try</a:t>
            </a:r>
            <a:endParaRPr sz="12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450" y="4324730"/>
            <a:ext cx="611568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Arial"/>
                <a:cs typeface="Arial"/>
              </a:rPr>
              <a:t>double pago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10" dirty="0">
                <a:latin typeface="Arial"/>
                <a:cs typeface="Arial"/>
              </a:rPr>
              <a:t>calculador.calcularPago( unaMarca, unaLinea, </a:t>
            </a:r>
            <a:r>
              <a:rPr sz="1200" spc="-5" dirty="0">
                <a:latin typeface="Arial"/>
                <a:cs typeface="Arial"/>
              </a:rPr>
              <a:t>unModelo,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descProntoPago,</a:t>
            </a:r>
            <a:endParaRPr sz="1200">
              <a:latin typeface="Arial"/>
              <a:cs typeface="Arial"/>
            </a:endParaRPr>
          </a:p>
          <a:p>
            <a:pPr marL="12700" marR="463550" indent="2657475">
              <a:lnSpc>
                <a:spcPct val="120000"/>
              </a:lnSpc>
            </a:pPr>
            <a:r>
              <a:rPr sz="1200" spc="-5" dirty="0">
                <a:latin typeface="Arial"/>
                <a:cs typeface="Arial"/>
              </a:rPr>
              <a:t>descServicioPublico, </a:t>
            </a:r>
            <a:r>
              <a:rPr sz="1200" spc="-10" dirty="0">
                <a:latin typeface="Arial"/>
                <a:cs typeface="Arial"/>
              </a:rPr>
              <a:t>descTrasladoCuenta </a:t>
            </a:r>
            <a:r>
              <a:rPr sz="1200" dirty="0">
                <a:latin typeface="Arial"/>
                <a:cs typeface="Arial"/>
              </a:rPr>
              <a:t>); 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panelResultados.refrescarPago( pago</a:t>
            </a:r>
            <a:r>
              <a:rPr sz="1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4983098"/>
            <a:ext cx="5899785" cy="13055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catch( Exception e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 marR="5080" indent="34163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JOptionPane.showMessageDialog( this, e.getMessage( </a:t>
            </a:r>
            <a:r>
              <a:rPr sz="1200" dirty="0">
                <a:latin typeface="Arial"/>
                <a:cs typeface="Arial"/>
              </a:rPr>
              <a:t>), </a:t>
            </a:r>
            <a:r>
              <a:rPr sz="1200" spc="-5" dirty="0">
                <a:latin typeface="Arial"/>
                <a:cs typeface="Arial"/>
              </a:rPr>
              <a:t>"Cálculo de Impuestos",  JOptionPane.WARNING_MESSAGE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26" y="0"/>
            <a:ext cx="7775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 marR="5080" indent="-159956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Reacción a un evento generado por el  usuario (6 de 6</a:t>
            </a:r>
            <a:r>
              <a:rPr sz="3600" spc="-10" dirty="0"/>
              <a:t> </a:t>
            </a:r>
            <a:r>
              <a:rPr sz="3600" spc="-5" dirty="0"/>
              <a:t>pasos)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6370002" y="1297685"/>
            <a:ext cx="216344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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El método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 ventana  principal: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7202" y="2250186"/>
            <a:ext cx="1947545" cy="25247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8450" marR="5080" indent="-285750">
              <a:lnSpc>
                <a:spcPts val="1920"/>
              </a:lnSpc>
              <a:spcBef>
                <a:spcPts val="56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Pide a todos  los paneles  que tienen  información  que pudo  haber  cambiado,  que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actualicen  sus valores  (REFRESCO)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4396" y="3986212"/>
            <a:ext cx="3566160" cy="899160"/>
          </a:xfrm>
          <a:custGeom>
            <a:avLst/>
            <a:gdLst/>
            <a:ahLst/>
            <a:cxnLst/>
            <a:rect l="l" t="t" r="r" b="b"/>
            <a:pathLst>
              <a:path w="3566159" h="899160">
                <a:moveTo>
                  <a:pt x="3565867" y="0"/>
                </a:moveTo>
                <a:lnTo>
                  <a:pt x="0" y="89888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830" y="4845038"/>
            <a:ext cx="83820" cy="74295"/>
          </a:xfrm>
          <a:custGeom>
            <a:avLst/>
            <a:gdLst/>
            <a:ahLst/>
            <a:cxnLst/>
            <a:rect l="l" t="t" r="r" b="b"/>
            <a:pathLst>
              <a:path w="83820" h="74295">
                <a:moveTo>
                  <a:pt x="64566" y="0"/>
                </a:moveTo>
                <a:lnTo>
                  <a:pt x="0" y="55575"/>
                </a:lnTo>
                <a:lnTo>
                  <a:pt x="83197" y="73888"/>
                </a:lnTo>
                <a:lnTo>
                  <a:pt x="645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877" y="6314271"/>
            <a:ext cx="768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756" y="6533727"/>
            <a:ext cx="11938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508804" y="1995488"/>
            <a:ext cx="1177925" cy="636905"/>
          </a:xfrm>
          <a:custGeom>
            <a:avLst/>
            <a:gdLst/>
            <a:ahLst/>
            <a:cxnLst/>
            <a:rect l="l" t="t" r="r" b="b"/>
            <a:pathLst>
              <a:path w="1177925" h="636905">
                <a:moveTo>
                  <a:pt x="1177620" y="0"/>
                </a:moveTo>
                <a:lnTo>
                  <a:pt x="0" y="63654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2934" y="2592486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48920" y="0"/>
                </a:moveTo>
                <a:lnTo>
                  <a:pt x="0" y="69748"/>
                </a:lnTo>
                <a:lnTo>
                  <a:pt x="85153" y="67030"/>
                </a:lnTo>
                <a:lnTo>
                  <a:pt x="489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7865" y="1669986"/>
            <a:ext cx="2528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la clase del panel  (Panelresultados) existe  el método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refrescarPago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396" y="1596961"/>
            <a:ext cx="2406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Arial"/>
                <a:cs typeface="Arial"/>
              </a:rPr>
              <a:t>**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111" y="1840699"/>
            <a:ext cx="38696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37160">
              <a:lnSpc>
                <a:spcPct val="100000"/>
              </a:lnSpc>
              <a:spcBef>
                <a:spcPts val="100"/>
              </a:spcBef>
              <a:buChar char="*"/>
              <a:tabLst>
                <a:tab pos="206375" algn="l"/>
              </a:tabLst>
            </a:pPr>
            <a:r>
              <a:rPr sz="1600" spc="-5" dirty="0">
                <a:latin typeface="Arial"/>
                <a:cs typeface="Arial"/>
              </a:rPr>
              <a:t>Cambia el valor desplegado del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pago</a:t>
            </a:r>
            <a:endParaRPr sz="1600">
              <a:latin typeface="Arial"/>
              <a:cs typeface="Arial"/>
            </a:endParaRPr>
          </a:p>
          <a:p>
            <a:pPr marL="205740" indent="-137160">
              <a:lnSpc>
                <a:spcPct val="100000"/>
              </a:lnSpc>
              <a:buChar char="*"/>
              <a:tabLst>
                <a:tab pos="206375" algn="l"/>
              </a:tabLst>
            </a:pPr>
            <a:r>
              <a:rPr sz="1600" spc="-5" dirty="0">
                <a:latin typeface="Arial"/>
                <a:cs typeface="Arial"/>
              </a:rPr>
              <a:t>@param pago </a:t>
            </a:r>
            <a:r>
              <a:rPr sz="1600" dirty="0">
                <a:latin typeface="Arial"/>
                <a:cs typeface="Arial"/>
              </a:rPr>
              <a:t>- </a:t>
            </a:r>
            <a:r>
              <a:rPr sz="1600" spc="-5" dirty="0">
                <a:latin typeface="Arial"/>
                <a:cs typeface="Arial"/>
              </a:rPr>
              <a:t>nuevo pago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desplegar</a:t>
            </a:r>
            <a:endParaRPr sz="16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void refrescarPago( double pago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//Despliega el valor 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vehiculo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111" y="3303330"/>
            <a:ext cx="64401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DecimalFormat df </a:t>
            </a:r>
            <a:r>
              <a:rPr sz="1600" dirty="0">
                <a:latin typeface="Arial"/>
                <a:cs typeface="Arial"/>
              </a:rPr>
              <a:t>= ( </a:t>
            </a:r>
            <a:r>
              <a:rPr sz="1600" spc="-5" dirty="0">
                <a:latin typeface="Arial"/>
                <a:cs typeface="Arial"/>
              </a:rPr>
              <a:t>DecimalFormat )NumberFormat.getInstance(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df.applyPattern( </a:t>
            </a:r>
            <a:r>
              <a:rPr sz="1600" dirty="0">
                <a:latin typeface="Arial"/>
                <a:cs typeface="Arial"/>
              </a:rPr>
              <a:t>"$ </a:t>
            </a:r>
            <a:r>
              <a:rPr sz="1600" spc="-5" dirty="0">
                <a:latin typeface="Arial"/>
                <a:cs typeface="Arial"/>
              </a:rPr>
              <a:t>###,###.##"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ts val="1920"/>
              </a:lnSpc>
            </a:pPr>
            <a:r>
              <a:rPr sz="1600" spc="-25" dirty="0">
                <a:latin typeface="Arial"/>
                <a:cs typeface="Arial"/>
              </a:rPr>
              <a:t>txtTotal.setText( </a:t>
            </a:r>
            <a:r>
              <a:rPr sz="1600" spc="-5" dirty="0">
                <a:latin typeface="Arial"/>
                <a:cs typeface="Arial"/>
              </a:rPr>
              <a:t>df.format( pago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396" y="1596961"/>
            <a:ext cx="2406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Arial"/>
                <a:cs typeface="Arial"/>
              </a:rPr>
              <a:t>**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111" y="1840699"/>
            <a:ext cx="38696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indent="-137160">
              <a:lnSpc>
                <a:spcPct val="100000"/>
              </a:lnSpc>
              <a:spcBef>
                <a:spcPts val="100"/>
              </a:spcBef>
              <a:buChar char="*"/>
              <a:tabLst>
                <a:tab pos="206375" algn="l"/>
              </a:tabLst>
            </a:pPr>
            <a:r>
              <a:rPr sz="1600" spc="-5" dirty="0">
                <a:latin typeface="Arial"/>
                <a:cs typeface="Arial"/>
              </a:rPr>
              <a:t>Cambia el valor desplegado del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pago</a:t>
            </a:r>
            <a:endParaRPr sz="1600">
              <a:latin typeface="Arial"/>
              <a:cs typeface="Arial"/>
            </a:endParaRPr>
          </a:p>
          <a:p>
            <a:pPr marL="205740" indent="-137160">
              <a:lnSpc>
                <a:spcPct val="100000"/>
              </a:lnSpc>
              <a:buChar char="*"/>
              <a:tabLst>
                <a:tab pos="206375" algn="l"/>
              </a:tabLst>
            </a:pPr>
            <a:r>
              <a:rPr sz="1600" spc="-5" dirty="0">
                <a:latin typeface="Arial"/>
                <a:cs typeface="Arial"/>
              </a:rPr>
              <a:t>@param pago </a:t>
            </a:r>
            <a:r>
              <a:rPr sz="1600" dirty="0">
                <a:latin typeface="Arial"/>
                <a:cs typeface="Arial"/>
              </a:rPr>
              <a:t>- </a:t>
            </a:r>
            <a:r>
              <a:rPr sz="1600" spc="-5" dirty="0">
                <a:latin typeface="Arial"/>
                <a:cs typeface="Arial"/>
              </a:rPr>
              <a:t>nuevo pago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desplegar</a:t>
            </a:r>
            <a:endParaRPr sz="16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void refrescarPago( double pago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//Despliega el valor 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vehiculo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111" y="3303330"/>
            <a:ext cx="64401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DecimalFormat df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 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DecimalFormat )NumberFormat.getInstance(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df.applyPattern(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"$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###,###.##"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ts val="1920"/>
              </a:lnSpc>
            </a:pP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txtTotal.setText(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df.format( pago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6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227501" y="2422525"/>
            <a:ext cx="1546860" cy="857250"/>
          </a:xfrm>
          <a:custGeom>
            <a:avLst/>
            <a:gdLst/>
            <a:ahLst/>
            <a:cxnLst/>
            <a:rect l="l" t="t" r="r" b="b"/>
            <a:pathLst>
              <a:path w="1546860" h="857250">
                <a:moveTo>
                  <a:pt x="1546237" y="0"/>
                </a:moveTo>
                <a:lnTo>
                  <a:pt x="0" y="85664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952" y="3239683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48183" y="0"/>
                </a:moveTo>
                <a:lnTo>
                  <a:pt x="0" y="70256"/>
                </a:lnTo>
                <a:lnTo>
                  <a:pt x="85115" y="66649"/>
                </a:lnTo>
                <a:lnTo>
                  <a:pt x="481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11202" y="1843023"/>
            <a:ext cx="2438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Utiliza la clase  DecimalFormat de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Java  para dar un formato  especial a un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número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370" y="436626"/>
            <a:ext cx="334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Entonces</a:t>
            </a:r>
            <a:r>
              <a:rPr sz="4800" spc="-45" dirty="0"/>
              <a:t> </a:t>
            </a:r>
            <a:r>
              <a:rPr sz="4800" dirty="0"/>
              <a:t>…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240633" y="4138764"/>
            <a:ext cx="704850" cy="805180"/>
          </a:xfrm>
          <a:custGeom>
            <a:avLst/>
            <a:gdLst/>
            <a:ahLst/>
            <a:cxnLst/>
            <a:rect l="l" t="t" r="r" b="b"/>
            <a:pathLst>
              <a:path w="704850" h="805179">
                <a:moveTo>
                  <a:pt x="704303" y="8047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8818" y="4090983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0" y="0"/>
                </a:moveTo>
                <a:lnTo>
                  <a:pt x="21513" y="82435"/>
                </a:lnTo>
                <a:lnTo>
                  <a:pt x="78854" y="3224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396" y="1596961"/>
            <a:ext cx="6611620" cy="431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/**</a:t>
            </a:r>
            <a:endParaRPr sz="1600">
              <a:latin typeface="Arial"/>
              <a:cs typeface="Arial"/>
            </a:endParaRPr>
          </a:p>
          <a:p>
            <a:pPr marL="377190" indent="-136525">
              <a:lnSpc>
                <a:spcPct val="100000"/>
              </a:lnSpc>
              <a:buChar char="*"/>
              <a:tabLst>
                <a:tab pos="377825" algn="l"/>
              </a:tabLst>
            </a:pPr>
            <a:r>
              <a:rPr sz="1600" spc="-5" dirty="0">
                <a:latin typeface="Arial"/>
                <a:cs typeface="Arial"/>
              </a:rPr>
              <a:t>Cambia el valor desplegado 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pago</a:t>
            </a:r>
            <a:endParaRPr sz="1600">
              <a:latin typeface="Arial"/>
              <a:cs typeface="Arial"/>
            </a:endParaRPr>
          </a:p>
          <a:p>
            <a:pPr marL="377190" indent="-136525">
              <a:lnSpc>
                <a:spcPct val="100000"/>
              </a:lnSpc>
              <a:buChar char="*"/>
              <a:tabLst>
                <a:tab pos="377825" algn="l"/>
              </a:tabLst>
            </a:pPr>
            <a:r>
              <a:rPr sz="1600" spc="-5" dirty="0">
                <a:latin typeface="Arial"/>
                <a:cs typeface="Arial"/>
              </a:rPr>
              <a:t>@param pago </a:t>
            </a:r>
            <a:r>
              <a:rPr sz="1600" dirty="0">
                <a:latin typeface="Arial"/>
                <a:cs typeface="Arial"/>
              </a:rPr>
              <a:t>- </a:t>
            </a:r>
            <a:r>
              <a:rPr sz="1600" spc="-5" dirty="0">
                <a:latin typeface="Arial"/>
                <a:cs typeface="Arial"/>
              </a:rPr>
              <a:t>nuevo pago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desplegar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void refrescarPago( double pago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//Despliega el valor del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vehiculo</a:t>
            </a:r>
            <a:endParaRPr sz="16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DecimalFormat df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= 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DecimalFormat )NumberFormat.getInstance(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df.applyPattern(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"$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###,###.##"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412750">
              <a:lnSpc>
                <a:spcPts val="1920"/>
              </a:lnSpc>
            </a:pP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txtTotal.setText(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df.format( pago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6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3481704" marR="8470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Pone el valor del pago  en la zona de texto  llamada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txtTotal,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en  formato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17" y="2133663"/>
            <a:ext cx="65392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0155" marR="5080" indent="-249809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Validación y Formateo de  Datos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593" y="333057"/>
            <a:ext cx="7552055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Qué pasa con la información  tecleada por el usuario en una  zona de</a:t>
            </a:r>
            <a:r>
              <a:rPr spc="5" dirty="0"/>
              <a:t> </a:t>
            </a:r>
            <a:r>
              <a:rPr spc="-5" dirty="0"/>
              <a:t>texto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685351"/>
            <a:ext cx="8056880" cy="336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455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La información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SIEMPRE </a:t>
            </a:r>
            <a:r>
              <a:rPr sz="2800" dirty="0">
                <a:latin typeface="Arial"/>
                <a:cs typeface="Arial"/>
              </a:rPr>
              <a:t>es recibida por la  interfaz como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cadena de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caracteres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La interfaz tiene la responsabilidad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de:</a:t>
            </a:r>
            <a:endParaRPr sz="2800">
              <a:latin typeface="Arial"/>
              <a:cs typeface="Arial"/>
            </a:endParaRPr>
          </a:p>
          <a:p>
            <a:pPr marL="755015" marR="1699260" indent="-28575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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Convertirla al tipo adecuado (ej: entero o  minúsculas)</a:t>
            </a:r>
            <a:endParaRPr sz="2400">
              <a:latin typeface="Arial"/>
              <a:cs typeface="Arial"/>
            </a:endParaRPr>
          </a:p>
          <a:p>
            <a:pPr marL="755015" marR="5080" indent="-28575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FF0000"/>
                </a:solidFill>
                <a:latin typeface="Wingdings"/>
                <a:cs typeface="Wingdings"/>
              </a:rPr>
              <a:t></a:t>
            </a:r>
            <a:r>
              <a:rPr sz="2400" spc="5" dirty="0">
                <a:latin typeface="Arial"/>
                <a:cs typeface="Arial"/>
              </a:rPr>
              <a:t>Advertir </a:t>
            </a:r>
            <a:r>
              <a:rPr sz="2400" spc="-5" dirty="0">
                <a:latin typeface="Arial"/>
                <a:cs typeface="Arial"/>
              </a:rPr>
              <a:t>al usuario si hay algún error, cuando </a:t>
            </a:r>
            <a:r>
              <a:rPr sz="2400" spc="-10" dirty="0">
                <a:latin typeface="Arial"/>
                <a:cs typeface="Arial"/>
              </a:rPr>
              <a:t>el  </a:t>
            </a:r>
            <a:r>
              <a:rPr sz="2400" spc="-5" dirty="0">
                <a:latin typeface="Arial"/>
                <a:cs typeface="Arial"/>
              </a:rPr>
              <a:t>usuario teclea algo que no corresponde a lo esperado  (ej: teclea una letra y se espera un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número)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 marR="5080" indent="3727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 convertir la cadena de  caracteres al tipo adecuado</a:t>
            </a:r>
            <a:r>
              <a:rPr spc="3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1607248"/>
            <a:ext cx="8724900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número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Se usa el método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parseInt </a:t>
            </a:r>
            <a:r>
              <a:rPr sz="2000" spc="-5" dirty="0">
                <a:latin typeface="Arial"/>
                <a:cs typeface="Arial"/>
              </a:rPr>
              <a:t>de la clase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Integer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Java.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ts val="192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Se captura la excepción NumberFormatException que lanza el método  parseInt si la cadena no se puede convertir 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número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try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 nCantidad = Integer.parseInt ( strCantidad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391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catch (NumberFormatException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// Mensaje 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usuario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 marR="5080" indent="3727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 convertir la cadena de  caracteres al tipo adecuado</a:t>
            </a:r>
            <a:r>
              <a:rPr spc="3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1678114"/>
            <a:ext cx="8419465" cy="447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8862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mayúsculas/minúsculas (y otros tipos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conversión de cadenas de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caracteres)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  <a:tab pos="1348740" algn="l"/>
              </a:tabLst>
            </a:pPr>
            <a:r>
              <a:rPr sz="2800" dirty="0">
                <a:latin typeface="Arial"/>
                <a:cs typeface="Arial"/>
              </a:rPr>
              <a:t>La	clase </a:t>
            </a:r>
            <a:r>
              <a:rPr sz="2800" spc="-5" dirty="0">
                <a:latin typeface="Arial"/>
                <a:cs typeface="Arial"/>
              </a:rPr>
              <a:t>String </a:t>
            </a:r>
            <a:r>
              <a:rPr sz="2800" dirty="0">
                <a:latin typeface="Arial"/>
                <a:cs typeface="Arial"/>
              </a:rPr>
              <a:t>de Java provee métodos para  transformar la cadena de caracteres tecledada  por el usuario (y en general cualquier cadena de  caracteres):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toLowerCase(): pasa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minúsculas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toUpperCase(): pasa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mayúsculas</a:t>
            </a:r>
            <a:endParaRPr sz="2400">
              <a:latin typeface="Arial"/>
              <a:cs typeface="Arial"/>
            </a:endParaRPr>
          </a:p>
          <a:p>
            <a:pPr marL="1155700" marR="86995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Trim: elimina espacios en blanco al inicio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final de la  cadena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765" y="2133663"/>
            <a:ext cx="64242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83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6600"/>
                </a:solidFill>
                <a:latin typeface="Comic Sans MS"/>
                <a:cs typeface="Comic Sans MS"/>
              </a:rPr>
              <a:t>Mensajes </a:t>
            </a: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al Usuario y  Lectura Simple de</a:t>
            </a:r>
            <a:r>
              <a:rPr spc="-4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FF6600"/>
                </a:solidFill>
                <a:latin typeface="Comic Sans MS"/>
                <a:cs typeface="Comic Sans MS"/>
              </a:rPr>
              <a:t>Datos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77" y="1701926"/>
            <a:ext cx="3566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</a:t>
            </a:r>
            <a:r>
              <a:rPr sz="3200" spc="-5" dirty="0">
                <a:latin typeface="Arial"/>
                <a:cs typeface="Arial"/>
              </a:rPr>
              <a:t>Atender el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246" y="2801107"/>
            <a:ext cx="6533515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 JPanel implements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555" y="3337412"/>
            <a:ext cx="4530725" cy="27070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void actionPerformed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ActionEvent evento</a:t>
            </a:r>
            <a:r>
              <a:rPr sz="16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0" marR="41910">
              <a:lnSpc>
                <a:spcPct val="110000"/>
              </a:lnSpc>
            </a:pPr>
            <a:r>
              <a:rPr sz="1600" spc="-5" dirty="0">
                <a:latin typeface="Arial"/>
                <a:cs typeface="Arial"/>
              </a:rPr>
              <a:t>String comando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evento.getActionCommand(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(comando.equals( LIMPIAR)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LIMPIAR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9557" y="3333750"/>
            <a:ext cx="3060065" cy="313055"/>
          </a:xfrm>
          <a:custGeom>
            <a:avLst/>
            <a:gdLst/>
            <a:ahLst/>
            <a:cxnLst/>
            <a:rect l="l" t="t" r="r" b="b"/>
            <a:pathLst>
              <a:path w="3060065" h="313054">
                <a:moveTo>
                  <a:pt x="3059442" y="0"/>
                </a:moveTo>
                <a:lnTo>
                  <a:pt x="0" y="312635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6387" y="3607184"/>
            <a:ext cx="80010" cy="76200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71932" y="0"/>
                </a:moveTo>
                <a:lnTo>
                  <a:pt x="0" y="45656"/>
                </a:lnTo>
                <a:lnTo>
                  <a:pt x="79679" y="75806"/>
                </a:lnTo>
                <a:lnTo>
                  <a:pt x="719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5515" y="3190811"/>
            <a:ext cx="2630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Implementar en la clase  del panel que contiene el  botón, el método especial  actionPerformed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780" y="335089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4764227" y="3961091"/>
            <a:ext cx="1478280" cy="1196975"/>
          </a:xfrm>
          <a:custGeom>
            <a:avLst/>
            <a:gdLst/>
            <a:ahLst/>
            <a:cxnLst/>
            <a:rect l="l" t="t" r="r" b="b"/>
            <a:pathLst>
              <a:path w="1478279" h="1196975">
                <a:moveTo>
                  <a:pt x="1477822" y="1196695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4877" y="3921127"/>
            <a:ext cx="83820" cy="78105"/>
          </a:xfrm>
          <a:custGeom>
            <a:avLst/>
            <a:gdLst/>
            <a:ahLst/>
            <a:cxnLst/>
            <a:rect l="l" t="t" r="r" b="b"/>
            <a:pathLst>
              <a:path w="83820" h="78104">
                <a:moveTo>
                  <a:pt x="0" y="0"/>
                </a:moveTo>
                <a:lnTo>
                  <a:pt x="35242" y="77558"/>
                </a:lnTo>
                <a:lnTo>
                  <a:pt x="83197" y="1833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85840" y="5125973"/>
            <a:ext cx="2324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parámetro del método:  evento ocurrido en el  panel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7749" y="6062216"/>
            <a:ext cx="334454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896" y="6330368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727" y="6599523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974" y="487680"/>
            <a:ext cx="5993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Mensajes en la</a:t>
            </a:r>
            <a:r>
              <a:rPr spc="-15" dirty="0"/>
              <a:t> </a:t>
            </a:r>
            <a:r>
              <a:rPr spc="-5" dirty="0"/>
              <a:t>Consola</a:t>
            </a:r>
          </a:p>
        </p:txBody>
      </p:sp>
      <p:sp>
        <p:nvSpPr>
          <p:cNvPr id="3" name="object 3"/>
          <p:cNvSpPr/>
          <p:nvPr/>
        </p:nvSpPr>
        <p:spPr>
          <a:xfrm>
            <a:off x="493713" y="3133725"/>
            <a:ext cx="4029075" cy="1619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836" y="1643824"/>
            <a:ext cx="871537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System.out.println(“Este en un mensaje de prueba de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ERROR”);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382270" marR="432181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 se ejecuta desde eclipse, el mensaje  aparece en la ventana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8562" y="5086349"/>
            <a:ext cx="3552825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2368" y="4429061"/>
            <a:ext cx="391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1465" marR="5080" indent="-1549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 se ejecuta por fuera de eclipse (con  run.bat)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500" y="3024188"/>
            <a:ext cx="1003300" cy="441325"/>
          </a:xfrm>
          <a:custGeom>
            <a:avLst/>
            <a:gdLst/>
            <a:ahLst/>
            <a:cxnLst/>
            <a:rect l="l" t="t" r="r" b="b"/>
            <a:pathLst>
              <a:path w="1003300" h="441325">
                <a:moveTo>
                  <a:pt x="0" y="220662"/>
                </a:moveTo>
                <a:lnTo>
                  <a:pt x="15321" y="166329"/>
                </a:lnTo>
                <a:lnTo>
                  <a:pt x="58776" y="116927"/>
                </a:lnTo>
                <a:lnTo>
                  <a:pt x="89879" y="94592"/>
                </a:lnTo>
                <a:lnTo>
                  <a:pt x="126606" y="74111"/>
                </a:lnTo>
                <a:lnTo>
                  <a:pt x="168485" y="55689"/>
                </a:lnTo>
                <a:lnTo>
                  <a:pt x="215047" y="39535"/>
                </a:lnTo>
                <a:lnTo>
                  <a:pt x="265823" y="25853"/>
                </a:lnTo>
                <a:lnTo>
                  <a:pt x="320341" y="14853"/>
                </a:lnTo>
                <a:lnTo>
                  <a:pt x="378131" y="6739"/>
                </a:lnTo>
                <a:lnTo>
                  <a:pt x="438724" y="1719"/>
                </a:lnTo>
                <a:lnTo>
                  <a:pt x="501650" y="0"/>
                </a:lnTo>
                <a:lnTo>
                  <a:pt x="564575" y="1719"/>
                </a:lnTo>
                <a:lnTo>
                  <a:pt x="625168" y="6739"/>
                </a:lnTo>
                <a:lnTo>
                  <a:pt x="682958" y="14853"/>
                </a:lnTo>
                <a:lnTo>
                  <a:pt x="737476" y="25853"/>
                </a:lnTo>
                <a:lnTo>
                  <a:pt x="788252" y="39535"/>
                </a:lnTo>
                <a:lnTo>
                  <a:pt x="834814" y="55689"/>
                </a:lnTo>
                <a:lnTo>
                  <a:pt x="876693" y="74111"/>
                </a:lnTo>
                <a:lnTo>
                  <a:pt x="913420" y="94592"/>
                </a:lnTo>
                <a:lnTo>
                  <a:pt x="944523" y="116927"/>
                </a:lnTo>
                <a:lnTo>
                  <a:pt x="987978" y="166329"/>
                </a:lnTo>
                <a:lnTo>
                  <a:pt x="1003300" y="220662"/>
                </a:lnTo>
                <a:lnTo>
                  <a:pt x="987978" y="274995"/>
                </a:lnTo>
                <a:lnTo>
                  <a:pt x="944523" y="324397"/>
                </a:lnTo>
                <a:lnTo>
                  <a:pt x="913420" y="346732"/>
                </a:lnTo>
                <a:lnTo>
                  <a:pt x="876693" y="367213"/>
                </a:lnTo>
                <a:lnTo>
                  <a:pt x="834814" y="385635"/>
                </a:lnTo>
                <a:lnTo>
                  <a:pt x="788252" y="401789"/>
                </a:lnTo>
                <a:lnTo>
                  <a:pt x="737476" y="415471"/>
                </a:lnTo>
                <a:lnTo>
                  <a:pt x="682958" y="426471"/>
                </a:lnTo>
                <a:lnTo>
                  <a:pt x="625168" y="434585"/>
                </a:lnTo>
                <a:lnTo>
                  <a:pt x="564575" y="439605"/>
                </a:lnTo>
                <a:lnTo>
                  <a:pt x="501650" y="441325"/>
                </a:lnTo>
                <a:lnTo>
                  <a:pt x="438724" y="439605"/>
                </a:lnTo>
                <a:lnTo>
                  <a:pt x="378131" y="434585"/>
                </a:lnTo>
                <a:lnTo>
                  <a:pt x="320341" y="426471"/>
                </a:lnTo>
                <a:lnTo>
                  <a:pt x="265823" y="415471"/>
                </a:lnTo>
                <a:lnTo>
                  <a:pt x="215047" y="401789"/>
                </a:lnTo>
                <a:lnTo>
                  <a:pt x="168485" y="385635"/>
                </a:lnTo>
                <a:lnTo>
                  <a:pt x="126606" y="367213"/>
                </a:lnTo>
                <a:lnTo>
                  <a:pt x="89879" y="346732"/>
                </a:lnTo>
                <a:lnTo>
                  <a:pt x="58776" y="324397"/>
                </a:lnTo>
                <a:lnTo>
                  <a:pt x="15321" y="274995"/>
                </a:lnTo>
                <a:lnTo>
                  <a:pt x="0" y="22066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80" y="159067"/>
            <a:ext cx="64325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Mensajes en una</a:t>
            </a:r>
            <a:r>
              <a:rPr dirty="0"/>
              <a:t> </a:t>
            </a:r>
            <a:r>
              <a:rPr spc="-5" dirty="0"/>
              <a:t>ventana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8327" y="2516060"/>
            <a:ext cx="540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JOptionPane.showMessageDialog( </a:t>
            </a:r>
            <a:r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latin typeface="Arial"/>
                <a:cs typeface="Arial"/>
              </a:rPr>
              <a:t>, "Por favor llene todos los  datos", "Calculo de Impuestos",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JOptionPane.ERROR_MESSAGE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338" y="2270125"/>
            <a:ext cx="2552700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625" y="3581400"/>
            <a:ext cx="2609850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913" y="4884738"/>
            <a:ext cx="2552700" cy="1162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9182" y="852614"/>
            <a:ext cx="7454265" cy="130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JOptionPane.showMessageDialog</a:t>
            </a:r>
            <a:endParaRPr sz="3200">
              <a:latin typeface="Arial"/>
              <a:cs typeface="Arial"/>
            </a:endParaRPr>
          </a:p>
          <a:p>
            <a:pPr marL="5129530" marR="5080">
              <a:lnSpc>
                <a:spcPct val="100000"/>
              </a:lnSpc>
              <a:spcBef>
                <a:spcPts val="1950"/>
              </a:spcBef>
            </a:pP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Debe ser null si se usa  en el</a:t>
            </a:r>
            <a:r>
              <a:rPr sz="1800" spc="-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9589" y="3733672"/>
            <a:ext cx="5970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JOptionPane.showMessageDialog( </a:t>
            </a:r>
            <a:r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t>null</a:t>
            </a:r>
            <a:r>
              <a:rPr sz="1400" spc="-5" dirty="0">
                <a:latin typeface="Arial"/>
                <a:cs typeface="Arial"/>
              </a:rPr>
              <a:t>, "La marca ferrari no está  registrada", "Calculo de Impuestos",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JOptionPane.WARNING_MESSAGE</a:t>
            </a:r>
            <a:r>
              <a:rPr sz="14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4922" y="2138363"/>
            <a:ext cx="436880" cy="330200"/>
          </a:xfrm>
          <a:custGeom>
            <a:avLst/>
            <a:gdLst/>
            <a:ahLst/>
            <a:cxnLst/>
            <a:rect l="l" t="t" r="r" b="b"/>
            <a:pathLst>
              <a:path w="436879" h="330200">
                <a:moveTo>
                  <a:pt x="436702" y="0"/>
                </a:moveTo>
                <a:lnTo>
                  <a:pt x="0" y="330009"/>
                </a:lnTo>
              </a:path>
            </a:pathLst>
          </a:custGeom>
          <a:ln w="12700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64257" y="2430318"/>
            <a:ext cx="83820" cy="76835"/>
          </a:xfrm>
          <a:custGeom>
            <a:avLst/>
            <a:gdLst/>
            <a:ahLst/>
            <a:cxnLst/>
            <a:rect l="l" t="t" r="r" b="b"/>
            <a:pathLst>
              <a:path w="83820" h="76835">
                <a:moveTo>
                  <a:pt x="37820" y="0"/>
                </a:moveTo>
                <a:lnTo>
                  <a:pt x="0" y="76339"/>
                </a:lnTo>
                <a:lnTo>
                  <a:pt x="83769" y="60794"/>
                </a:lnTo>
                <a:lnTo>
                  <a:pt x="37820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28327" y="5205285"/>
            <a:ext cx="554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JOptionPane.showMessageDialog( </a:t>
            </a:r>
            <a:r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latin typeface="Arial"/>
                <a:cs typeface="Arial"/>
              </a:rPr>
              <a:t>, "El valor total es de $12.000",  "Calculo de Impuestos",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JOptionPane.INFORMATION_MESSAGE</a:t>
            </a:r>
            <a:r>
              <a:rPr sz="1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584" y="208280"/>
            <a:ext cx="82302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 pedir información al</a:t>
            </a:r>
            <a:r>
              <a:rPr spc="25" dirty="0"/>
              <a:t> </a:t>
            </a:r>
            <a:r>
              <a:rPr spc="-5" dirty="0"/>
              <a:t>usuario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1176464"/>
            <a:ext cx="5483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JOptionPane.showInputDialog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6202" y="1396936"/>
            <a:ext cx="233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Debe ser null si se usa  en el</a:t>
            </a:r>
            <a:r>
              <a:rPr sz="1800" spc="-2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4621" y="1990725"/>
            <a:ext cx="200660" cy="287655"/>
          </a:xfrm>
          <a:custGeom>
            <a:avLst/>
            <a:gdLst/>
            <a:ahLst/>
            <a:cxnLst/>
            <a:rect l="l" t="t" r="r" b="b"/>
            <a:pathLst>
              <a:path w="200659" h="287655">
                <a:moveTo>
                  <a:pt x="200253" y="0"/>
                </a:moveTo>
                <a:lnTo>
                  <a:pt x="0" y="287616"/>
                </a:lnTo>
              </a:path>
            </a:pathLst>
          </a:custGeom>
          <a:ln w="12700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8341" y="2246146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5">
                <a:moveTo>
                  <a:pt x="12268" y="0"/>
                </a:moveTo>
                <a:lnTo>
                  <a:pt x="0" y="84302"/>
                </a:lnTo>
                <a:lnTo>
                  <a:pt x="74802" y="43535"/>
                </a:lnTo>
                <a:lnTo>
                  <a:pt x="12268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963" y="2193925"/>
            <a:ext cx="2828925" cy="122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00" y="4778375"/>
            <a:ext cx="255270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740" y="2274760"/>
            <a:ext cx="8240395" cy="416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7675" marR="120014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String clave 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JOptionPane.showInputDialog</a:t>
            </a:r>
            <a:r>
              <a:rPr sz="1400" spc="-5" dirty="0">
                <a:latin typeface="Arial"/>
                <a:cs typeface="Arial"/>
              </a:rPr>
              <a:t>( </a:t>
            </a:r>
            <a:r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latin typeface="Arial"/>
                <a:cs typeface="Arial"/>
              </a:rPr>
              <a:t>, "Introduzca su  clave");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98767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if ( clave !=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null)</a:t>
            </a:r>
            <a:endParaRPr sz="1400">
              <a:latin typeface="Arial"/>
              <a:cs typeface="Arial"/>
            </a:endParaRPr>
          </a:p>
          <a:p>
            <a:pPr marL="2987675">
              <a:lnSpc>
                <a:spcPts val="1670"/>
              </a:lnSpc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183890">
              <a:lnSpc>
                <a:spcPts val="2390"/>
              </a:lnSpc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2987675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JOptionPane.showConfirmDialog</a:t>
            </a:r>
            <a:endParaRPr sz="3200">
              <a:latin typeface="Arial"/>
              <a:cs typeface="Arial"/>
            </a:endParaRPr>
          </a:p>
          <a:p>
            <a:pPr marL="2807970" marR="5080">
              <a:lnSpc>
                <a:spcPct val="100000"/>
              </a:lnSpc>
              <a:spcBef>
                <a:spcPts val="2255"/>
              </a:spcBef>
            </a:pPr>
            <a:r>
              <a:rPr sz="1400" spc="-5" dirty="0">
                <a:latin typeface="Arial"/>
                <a:cs typeface="Arial"/>
              </a:rPr>
              <a:t>int resp = JOptionPane.showConfirmDialog( </a:t>
            </a:r>
            <a:r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t>null</a:t>
            </a:r>
            <a:r>
              <a:rPr sz="1400" spc="-5" dirty="0">
                <a:latin typeface="Arial"/>
                <a:cs typeface="Arial"/>
              </a:rPr>
              <a:t>, "Está seguro que lo  desea borrar?", "Confirmacion",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JOptionPane.YES_NO_OPTION);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80797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if ( resp ==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JOptionPane.YES_OPTION)</a:t>
            </a:r>
            <a:endParaRPr sz="1400">
              <a:latin typeface="Arial"/>
              <a:cs typeface="Arial"/>
            </a:endParaRPr>
          </a:p>
          <a:p>
            <a:pPr marL="2807970">
              <a:lnSpc>
                <a:spcPts val="1670"/>
              </a:lnSpc>
            </a:pPr>
            <a:r>
              <a:rPr sz="1400" spc="-5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155950">
              <a:lnSpc>
                <a:spcPts val="2390"/>
              </a:lnSpc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280797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77" y="1701926"/>
            <a:ext cx="3566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</a:t>
            </a:r>
            <a:r>
              <a:rPr sz="3200" spc="-5" dirty="0">
                <a:latin typeface="Arial"/>
                <a:cs typeface="Arial"/>
              </a:rPr>
              <a:t>Atender el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246" y="2801107"/>
            <a:ext cx="6533515" cy="21710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 JPanel implements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public void actionPerformed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ActionEvent evento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7815" marR="1873250">
              <a:lnSpc>
                <a:spcPct val="110000"/>
              </a:lnSpc>
            </a:pP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String comando </a:t>
            </a:r>
            <a:r>
              <a:rPr sz="1600" dirty="0">
                <a:solidFill>
                  <a:srgbClr val="9900CC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evento.getActionCommand( </a:t>
            </a:r>
            <a:r>
              <a:rPr sz="1600" dirty="0">
                <a:solidFill>
                  <a:srgbClr val="9900CC"/>
                </a:solidFill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comando</a:t>
            </a:r>
            <a:r>
              <a:rPr sz="1600" spc="-5" dirty="0">
                <a:latin typeface="Arial"/>
                <a:cs typeface="Arial"/>
              </a:rPr>
              <a:t>.equals( LIMPIAR)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749" y="4970333"/>
            <a:ext cx="30740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LIMPIAR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896" y="5214478"/>
            <a:ext cx="3624579" cy="8299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else if (</a:t>
            </a:r>
            <a:r>
              <a:rPr sz="1600" spc="-5" dirty="0">
                <a:solidFill>
                  <a:srgbClr val="9900CC"/>
                </a:solidFill>
                <a:latin typeface="Arial"/>
                <a:cs typeface="Arial"/>
              </a:rPr>
              <a:t>comando</a:t>
            </a:r>
            <a:r>
              <a:rPr sz="1600" spc="-5" dirty="0">
                <a:latin typeface="Arial"/>
                <a:cs typeface="Arial"/>
              </a:rPr>
              <a:t>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780" y="335089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4261726" y="4609579"/>
            <a:ext cx="1980564" cy="548640"/>
          </a:xfrm>
          <a:custGeom>
            <a:avLst/>
            <a:gdLst/>
            <a:ahLst/>
            <a:cxnLst/>
            <a:rect l="l" t="t" r="r" b="b"/>
            <a:pathLst>
              <a:path w="1980564" h="548639">
                <a:moveTo>
                  <a:pt x="1980323" y="548208"/>
                </a:moveTo>
                <a:lnTo>
                  <a:pt x="0" y="0"/>
                </a:lnTo>
              </a:path>
            </a:pathLst>
          </a:custGeom>
          <a:ln w="12700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0530" y="4576239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591" y="0"/>
                </a:moveTo>
                <a:lnTo>
                  <a:pt x="0" y="16395"/>
                </a:lnTo>
                <a:lnTo>
                  <a:pt x="63271" y="73444"/>
                </a:lnTo>
                <a:lnTo>
                  <a:pt x="83591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85840" y="5125973"/>
            <a:ext cx="2198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Se analiza cuál fue el  evento que</a:t>
            </a:r>
            <a:r>
              <a:rPr sz="1800" spc="-2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00CC"/>
                </a:solidFill>
                <a:latin typeface="Arial"/>
                <a:cs typeface="Arial"/>
              </a:rPr>
              <a:t>ocurrió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749" y="6062216"/>
            <a:ext cx="334454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896" y="6330368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727" y="6599523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77" y="1701926"/>
            <a:ext cx="3566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</a:t>
            </a:r>
            <a:r>
              <a:rPr sz="3200" spc="-5" dirty="0">
                <a:latin typeface="Arial"/>
                <a:cs typeface="Arial"/>
              </a:rPr>
              <a:t>Atender el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246" y="2801107"/>
            <a:ext cx="6533515" cy="21710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 JPanel implements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public void actionPerformed (ActionEvent evento</a:t>
            </a:r>
            <a:r>
              <a:rPr sz="1600" dirty="0">
                <a:latin typeface="Arial"/>
                <a:cs typeface="Arial"/>
              </a:rPr>
              <a:t> )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 marR="1873250">
              <a:lnSpc>
                <a:spcPct val="110000"/>
              </a:lnSpc>
            </a:pPr>
            <a:r>
              <a:rPr sz="1600" spc="-5" dirty="0">
                <a:latin typeface="Arial"/>
                <a:cs typeface="Arial"/>
              </a:rPr>
              <a:t>String comando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evento.getActionCommand(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(comando.equals( LIMPIAR)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952" y="4970333"/>
            <a:ext cx="30740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// Reacción al evento de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LIMPIAR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099" y="5238486"/>
            <a:ext cx="939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780" y="335089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085840" y="5125973"/>
            <a:ext cx="233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Métodos de la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ventana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9367" y="5434012"/>
            <a:ext cx="1479550" cy="701675"/>
          </a:xfrm>
          <a:custGeom>
            <a:avLst/>
            <a:gdLst/>
            <a:ahLst/>
            <a:cxnLst/>
            <a:rect l="l" t="t" r="r" b="b"/>
            <a:pathLst>
              <a:path w="1479550" h="701675">
                <a:moveTo>
                  <a:pt x="1479321" y="0"/>
                </a:moveTo>
                <a:lnTo>
                  <a:pt x="0" y="70145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1984" y="6095602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52527" y="0"/>
                </a:moveTo>
                <a:lnTo>
                  <a:pt x="0" y="67068"/>
                </a:lnTo>
                <a:lnTo>
                  <a:pt x="85178" y="68846"/>
                </a:lnTo>
                <a:lnTo>
                  <a:pt x="525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3484" y="5179009"/>
            <a:ext cx="1667510" cy="140970"/>
          </a:xfrm>
          <a:custGeom>
            <a:avLst/>
            <a:gdLst/>
            <a:ahLst/>
            <a:cxnLst/>
            <a:rect l="l" t="t" r="r" b="b"/>
            <a:pathLst>
              <a:path w="1667510" h="140970">
                <a:moveTo>
                  <a:pt x="1667103" y="140703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0207" y="5142100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9133" y="0"/>
                </a:moveTo>
                <a:lnTo>
                  <a:pt x="0" y="31559"/>
                </a:lnTo>
                <a:lnTo>
                  <a:pt x="72732" y="75933"/>
                </a:lnTo>
                <a:lnTo>
                  <a:pt x="791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5840" y="5421948"/>
            <a:ext cx="11296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principal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099" y="5525911"/>
            <a:ext cx="3630929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// Reacción al evento de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727" y="6599523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77" y="1701926"/>
            <a:ext cx="3566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</a:t>
            </a:r>
            <a:r>
              <a:rPr sz="3200" spc="-5" dirty="0">
                <a:latin typeface="Arial"/>
                <a:cs typeface="Arial"/>
              </a:rPr>
              <a:t>Atender el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099" y="4141869"/>
            <a:ext cx="43789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String comando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evento.getActionCommand( </a:t>
            </a:r>
            <a:r>
              <a:rPr sz="1600" dirty="0">
                <a:latin typeface="Arial"/>
                <a:cs typeface="Arial"/>
              </a:rPr>
              <a:t>); 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5" dirty="0">
                <a:latin typeface="Arial"/>
                <a:cs typeface="Arial"/>
              </a:rPr>
              <a:t>(comando.equals( LIMPIAR)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LIMPIAR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780" y="335089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7921676" y="4559896"/>
            <a:ext cx="971550" cy="539115"/>
          </a:xfrm>
          <a:custGeom>
            <a:avLst/>
            <a:gdLst/>
            <a:ahLst/>
            <a:cxnLst/>
            <a:rect l="l" t="t" r="r" b="b"/>
            <a:pathLst>
              <a:path w="971550" h="539114">
                <a:moveTo>
                  <a:pt x="971499" y="269278"/>
                </a:moveTo>
                <a:lnTo>
                  <a:pt x="0" y="538556"/>
                </a:lnTo>
                <a:lnTo>
                  <a:pt x="0" y="0"/>
                </a:lnTo>
                <a:lnTo>
                  <a:pt x="971499" y="269278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6754" y="3502304"/>
            <a:ext cx="931544" cy="726440"/>
          </a:xfrm>
          <a:custGeom>
            <a:avLst/>
            <a:gdLst/>
            <a:ahLst/>
            <a:cxnLst/>
            <a:rect l="l" t="t" r="r" b="b"/>
            <a:pathLst>
              <a:path w="931545" h="726439">
                <a:moveTo>
                  <a:pt x="931125" y="0"/>
                </a:moveTo>
                <a:lnTo>
                  <a:pt x="488594" y="725906"/>
                </a:lnTo>
                <a:lnTo>
                  <a:pt x="0" y="345084"/>
                </a:lnTo>
                <a:lnTo>
                  <a:pt x="931125" y="0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0246" y="2952750"/>
            <a:ext cx="691515" cy="757555"/>
          </a:xfrm>
          <a:custGeom>
            <a:avLst/>
            <a:gdLst/>
            <a:ahLst/>
            <a:cxnLst/>
            <a:rect l="l" t="t" r="r" b="b"/>
            <a:pathLst>
              <a:path w="691515" h="757554">
                <a:moveTo>
                  <a:pt x="345490" y="0"/>
                </a:moveTo>
                <a:lnTo>
                  <a:pt x="690968" y="757212"/>
                </a:lnTo>
                <a:lnTo>
                  <a:pt x="0" y="757212"/>
                </a:lnTo>
                <a:lnTo>
                  <a:pt x="345490" y="0"/>
                </a:lnTo>
                <a:close/>
              </a:path>
            </a:pathLst>
          </a:custGeom>
          <a:ln w="9524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3353" y="3502304"/>
            <a:ext cx="931544" cy="726440"/>
          </a:xfrm>
          <a:custGeom>
            <a:avLst/>
            <a:gdLst/>
            <a:ahLst/>
            <a:cxnLst/>
            <a:rect l="l" t="t" r="r" b="b"/>
            <a:pathLst>
              <a:path w="931545" h="726439">
                <a:moveTo>
                  <a:pt x="0" y="0"/>
                </a:moveTo>
                <a:lnTo>
                  <a:pt x="931354" y="345084"/>
                </a:lnTo>
                <a:lnTo>
                  <a:pt x="442760" y="7259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8287" y="4559896"/>
            <a:ext cx="971550" cy="539115"/>
          </a:xfrm>
          <a:custGeom>
            <a:avLst/>
            <a:gdLst/>
            <a:ahLst/>
            <a:cxnLst/>
            <a:rect l="l" t="t" r="r" b="b"/>
            <a:pathLst>
              <a:path w="971550" h="539114">
                <a:moveTo>
                  <a:pt x="0" y="269278"/>
                </a:moveTo>
                <a:lnTo>
                  <a:pt x="971499" y="0"/>
                </a:lnTo>
                <a:lnTo>
                  <a:pt x="971499" y="538556"/>
                </a:lnTo>
                <a:lnTo>
                  <a:pt x="0" y="269278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3353" y="5430139"/>
            <a:ext cx="931544" cy="725805"/>
          </a:xfrm>
          <a:custGeom>
            <a:avLst/>
            <a:gdLst/>
            <a:ahLst/>
            <a:cxnLst/>
            <a:rect l="l" t="t" r="r" b="b"/>
            <a:pathLst>
              <a:path w="931545" h="725804">
                <a:moveTo>
                  <a:pt x="0" y="725741"/>
                </a:moveTo>
                <a:lnTo>
                  <a:pt x="442760" y="0"/>
                </a:lnTo>
                <a:lnTo>
                  <a:pt x="931354" y="380822"/>
                </a:lnTo>
                <a:lnTo>
                  <a:pt x="0" y="725741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0246" y="5948388"/>
            <a:ext cx="691515" cy="757555"/>
          </a:xfrm>
          <a:custGeom>
            <a:avLst/>
            <a:gdLst/>
            <a:ahLst/>
            <a:cxnLst/>
            <a:rect l="l" t="t" r="r" b="b"/>
            <a:pathLst>
              <a:path w="691515" h="757554">
                <a:moveTo>
                  <a:pt x="345490" y="757212"/>
                </a:moveTo>
                <a:lnTo>
                  <a:pt x="0" y="0"/>
                </a:lnTo>
                <a:lnTo>
                  <a:pt x="690968" y="0"/>
                </a:lnTo>
                <a:lnTo>
                  <a:pt x="345490" y="757212"/>
                </a:lnTo>
                <a:close/>
              </a:path>
            </a:pathLst>
          </a:custGeom>
          <a:ln w="9524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56754" y="5430139"/>
            <a:ext cx="931544" cy="725805"/>
          </a:xfrm>
          <a:custGeom>
            <a:avLst/>
            <a:gdLst/>
            <a:ahLst/>
            <a:cxnLst/>
            <a:rect l="l" t="t" r="r" b="b"/>
            <a:pathLst>
              <a:path w="931545" h="725804">
                <a:moveTo>
                  <a:pt x="931125" y="725741"/>
                </a:moveTo>
                <a:lnTo>
                  <a:pt x="0" y="380822"/>
                </a:lnTo>
                <a:lnTo>
                  <a:pt x="488594" y="0"/>
                </a:lnTo>
                <a:lnTo>
                  <a:pt x="931125" y="725741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2006" y="3890962"/>
            <a:ext cx="2407920" cy="1876425"/>
          </a:xfrm>
          <a:custGeom>
            <a:avLst/>
            <a:gdLst/>
            <a:ahLst/>
            <a:cxnLst/>
            <a:rect l="l" t="t" r="r" b="b"/>
            <a:pathLst>
              <a:path w="2407920" h="1876425">
                <a:moveTo>
                  <a:pt x="0" y="938212"/>
                </a:moveTo>
                <a:lnTo>
                  <a:pt x="1172" y="896420"/>
                </a:lnTo>
                <a:lnTo>
                  <a:pt x="4658" y="855097"/>
                </a:lnTo>
                <a:lnTo>
                  <a:pt x="10408" y="814280"/>
                </a:lnTo>
                <a:lnTo>
                  <a:pt x="18373" y="774007"/>
                </a:lnTo>
                <a:lnTo>
                  <a:pt x="28505" y="734316"/>
                </a:lnTo>
                <a:lnTo>
                  <a:pt x="40754" y="695247"/>
                </a:lnTo>
                <a:lnTo>
                  <a:pt x="55071" y="656836"/>
                </a:lnTo>
                <a:lnTo>
                  <a:pt x="71408" y="619122"/>
                </a:lnTo>
                <a:lnTo>
                  <a:pt x="89715" y="582143"/>
                </a:lnTo>
                <a:lnTo>
                  <a:pt x="109944" y="545937"/>
                </a:lnTo>
                <a:lnTo>
                  <a:pt x="132046" y="510543"/>
                </a:lnTo>
                <a:lnTo>
                  <a:pt x="155971" y="475998"/>
                </a:lnTo>
                <a:lnTo>
                  <a:pt x="181671" y="442341"/>
                </a:lnTo>
                <a:lnTo>
                  <a:pt x="209098" y="409609"/>
                </a:lnTo>
                <a:lnTo>
                  <a:pt x="238201" y="377841"/>
                </a:lnTo>
                <a:lnTo>
                  <a:pt x="268932" y="347076"/>
                </a:lnTo>
                <a:lnTo>
                  <a:pt x="301243" y="317350"/>
                </a:lnTo>
                <a:lnTo>
                  <a:pt x="335084" y="288703"/>
                </a:lnTo>
                <a:lnTo>
                  <a:pt x="370406" y="261172"/>
                </a:lnTo>
                <a:lnTo>
                  <a:pt x="407160" y="234796"/>
                </a:lnTo>
                <a:lnTo>
                  <a:pt x="445298" y="209612"/>
                </a:lnTo>
                <a:lnTo>
                  <a:pt x="484771" y="185660"/>
                </a:lnTo>
                <a:lnTo>
                  <a:pt x="525529" y="162976"/>
                </a:lnTo>
                <a:lnTo>
                  <a:pt x="567523" y="141599"/>
                </a:lnTo>
                <a:lnTo>
                  <a:pt x="610706" y="121568"/>
                </a:lnTo>
                <a:lnTo>
                  <a:pt x="655027" y="102920"/>
                </a:lnTo>
                <a:lnTo>
                  <a:pt x="700438" y="85693"/>
                </a:lnTo>
                <a:lnTo>
                  <a:pt x="746890" y="69926"/>
                </a:lnTo>
                <a:lnTo>
                  <a:pt x="794335" y="55657"/>
                </a:lnTo>
                <a:lnTo>
                  <a:pt x="842722" y="42924"/>
                </a:lnTo>
                <a:lnTo>
                  <a:pt x="892003" y="31764"/>
                </a:lnTo>
                <a:lnTo>
                  <a:pt x="942130" y="22217"/>
                </a:lnTo>
                <a:lnTo>
                  <a:pt x="993053" y="14321"/>
                </a:lnTo>
                <a:lnTo>
                  <a:pt x="1044724" y="8112"/>
                </a:lnTo>
                <a:lnTo>
                  <a:pt x="1097093" y="3631"/>
                </a:lnTo>
                <a:lnTo>
                  <a:pt x="1150112" y="914"/>
                </a:lnTo>
                <a:lnTo>
                  <a:pt x="1203731" y="0"/>
                </a:lnTo>
                <a:lnTo>
                  <a:pt x="1257349" y="914"/>
                </a:lnTo>
                <a:lnTo>
                  <a:pt x="1310367" y="3631"/>
                </a:lnTo>
                <a:lnTo>
                  <a:pt x="1362735" y="8112"/>
                </a:lnTo>
                <a:lnTo>
                  <a:pt x="1414405" y="14321"/>
                </a:lnTo>
                <a:lnTo>
                  <a:pt x="1465327" y="22217"/>
                </a:lnTo>
                <a:lnTo>
                  <a:pt x="1515453" y="31764"/>
                </a:lnTo>
                <a:lnTo>
                  <a:pt x="1564734" y="42924"/>
                </a:lnTo>
                <a:lnTo>
                  <a:pt x="1613121" y="55657"/>
                </a:lnTo>
                <a:lnTo>
                  <a:pt x="1660564" y="69926"/>
                </a:lnTo>
                <a:lnTo>
                  <a:pt x="1707016" y="85693"/>
                </a:lnTo>
                <a:lnTo>
                  <a:pt x="1752426" y="102920"/>
                </a:lnTo>
                <a:lnTo>
                  <a:pt x="1796747" y="121568"/>
                </a:lnTo>
                <a:lnTo>
                  <a:pt x="1839929" y="141599"/>
                </a:lnTo>
                <a:lnTo>
                  <a:pt x="1881924" y="162976"/>
                </a:lnTo>
                <a:lnTo>
                  <a:pt x="1922681" y="185660"/>
                </a:lnTo>
                <a:lnTo>
                  <a:pt x="1962153" y="209612"/>
                </a:lnTo>
                <a:lnTo>
                  <a:pt x="2000291" y="234796"/>
                </a:lnTo>
                <a:lnTo>
                  <a:pt x="2037045" y="261172"/>
                </a:lnTo>
                <a:lnTo>
                  <a:pt x="2072367" y="288703"/>
                </a:lnTo>
                <a:lnTo>
                  <a:pt x="2106207" y="317350"/>
                </a:lnTo>
                <a:lnTo>
                  <a:pt x="2138518" y="347076"/>
                </a:lnTo>
                <a:lnTo>
                  <a:pt x="2169249" y="377841"/>
                </a:lnTo>
                <a:lnTo>
                  <a:pt x="2198352" y="409609"/>
                </a:lnTo>
                <a:lnTo>
                  <a:pt x="2225778" y="442341"/>
                </a:lnTo>
                <a:lnTo>
                  <a:pt x="2251478" y="475998"/>
                </a:lnTo>
                <a:lnTo>
                  <a:pt x="2275404" y="510543"/>
                </a:lnTo>
                <a:lnTo>
                  <a:pt x="2297505" y="545937"/>
                </a:lnTo>
                <a:lnTo>
                  <a:pt x="2317734" y="582143"/>
                </a:lnTo>
                <a:lnTo>
                  <a:pt x="2336041" y="619122"/>
                </a:lnTo>
                <a:lnTo>
                  <a:pt x="2352378" y="656836"/>
                </a:lnTo>
                <a:lnTo>
                  <a:pt x="2366695" y="695247"/>
                </a:lnTo>
                <a:lnTo>
                  <a:pt x="2378944" y="734316"/>
                </a:lnTo>
                <a:lnTo>
                  <a:pt x="2389076" y="774007"/>
                </a:lnTo>
                <a:lnTo>
                  <a:pt x="2397041" y="814280"/>
                </a:lnTo>
                <a:lnTo>
                  <a:pt x="2402791" y="855097"/>
                </a:lnTo>
                <a:lnTo>
                  <a:pt x="2406277" y="896420"/>
                </a:lnTo>
                <a:lnTo>
                  <a:pt x="2407450" y="938212"/>
                </a:lnTo>
                <a:lnTo>
                  <a:pt x="2406277" y="980004"/>
                </a:lnTo>
                <a:lnTo>
                  <a:pt x="2402791" y="1021327"/>
                </a:lnTo>
                <a:lnTo>
                  <a:pt x="2397041" y="1062144"/>
                </a:lnTo>
                <a:lnTo>
                  <a:pt x="2389076" y="1102417"/>
                </a:lnTo>
                <a:lnTo>
                  <a:pt x="2378944" y="1142108"/>
                </a:lnTo>
                <a:lnTo>
                  <a:pt x="2366695" y="1181177"/>
                </a:lnTo>
                <a:lnTo>
                  <a:pt x="2352378" y="1219588"/>
                </a:lnTo>
                <a:lnTo>
                  <a:pt x="2336041" y="1257302"/>
                </a:lnTo>
                <a:lnTo>
                  <a:pt x="2317734" y="1294281"/>
                </a:lnTo>
                <a:lnTo>
                  <a:pt x="2297505" y="1330487"/>
                </a:lnTo>
                <a:lnTo>
                  <a:pt x="2275404" y="1365881"/>
                </a:lnTo>
                <a:lnTo>
                  <a:pt x="2251478" y="1400426"/>
                </a:lnTo>
                <a:lnTo>
                  <a:pt x="2225778" y="1434083"/>
                </a:lnTo>
                <a:lnTo>
                  <a:pt x="2198352" y="1466815"/>
                </a:lnTo>
                <a:lnTo>
                  <a:pt x="2169249" y="1498583"/>
                </a:lnTo>
                <a:lnTo>
                  <a:pt x="2138518" y="1529348"/>
                </a:lnTo>
                <a:lnTo>
                  <a:pt x="2106207" y="1559074"/>
                </a:lnTo>
                <a:lnTo>
                  <a:pt x="2072367" y="1587721"/>
                </a:lnTo>
                <a:lnTo>
                  <a:pt x="2037045" y="1615252"/>
                </a:lnTo>
                <a:lnTo>
                  <a:pt x="2000291" y="1641628"/>
                </a:lnTo>
                <a:lnTo>
                  <a:pt x="1962153" y="1666812"/>
                </a:lnTo>
                <a:lnTo>
                  <a:pt x="1922681" y="1690764"/>
                </a:lnTo>
                <a:lnTo>
                  <a:pt x="1881924" y="1713448"/>
                </a:lnTo>
                <a:lnTo>
                  <a:pt x="1839929" y="1734825"/>
                </a:lnTo>
                <a:lnTo>
                  <a:pt x="1796747" y="1754856"/>
                </a:lnTo>
                <a:lnTo>
                  <a:pt x="1752426" y="1773504"/>
                </a:lnTo>
                <a:lnTo>
                  <a:pt x="1707016" y="1790731"/>
                </a:lnTo>
                <a:lnTo>
                  <a:pt x="1660564" y="1806498"/>
                </a:lnTo>
                <a:lnTo>
                  <a:pt x="1613121" y="1820767"/>
                </a:lnTo>
                <a:lnTo>
                  <a:pt x="1564734" y="1833500"/>
                </a:lnTo>
                <a:lnTo>
                  <a:pt x="1515453" y="1844660"/>
                </a:lnTo>
                <a:lnTo>
                  <a:pt x="1465327" y="1854207"/>
                </a:lnTo>
                <a:lnTo>
                  <a:pt x="1414405" y="1862103"/>
                </a:lnTo>
                <a:lnTo>
                  <a:pt x="1362735" y="1868312"/>
                </a:lnTo>
                <a:lnTo>
                  <a:pt x="1310367" y="1872793"/>
                </a:lnTo>
                <a:lnTo>
                  <a:pt x="1257349" y="1875510"/>
                </a:lnTo>
                <a:lnTo>
                  <a:pt x="1203731" y="1876425"/>
                </a:lnTo>
                <a:lnTo>
                  <a:pt x="1150112" y="1875510"/>
                </a:lnTo>
                <a:lnTo>
                  <a:pt x="1097093" y="1872793"/>
                </a:lnTo>
                <a:lnTo>
                  <a:pt x="1044724" y="1868312"/>
                </a:lnTo>
                <a:lnTo>
                  <a:pt x="993053" y="1862103"/>
                </a:lnTo>
                <a:lnTo>
                  <a:pt x="942130" y="1854207"/>
                </a:lnTo>
                <a:lnTo>
                  <a:pt x="892003" y="1844660"/>
                </a:lnTo>
                <a:lnTo>
                  <a:pt x="842722" y="1833500"/>
                </a:lnTo>
                <a:lnTo>
                  <a:pt x="794335" y="1820767"/>
                </a:lnTo>
                <a:lnTo>
                  <a:pt x="746890" y="1806498"/>
                </a:lnTo>
                <a:lnTo>
                  <a:pt x="700438" y="1790731"/>
                </a:lnTo>
                <a:lnTo>
                  <a:pt x="655027" y="1773504"/>
                </a:lnTo>
                <a:lnTo>
                  <a:pt x="610706" y="1754856"/>
                </a:lnTo>
                <a:lnTo>
                  <a:pt x="567523" y="1734825"/>
                </a:lnTo>
                <a:lnTo>
                  <a:pt x="525529" y="1713448"/>
                </a:lnTo>
                <a:lnTo>
                  <a:pt x="484771" y="1690764"/>
                </a:lnTo>
                <a:lnTo>
                  <a:pt x="445298" y="1666812"/>
                </a:lnTo>
                <a:lnTo>
                  <a:pt x="407160" y="1641628"/>
                </a:lnTo>
                <a:lnTo>
                  <a:pt x="370406" y="1615252"/>
                </a:lnTo>
                <a:lnTo>
                  <a:pt x="335084" y="1587721"/>
                </a:lnTo>
                <a:lnTo>
                  <a:pt x="301243" y="1559074"/>
                </a:lnTo>
                <a:lnTo>
                  <a:pt x="268932" y="1529348"/>
                </a:lnTo>
                <a:lnTo>
                  <a:pt x="238201" y="1498583"/>
                </a:lnTo>
                <a:lnTo>
                  <a:pt x="209098" y="1466815"/>
                </a:lnTo>
                <a:lnTo>
                  <a:pt x="181671" y="1434083"/>
                </a:lnTo>
                <a:lnTo>
                  <a:pt x="155971" y="1400426"/>
                </a:lnTo>
                <a:lnTo>
                  <a:pt x="132046" y="1365881"/>
                </a:lnTo>
                <a:lnTo>
                  <a:pt x="109944" y="1330487"/>
                </a:lnTo>
                <a:lnTo>
                  <a:pt x="89715" y="1294281"/>
                </a:lnTo>
                <a:lnTo>
                  <a:pt x="71408" y="1257302"/>
                </a:lnTo>
                <a:lnTo>
                  <a:pt x="55071" y="1219588"/>
                </a:lnTo>
                <a:lnTo>
                  <a:pt x="40754" y="1181177"/>
                </a:lnTo>
                <a:lnTo>
                  <a:pt x="28505" y="1142108"/>
                </a:lnTo>
                <a:lnTo>
                  <a:pt x="18373" y="1102417"/>
                </a:lnTo>
                <a:lnTo>
                  <a:pt x="10408" y="1062144"/>
                </a:lnTo>
                <a:lnTo>
                  <a:pt x="4658" y="1021327"/>
                </a:lnTo>
                <a:lnTo>
                  <a:pt x="1172" y="980004"/>
                </a:lnTo>
                <a:lnTo>
                  <a:pt x="0" y="938212"/>
                </a:lnTo>
                <a:close/>
              </a:path>
            </a:pathLst>
          </a:custGeom>
          <a:ln w="9525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6246" y="2801107"/>
            <a:ext cx="6805295" cy="15297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 JPanel implements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public void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actionPerformed </a:t>
            </a:r>
            <a:r>
              <a:rPr sz="1600" spc="-5" dirty="0">
                <a:latin typeface="Arial"/>
                <a:cs typeface="Arial"/>
              </a:rPr>
              <a:t>(ActionEvent evento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ts val="16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270500">
              <a:lnSpc>
                <a:spcPts val="1600"/>
              </a:lnSpc>
            </a:pPr>
            <a:r>
              <a:rPr sz="1600" b="1" spc="-5" dirty="0">
                <a:solidFill>
                  <a:srgbClr val="9900CC"/>
                </a:solidFill>
                <a:latin typeface="Arial"/>
                <a:cs typeface="Arial"/>
              </a:rPr>
              <a:t>Cada vez que</a:t>
            </a:r>
            <a:r>
              <a:rPr sz="1600" b="1" spc="-80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CC"/>
                </a:solidFill>
                <a:latin typeface="Arial"/>
                <a:cs typeface="Arial"/>
              </a:rPr>
              <a:t>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099" y="5525911"/>
            <a:ext cx="3630929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else if (comando.equals( CALCULAR 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// Reacción al evento 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727" y="6599523"/>
            <a:ext cx="939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9610" y="4304499"/>
            <a:ext cx="187706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9900CC"/>
                </a:solidFill>
                <a:latin typeface="Arial"/>
                <a:cs typeface="Arial"/>
              </a:rPr>
              <a:t>usuario hace click  en un botón del  panel, se ejecuta</a:t>
            </a:r>
            <a:r>
              <a:rPr sz="1600" b="1" spc="-55" dirty="0">
                <a:solidFill>
                  <a:srgbClr val="9900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00CC"/>
                </a:solidFill>
                <a:latin typeface="Arial"/>
                <a:cs typeface="Arial"/>
              </a:rPr>
              <a:t>el  método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actionPerformed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246" y="1701926"/>
            <a:ext cx="7491730" cy="192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0555" marR="5080" indent="-3429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Wingdings"/>
                <a:cs typeface="Wingdings"/>
              </a:rPr>
              <a:t></a:t>
            </a:r>
            <a:r>
              <a:rPr sz="3200" spc="-5" dirty="0">
                <a:latin typeface="Arial"/>
                <a:cs typeface="Arial"/>
              </a:rPr>
              <a:t>Decir que el </a:t>
            </a:r>
            <a:r>
              <a:rPr sz="3200" spc="-10" dirty="0">
                <a:latin typeface="Arial"/>
                <a:cs typeface="Arial"/>
              </a:rPr>
              <a:t>panel </a:t>
            </a:r>
            <a:r>
              <a:rPr sz="3200" spc="-5" dirty="0">
                <a:latin typeface="Arial"/>
                <a:cs typeface="Arial"/>
              </a:rPr>
              <a:t>es el </a:t>
            </a:r>
            <a:r>
              <a:rPr sz="3200" spc="-10" dirty="0">
                <a:latin typeface="Arial"/>
                <a:cs typeface="Arial"/>
              </a:rPr>
              <a:t>encargado de  </a:t>
            </a:r>
            <a:r>
              <a:rPr sz="3200" spc="-5" dirty="0">
                <a:latin typeface="Arial"/>
                <a:cs typeface="Arial"/>
              </a:rPr>
              <a:t>atender el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evento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5" dirty="0">
                <a:latin typeface="Arial"/>
                <a:cs typeface="Arial"/>
              </a:rPr>
              <a:t>public class PanelResultados extends JPanel implements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ActionListener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51" y="3605564"/>
            <a:ext cx="3572510" cy="163448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public PanelResultados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8450" marR="5080">
              <a:lnSpc>
                <a:spcPct val="110000"/>
              </a:lnSpc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butLimpiar.addActionListener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); 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butCalcular.addActionListener</a:t>
            </a:r>
            <a:r>
              <a:rPr sz="16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839" y="5238486"/>
            <a:ext cx="939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780" y="335089"/>
            <a:ext cx="83210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Cómo manejar un evento con un botón de </a:t>
            </a:r>
            <a:r>
              <a:rPr sz="3200" spc="-10" dirty="0"/>
              <a:t>la  </a:t>
            </a:r>
            <a:r>
              <a:rPr sz="3200" spc="-5" dirty="0"/>
              <a:t>interfaz en 3 pasos … y no morir en el</a:t>
            </a:r>
            <a:r>
              <a:rPr sz="3200" spc="-65" dirty="0"/>
              <a:t> </a:t>
            </a:r>
            <a:r>
              <a:rPr sz="3200" spc="-5" dirty="0"/>
              <a:t>intento: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3250780" y="3868737"/>
            <a:ext cx="2632710" cy="302895"/>
          </a:xfrm>
          <a:custGeom>
            <a:avLst/>
            <a:gdLst/>
            <a:ahLst/>
            <a:cxnLst/>
            <a:rect l="l" t="t" r="r" b="b"/>
            <a:pathLst>
              <a:path w="2632710" h="302895">
                <a:moveTo>
                  <a:pt x="2632494" y="0"/>
                </a:moveTo>
                <a:lnTo>
                  <a:pt x="0" y="302323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7702" y="4131749"/>
            <a:ext cx="80645" cy="76200"/>
          </a:xfrm>
          <a:custGeom>
            <a:avLst/>
            <a:gdLst/>
            <a:ahLst/>
            <a:cxnLst/>
            <a:rect l="l" t="t" r="r" b="b"/>
            <a:pathLst>
              <a:path w="80645" h="76200">
                <a:moveTo>
                  <a:pt x="71348" y="0"/>
                </a:moveTo>
                <a:lnTo>
                  <a:pt x="0" y="46545"/>
                </a:lnTo>
                <a:lnTo>
                  <a:pt x="80048" y="75704"/>
                </a:lnTo>
                <a:lnTo>
                  <a:pt x="713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6940" y="3482911"/>
            <a:ext cx="2413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Mediante el método  addActionListener de la  clase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JButton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5963" y="4835893"/>
            <a:ext cx="875030" cy="711200"/>
          </a:xfrm>
          <a:custGeom>
            <a:avLst/>
            <a:gdLst/>
            <a:ahLst/>
            <a:cxnLst/>
            <a:rect l="l" t="t" r="r" b="b"/>
            <a:pathLst>
              <a:path w="875029" h="711200">
                <a:moveTo>
                  <a:pt x="874649" y="71083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6693" y="4795840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0" y="0"/>
                </a:moveTo>
                <a:lnTo>
                  <a:pt x="35102" y="77622"/>
                </a:lnTo>
                <a:lnTo>
                  <a:pt x="83159" y="18491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76227" y="5632386"/>
            <a:ext cx="2566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parámetro del método: el  objeto que lo está  ejecutando, es decir el  panel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mismo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3936</Words>
  <Application>Microsoft Office PowerPoint</Application>
  <PresentationFormat>Presentación en pantalla (4:3)</PresentationFormat>
  <Paragraphs>684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Acciones y Eventos</vt:lpstr>
      <vt:lpstr>Cómo manejar un evento con un botón de la  interfaz en 3 pasos … y no morir en el intento:</vt:lpstr>
      <vt:lpstr>Cómo manejar un evento con un botón de la  interfaz en 3 pasos … y no morir en el intento:</vt:lpstr>
      <vt:lpstr>Cómo manejar un evento con un botón de la  interfaz en 3 pasos … y no morir en el intento:</vt:lpstr>
      <vt:lpstr>Cómo manejar un evento con un botón de la  interfaz en 3 pasos … y no morir en el intento:</vt:lpstr>
      <vt:lpstr>Cómo manejar un evento con un botón de la  interfaz en 3 pasos … y no morir en el intento:</vt:lpstr>
      <vt:lpstr>Cómo manejar un evento con un botón de la  interfaz en 3 pasos … y no morir en el intento:</vt:lpstr>
      <vt:lpstr>Cómo manejar un evento con un botón de la  interfaz en 3 pasos … y no morir en el intento:</vt:lpstr>
      <vt:lpstr>Cómo manejar un evento con un botón de la  interfaz en 3 pasos … y no morir en el intento:</vt:lpstr>
      <vt:lpstr>Arquitectura y  Distribución de  Responsabilidades</vt:lpstr>
      <vt:lpstr>Qué vamos a aprender …</vt:lpstr>
      <vt:lpstr>Por dónde comienza la  ejecución del programa?</vt:lpstr>
      <vt:lpstr>Quién crea el modelo del mundo?</vt:lpstr>
      <vt:lpstr>Arquitectura propuesta</vt:lpstr>
      <vt:lpstr>Reacción a un evento generado  por el usuario (1 de 6 pasos)</vt:lpstr>
      <vt:lpstr>Reacción a un evento generado  por el usuario (2 de 6 pasos)</vt:lpstr>
      <vt:lpstr>Reacción a un evento generado  por el usuario (2 de 6 pasos)</vt:lpstr>
      <vt:lpstr>Reacción a un evento generado  por el usuario (2 de 6 pasos)</vt:lpstr>
      <vt:lpstr>Reacción a un evento generado  por el usuario (2 de 6 pasos)</vt:lpstr>
      <vt:lpstr>Presentación de PowerPoint</vt:lpstr>
      <vt:lpstr>Entonces …</vt:lpstr>
      <vt:lpstr>Entonces …</vt:lpstr>
      <vt:lpstr>Entonces …</vt:lpstr>
      <vt:lpstr>Entonces …</vt:lpstr>
      <vt:lpstr>Entonces …</vt:lpstr>
      <vt:lpstr>Entonces …</vt:lpstr>
      <vt:lpstr>Entonces …</vt:lpstr>
      <vt:lpstr>Recordemos (1 de 6 pasos)…</vt:lpstr>
      <vt:lpstr>Recordemos (2 de 6 pasos)…</vt:lpstr>
      <vt:lpstr>Reacción a un evento generado  por el usuario (3 de 6 pasos)</vt:lpstr>
      <vt:lpstr>Entonces …</vt:lpstr>
      <vt:lpstr>Volviendo al paso 3 de 6</vt:lpstr>
      <vt:lpstr>Volviendo al paso 3 de 6</vt:lpstr>
      <vt:lpstr>Volviendo al paso 3 de 6</vt:lpstr>
      <vt:lpstr>Reacción a un evento generado por el  usuario (4 de 6 pasos)</vt:lpstr>
      <vt:lpstr>Entonces …</vt:lpstr>
      <vt:lpstr>Entonces …</vt:lpstr>
      <vt:lpstr>Entonces …</vt:lpstr>
      <vt:lpstr>Volviendo al paso 4 de 6</vt:lpstr>
      <vt:lpstr>Reacción a un evento generado por el  usuario (5 de 6 pasos)</vt:lpstr>
      <vt:lpstr>Reacción a un evento generado por el  usuario (6 de 6 pasos)</vt:lpstr>
      <vt:lpstr>Entonces …</vt:lpstr>
      <vt:lpstr>Entonces …</vt:lpstr>
      <vt:lpstr>Entonces …</vt:lpstr>
      <vt:lpstr>Validación y Formateo de  Datos</vt:lpstr>
      <vt:lpstr>Qué pasa con la información  tecleada por el usuario en una  zona de texto</vt:lpstr>
      <vt:lpstr>Para convertir la cadena de  caracteres al tipo adecuado …</vt:lpstr>
      <vt:lpstr>Para convertir la cadena de  caracteres al tipo adecuado …</vt:lpstr>
      <vt:lpstr>Mensajes al Usuario y  Lectura Simple de Datos</vt:lpstr>
      <vt:lpstr>Mensajes en la Consola</vt:lpstr>
      <vt:lpstr>Mensajes en una ventana</vt:lpstr>
      <vt:lpstr>Para pedir información al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 3</dc:title>
  <dc:creator>Marcela Hernández</dc:creator>
  <cp:lastModifiedBy>David Alvarez Martinez</cp:lastModifiedBy>
  <cp:revision>3</cp:revision>
  <dcterms:created xsi:type="dcterms:W3CDTF">2020-11-19T01:06:28Z</dcterms:created>
  <dcterms:modified xsi:type="dcterms:W3CDTF">2020-11-20T11:06:29Z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2014-04-08T00:00:00Z</vt:filetime>
  </property>
  <property fmtid="{D5CDD505-2E9C-101B-9397-08002B2CF9AE}" pid="3" name="Creator">
    <vt:lpwstr>Acrobat PDFMaker 9.0 para PowerPoint</vt:lpwstr>
  </property>
  <property fmtid="{D5CDD505-2E9C-101B-9397-08002B2CF9AE}" pid="4" name="LastSaved">
    <vt:filetime>2020-11-19T00:00:00Z</vt:filetime>
  </property>
</Properties>
</file>