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262" r:id="rId5"/>
    <p:sldId id="11089904" r:id="rId6"/>
    <p:sldId id="258" r:id="rId7"/>
    <p:sldId id="11089873" r:id="rId8"/>
    <p:sldId id="11089874" r:id="rId9"/>
    <p:sldId id="11089885" r:id="rId10"/>
    <p:sldId id="11089886" r:id="rId11"/>
    <p:sldId id="2845" r:id="rId12"/>
    <p:sldId id="2848" r:id="rId13"/>
    <p:sldId id="11089878" r:id="rId14"/>
    <p:sldId id="11089882" r:id="rId15"/>
    <p:sldId id="11089875" r:id="rId16"/>
    <p:sldId id="2852" r:id="rId17"/>
    <p:sldId id="11089848" r:id="rId18"/>
    <p:sldId id="11089883" r:id="rId19"/>
    <p:sldId id="11089877" r:id="rId20"/>
    <p:sldId id="11089879" r:id="rId21"/>
    <p:sldId id="11089880" r:id="rId22"/>
    <p:sldId id="11089881" r:id="rId23"/>
    <p:sldId id="11089884" r:id="rId24"/>
    <p:sldId id="11089887" r:id="rId25"/>
    <p:sldId id="2846" r:id="rId26"/>
    <p:sldId id="2863" r:id="rId27"/>
    <p:sldId id="261"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846" userDrawn="1">
          <p15:clr>
            <a:srgbClr val="A4A3A4"/>
          </p15:clr>
        </p15:guide>
        <p15:guide id="4" pos="6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E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71" autoAdjust="0"/>
  </p:normalViewPr>
  <p:slideViewPr>
    <p:cSldViewPr snapToGrid="0" showGuides="1">
      <p:cViewPr varScale="1">
        <p:scale>
          <a:sx n="95" d="100"/>
          <a:sy n="95" d="100"/>
        </p:scale>
        <p:origin x="1158" y="78"/>
      </p:cViewPr>
      <p:guideLst>
        <p:guide orient="horz" pos="2160"/>
        <p:guide pos="3840"/>
        <p:guide pos="846"/>
        <p:guide pos="6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Light" panose="020B0502040204020203" pitchFamily="34" charset="-122"/>
              </a:rPr>
            </a:fld>
            <a:endParaRPr lang="zh-CN" altLang="en-US">
              <a:latin typeface="微软雅黑 Light" panose="020B0502040204020203"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5CBA881B-126F-43EF-BCA1-3FD9E34A81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BC70D309-CFC4-4092-9B55-08CA2DC262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34495E"/>
                </a:solidFill>
                <a:effectLst/>
                <a:latin typeface="Ubuntu"/>
              </a:rPr>
              <a:t>cluster_name</a:t>
            </a:r>
            <a:endParaRPr lang="en-US" altLang="zh-CN" b="0" i="0" dirty="0">
              <a:solidFill>
                <a:srgbClr val="34495E"/>
              </a:solidFill>
              <a:effectLst/>
              <a:latin typeface="Ubuntu"/>
            </a:endParaRPr>
          </a:p>
          <a:p>
            <a:pPr algn="l"/>
            <a:r>
              <a:rPr lang="zh-CN" altLang="en-US" b="0" i="0" dirty="0">
                <a:solidFill>
                  <a:srgbClr val="34495E"/>
                </a:solidFill>
                <a:effectLst/>
                <a:latin typeface="Ubuntu"/>
              </a:rPr>
              <a:t>集群的名字，默认情况下是</a:t>
            </a:r>
            <a:r>
              <a:rPr lang="en-US" altLang="zh-CN" b="0" i="0" dirty="0" err="1">
                <a:solidFill>
                  <a:srgbClr val="34495E"/>
                </a:solidFill>
                <a:effectLst/>
                <a:latin typeface="Ubuntu"/>
              </a:rPr>
              <a:t>TestCluster</a:t>
            </a:r>
            <a:r>
              <a:rPr lang="zh-CN" altLang="en-US" b="0" i="0" dirty="0">
                <a:solidFill>
                  <a:srgbClr val="34495E"/>
                </a:solidFill>
                <a:effectLst/>
                <a:latin typeface="Ubuntu"/>
              </a:rPr>
              <a:t>。对于这个属性的配置可以防止某个节点加入到其他集群中去，所以一个集群中的节点必须有相同的</a:t>
            </a:r>
            <a:r>
              <a:rPr lang="en-US" altLang="zh-CN" b="0" i="0" dirty="0" err="1">
                <a:solidFill>
                  <a:srgbClr val="34495E"/>
                </a:solidFill>
                <a:effectLst/>
                <a:latin typeface="Ubuntu"/>
              </a:rPr>
              <a:t>cluster_name</a:t>
            </a:r>
            <a:r>
              <a:rPr lang="zh-CN" altLang="en-US" b="0" i="0" dirty="0">
                <a:solidFill>
                  <a:srgbClr val="34495E"/>
                </a:solidFill>
                <a:effectLst/>
                <a:latin typeface="Ubuntu"/>
              </a:rPr>
              <a:t>属性。</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listen_address</a:t>
            </a:r>
            <a:endParaRPr lang="en-US" altLang="zh-CN" b="0" i="0" dirty="0">
              <a:solidFill>
                <a:srgbClr val="34495E"/>
              </a:solidFill>
              <a:effectLst/>
              <a:latin typeface="Ubuntu"/>
            </a:endParaRP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需要监听的</a:t>
            </a:r>
            <a:r>
              <a:rPr lang="en-US" altLang="zh-CN" b="0" i="0" dirty="0">
                <a:solidFill>
                  <a:srgbClr val="34495E"/>
                </a:solidFill>
                <a:effectLst/>
                <a:latin typeface="Ubuntu"/>
              </a:rPr>
              <a:t>IP</a:t>
            </a:r>
            <a:r>
              <a:rPr lang="zh-CN" altLang="en-US" b="0" i="0" dirty="0">
                <a:solidFill>
                  <a:srgbClr val="34495E"/>
                </a:solidFill>
                <a:effectLst/>
                <a:latin typeface="Ubuntu"/>
              </a:rPr>
              <a:t>或主机名，默认是</a:t>
            </a:r>
            <a:r>
              <a:rPr lang="en-US" altLang="zh-CN" b="0" i="0" dirty="0">
                <a:solidFill>
                  <a:srgbClr val="34495E"/>
                </a:solidFill>
                <a:effectLst/>
                <a:latin typeface="Ubuntu"/>
              </a:rPr>
              <a:t>localhost</a:t>
            </a:r>
            <a:r>
              <a:rPr lang="zh-CN" altLang="en-US" b="0" i="0" dirty="0">
                <a:solidFill>
                  <a:srgbClr val="34495E"/>
                </a:solidFill>
                <a:effectLst/>
                <a:latin typeface="Ubuntu"/>
              </a:rPr>
              <a:t>。建议配置私有</a:t>
            </a:r>
            <a:r>
              <a:rPr lang="en-US" altLang="zh-CN" b="0" i="0" dirty="0">
                <a:solidFill>
                  <a:srgbClr val="34495E"/>
                </a:solidFill>
                <a:effectLst/>
                <a:latin typeface="Ubuntu"/>
              </a:rPr>
              <a:t>IP</a:t>
            </a:r>
            <a:r>
              <a:rPr lang="zh-CN" altLang="en-US" b="0" i="0" dirty="0">
                <a:solidFill>
                  <a:srgbClr val="34495E"/>
                </a:solidFill>
                <a:effectLst/>
                <a:latin typeface="Ubuntu"/>
              </a:rPr>
              <a:t>，不要用</a:t>
            </a:r>
            <a:r>
              <a:rPr lang="en-US" altLang="zh-CN" b="0" i="0" dirty="0">
                <a:solidFill>
                  <a:srgbClr val="34495E"/>
                </a:solidFill>
                <a:effectLst/>
                <a:latin typeface="Ubuntu"/>
              </a:rPr>
              <a:t>0.0.0.0</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commitlog_directory</a:t>
            </a:r>
            <a:endParaRPr lang="en-US" altLang="zh-CN" b="0" i="0" dirty="0">
              <a:solidFill>
                <a:srgbClr val="34495E"/>
              </a:solidFill>
              <a:effectLst/>
              <a:latin typeface="Ubuntu"/>
            </a:endParaRPr>
          </a:p>
          <a:p>
            <a:pPr algn="l"/>
            <a:r>
              <a:rPr lang="en-US" altLang="zh-CN" b="0" i="0" dirty="0">
                <a:solidFill>
                  <a:srgbClr val="34495E"/>
                </a:solidFill>
                <a:effectLst/>
                <a:latin typeface="Ubuntu"/>
              </a:rPr>
              <a:t>commit log</a:t>
            </a:r>
            <a:r>
              <a:rPr lang="zh-CN" altLang="en-US" b="0" i="0" dirty="0">
                <a:solidFill>
                  <a:srgbClr val="34495E"/>
                </a:solidFill>
                <a:effectLst/>
                <a:latin typeface="Ubuntu"/>
              </a:rPr>
              <a:t>的保存目录，压缩包安装方式默认是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commitlog</a:t>
            </a:r>
            <a:r>
              <a:rPr lang="zh-CN" altLang="en-US" b="0" i="0" dirty="0">
                <a:solidFill>
                  <a:srgbClr val="34495E"/>
                </a:solidFill>
                <a:effectLst/>
                <a:latin typeface="Ubuntu"/>
              </a:rPr>
              <a:t>。通过前面的了解，我们可以知道，把这个目录和数据目录分开存放到不同的物理磁盘可以提高性能。</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data_file_directories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数据文件的存放目录，压缩包安装方式默认是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/data</a:t>
            </a:r>
            <a:r>
              <a:rPr lang="zh-CN" altLang="en-US" b="0" i="0" dirty="0">
                <a:solidFill>
                  <a:srgbClr val="34495E"/>
                </a:solidFill>
                <a:effectLst/>
                <a:latin typeface="Ubuntu"/>
              </a:rPr>
              <a:t>。为了更好的效果，建议使用</a:t>
            </a:r>
            <a:r>
              <a:rPr lang="en-US" altLang="zh-CN" b="0" i="0" dirty="0">
                <a:solidFill>
                  <a:srgbClr val="34495E"/>
                </a:solidFill>
                <a:effectLst/>
                <a:latin typeface="Ubuntu"/>
              </a:rPr>
              <a:t>RAID 0</a:t>
            </a:r>
            <a:r>
              <a:rPr lang="zh-CN" altLang="en-US" b="0" i="0" dirty="0">
                <a:solidFill>
                  <a:srgbClr val="34495E"/>
                </a:solidFill>
                <a:effectLst/>
                <a:latin typeface="Ubuntu"/>
              </a:rPr>
              <a:t>或</a:t>
            </a:r>
            <a:r>
              <a:rPr lang="en-US" altLang="zh-CN" b="0" i="0" dirty="0">
                <a:solidFill>
                  <a:srgbClr val="34495E"/>
                </a:solidFill>
                <a:effectLst/>
                <a:latin typeface="Ubuntu"/>
              </a:rPr>
              <a:t>SSD</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save_caches_directory</a:t>
            </a:r>
            <a:endParaRPr lang="en-US" altLang="zh-CN" b="0" i="0" dirty="0">
              <a:solidFill>
                <a:srgbClr val="34495E"/>
              </a:solidFill>
              <a:effectLst/>
              <a:latin typeface="Ubuntu"/>
            </a:endParaRPr>
          </a:p>
          <a:p>
            <a:pPr algn="l"/>
            <a:r>
              <a:rPr lang="zh-CN" altLang="en-US" b="0" i="0" dirty="0">
                <a:solidFill>
                  <a:srgbClr val="34495E"/>
                </a:solidFill>
                <a:effectLst/>
                <a:latin typeface="Ubuntu"/>
              </a:rPr>
              <a:t>保存表和行的缓存，压缩包安装方式默认是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saved_caches</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zh-CN" altLang="en-US" b="0" i="1" dirty="0">
                <a:solidFill>
                  <a:srgbClr val="34495E"/>
                </a:solidFill>
                <a:effectLst/>
                <a:latin typeface="Ubuntu"/>
              </a:rPr>
              <a:t>通常使用：用得比较频繁的属性</a:t>
            </a:r>
            <a:endParaRPr lang="zh-CN" altLang="en-US" b="0" i="0" dirty="0">
              <a:solidFill>
                <a:srgbClr val="34495E"/>
              </a:solidFill>
              <a:effectLst/>
              <a:latin typeface="Ubuntu"/>
            </a:endParaRPr>
          </a:p>
          <a:p>
            <a:pPr algn="l"/>
            <a:r>
              <a:rPr lang="zh-CN" altLang="en-US" b="0" i="0" dirty="0">
                <a:solidFill>
                  <a:srgbClr val="34495E"/>
                </a:solidFill>
                <a:effectLst/>
                <a:latin typeface="Ubuntu"/>
              </a:rPr>
              <a:t>在启动节点前，需要仔细评估你的需求。</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提交失败时的策略（默认</a:t>
            </a:r>
            <a:r>
              <a:rPr lang="en-US" altLang="zh-CN" b="0" i="0" dirty="0">
                <a:solidFill>
                  <a:srgbClr val="34495E"/>
                </a:solidFill>
                <a:effectLst/>
                <a:latin typeface="Ubuntu"/>
              </a:rPr>
              <a:t>stop</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endParaRPr lang="zh-CN" altLang="en-US" b="0" i="0" dirty="0">
              <a:solidFill>
                <a:srgbClr val="34495E"/>
              </a:solidFill>
              <a:effectLst/>
              <a:latin typeface="Ubuntu"/>
            </a:endParaRPr>
          </a:p>
          <a:p>
            <a:pPr algn="l"/>
            <a:r>
              <a:rPr lang="en-US" altLang="zh-CN" b="0" i="0" dirty="0" err="1">
                <a:solidFill>
                  <a:srgbClr val="34495E"/>
                </a:solidFill>
                <a:effectLst/>
                <a:latin typeface="Ubuntu"/>
              </a:rPr>
              <a:t>stop_commit</a:t>
            </a:r>
            <a:r>
              <a:rPr lang="zh-CN" altLang="en-US" b="0" i="0" dirty="0">
                <a:solidFill>
                  <a:srgbClr val="34495E"/>
                </a:solidFill>
                <a:effectLst/>
                <a:latin typeface="Ubuntu"/>
              </a:rPr>
              <a:t>：关闭</a:t>
            </a:r>
            <a:r>
              <a:rPr lang="en-US" altLang="zh-CN" b="0" i="0" dirty="0">
                <a:solidFill>
                  <a:srgbClr val="34495E"/>
                </a:solidFill>
                <a:effectLst/>
                <a:latin typeface="Ubuntu"/>
              </a:rPr>
              <a:t>commit log</a:t>
            </a:r>
            <a:r>
              <a:rPr lang="zh-CN" altLang="en-US" b="0" i="0" dirty="0">
                <a:solidFill>
                  <a:srgbClr val="34495E"/>
                </a:solidFill>
                <a:effectLst/>
                <a:latin typeface="Ubuntu"/>
              </a:rPr>
              <a:t>，整理需要写入的数据，但是提供读数据服务。</a:t>
            </a:r>
            <a:endParaRPr lang="zh-CN" altLang="en-US" b="0" i="0" dirty="0">
              <a:solidFill>
                <a:srgbClr val="34495E"/>
              </a:solidFill>
              <a:effectLst/>
              <a:latin typeface="Ubuntu"/>
            </a:endParaRPr>
          </a:p>
          <a:p>
            <a:pPr algn="l"/>
            <a:r>
              <a:rPr lang="en-US" altLang="zh-CN" b="0" i="0" dirty="0">
                <a:solidFill>
                  <a:srgbClr val="34495E"/>
                </a:solidFill>
                <a:effectLst/>
                <a:latin typeface="Ubuntu"/>
              </a:rPr>
              <a:t>ignore</a:t>
            </a:r>
            <a:r>
              <a:rPr lang="zh-CN" altLang="en-US" b="0" i="0" dirty="0">
                <a:solidFill>
                  <a:srgbClr val="34495E"/>
                </a:solidFill>
                <a:effectLst/>
                <a:latin typeface="Ubuntu"/>
              </a:rPr>
              <a:t>：忽略错误，使得该处理失败。</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disk_failure_policy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设置</a:t>
            </a:r>
            <a:r>
              <a:rPr lang="en-US" altLang="zh-CN" b="0" i="0" dirty="0">
                <a:solidFill>
                  <a:srgbClr val="34495E"/>
                </a:solidFill>
                <a:effectLst/>
                <a:latin typeface="Ubuntu"/>
              </a:rPr>
              <a:t>Cassandra</a:t>
            </a:r>
            <a:r>
              <a:rPr lang="zh-CN" altLang="en-US" b="0" i="0" dirty="0">
                <a:solidFill>
                  <a:srgbClr val="34495E"/>
                </a:solidFill>
                <a:effectLst/>
                <a:latin typeface="Ubuntu"/>
              </a:rPr>
              <a:t>如何处理磁盘故障（默认</a:t>
            </a:r>
            <a:r>
              <a:rPr lang="en-US" altLang="zh-CN" b="0" i="0" dirty="0">
                <a:solidFill>
                  <a:srgbClr val="34495E"/>
                </a:solidFill>
                <a:effectLst/>
                <a:latin typeface="Ubuntu"/>
              </a:rPr>
              <a:t>stop</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endParaRPr lang="zh-CN" altLang="en-US" b="0" i="0" dirty="0">
              <a:solidFill>
                <a:srgbClr val="34495E"/>
              </a:solidFill>
              <a:effectLst/>
              <a:latin typeface="Ubuntu"/>
            </a:endParaRPr>
          </a:p>
          <a:p>
            <a:pPr algn="l"/>
            <a:r>
              <a:rPr lang="en-US" altLang="zh-CN" b="0" i="0" dirty="0" err="1">
                <a:solidFill>
                  <a:srgbClr val="34495E"/>
                </a:solidFill>
                <a:effectLst/>
                <a:latin typeface="Ubuntu"/>
              </a:rPr>
              <a:t>stop_paranoid</a:t>
            </a:r>
            <a:r>
              <a:rPr lang="zh-CN" altLang="en-US" b="0" i="0" dirty="0">
                <a:solidFill>
                  <a:srgbClr val="34495E"/>
                </a:solidFill>
                <a:effectLst/>
                <a:latin typeface="Ubuntu"/>
              </a:rPr>
              <a:t>：在任何</a:t>
            </a:r>
            <a:r>
              <a:rPr lang="en-US" altLang="zh-CN" b="0" i="0" dirty="0" err="1">
                <a:solidFill>
                  <a:srgbClr val="34495E"/>
                </a:solidFill>
                <a:effectLst/>
                <a:latin typeface="Ubuntu"/>
              </a:rPr>
              <a:t>SSTable</a:t>
            </a:r>
            <a:r>
              <a:rPr lang="zh-CN" altLang="en-US" b="0" i="0" dirty="0">
                <a:solidFill>
                  <a:srgbClr val="34495E"/>
                </a:solidFill>
                <a:effectLst/>
                <a:latin typeface="Ubuntu"/>
              </a:rPr>
              <a:t>错误时就闭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en-US" altLang="zh-CN" b="0" i="0" dirty="0" err="1">
                <a:solidFill>
                  <a:srgbClr val="34495E"/>
                </a:solidFill>
                <a:effectLst/>
                <a:latin typeface="Ubuntu"/>
              </a:rPr>
              <a:t>best_effort</a:t>
            </a:r>
            <a:r>
              <a:rPr lang="zh-CN" altLang="en-US" b="0" i="0" dirty="0">
                <a:solidFill>
                  <a:srgbClr val="34495E"/>
                </a:solidFill>
                <a:effectLst/>
                <a:latin typeface="Ubuntu"/>
              </a:rPr>
              <a:t>：这是</a:t>
            </a:r>
            <a:r>
              <a:rPr lang="en-US" altLang="zh-CN" b="0" i="0" dirty="0">
                <a:solidFill>
                  <a:srgbClr val="34495E"/>
                </a:solidFill>
                <a:effectLst/>
                <a:latin typeface="Ubuntu"/>
              </a:rPr>
              <a:t>Cassandra</a:t>
            </a:r>
            <a:r>
              <a:rPr lang="zh-CN" altLang="en-US" b="0" i="0" dirty="0">
                <a:solidFill>
                  <a:srgbClr val="34495E"/>
                </a:solidFill>
                <a:effectLst/>
                <a:latin typeface="Ubuntu"/>
              </a:rPr>
              <a:t>处理磁盘错误最好的目标。如果</a:t>
            </a:r>
            <a:r>
              <a:rPr lang="en-US" altLang="zh-CN" b="0" i="0" dirty="0">
                <a:solidFill>
                  <a:srgbClr val="34495E"/>
                </a:solidFill>
                <a:effectLst/>
                <a:latin typeface="Ubuntu"/>
              </a:rPr>
              <a:t>Cassandra</a:t>
            </a:r>
            <a:r>
              <a:rPr lang="zh-CN" altLang="en-US" b="0" i="0" dirty="0">
                <a:solidFill>
                  <a:srgbClr val="34495E"/>
                </a:solidFill>
                <a:effectLst/>
                <a:latin typeface="Ubuntu"/>
              </a:rPr>
              <a:t>不能读取磁盘，那么它就标记该磁盘为黑名单，可以继续在其他磁盘进行写入数据。如果</a:t>
            </a:r>
            <a:r>
              <a:rPr lang="en-US" altLang="zh-CN" b="0" i="0" dirty="0">
                <a:solidFill>
                  <a:srgbClr val="34495E"/>
                </a:solidFill>
                <a:effectLst/>
                <a:latin typeface="Ubuntu"/>
              </a:rPr>
              <a:t>Cassandra</a:t>
            </a:r>
            <a:r>
              <a:rPr lang="zh-CN" altLang="en-US" b="0" i="0" dirty="0">
                <a:solidFill>
                  <a:srgbClr val="34495E"/>
                </a:solidFill>
                <a:effectLst/>
                <a:latin typeface="Ubuntu"/>
              </a:rPr>
              <a:t>不能从磁盘读取数据，那个这些</a:t>
            </a:r>
            <a:r>
              <a:rPr lang="en-US" altLang="zh-CN" b="0" i="0" dirty="0" err="1">
                <a:solidFill>
                  <a:srgbClr val="34495E"/>
                </a:solidFill>
                <a:effectLst/>
                <a:latin typeface="Ubuntu"/>
              </a:rPr>
              <a:t>SSTable</a:t>
            </a:r>
            <a:r>
              <a:rPr lang="zh-CN" altLang="en-US" b="0" i="0" dirty="0">
                <a:solidFill>
                  <a:srgbClr val="34495E"/>
                </a:solidFill>
                <a:effectLst/>
                <a:latin typeface="Ubuntu"/>
              </a:rPr>
              <a:t>就标记为不可读，其他可用的继续堆外提供服务。所以就有可能在一致性水平为</a:t>
            </a:r>
            <a:r>
              <a:rPr lang="en-US" altLang="zh-CN" b="0" i="0" dirty="0">
                <a:solidFill>
                  <a:srgbClr val="34495E"/>
                </a:solidFill>
                <a:effectLst/>
                <a:latin typeface="Ubuntu"/>
              </a:rPr>
              <a:t>ONE</a:t>
            </a:r>
            <a:r>
              <a:rPr lang="zh-CN" altLang="en-US" b="0" i="0" dirty="0">
                <a:solidFill>
                  <a:srgbClr val="34495E"/>
                </a:solidFill>
                <a:effectLst/>
                <a:latin typeface="Ubuntu"/>
              </a:rPr>
              <a:t>时会读取到过期的数据。</a:t>
            </a:r>
            <a:endParaRPr lang="zh-CN" altLang="en-US" b="0" i="0" dirty="0">
              <a:solidFill>
                <a:srgbClr val="34495E"/>
              </a:solidFill>
              <a:effectLst/>
              <a:latin typeface="Ubuntu"/>
            </a:endParaRPr>
          </a:p>
          <a:p>
            <a:pPr algn="l"/>
            <a:r>
              <a:rPr lang="en-US" altLang="zh-CN" b="0" i="0" dirty="0">
                <a:solidFill>
                  <a:srgbClr val="34495E"/>
                </a:solidFill>
                <a:effectLst/>
                <a:latin typeface="Ubuntu"/>
              </a:rPr>
              <a:t>ignore</a:t>
            </a:r>
            <a:r>
              <a:rPr lang="zh-CN" altLang="en-US" b="0" i="0" dirty="0">
                <a:solidFill>
                  <a:srgbClr val="34495E"/>
                </a:solidFill>
                <a:effectLst/>
                <a:latin typeface="Ubuntu"/>
              </a:rPr>
              <a:t>：用于升级情况。</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endpoint_snitch</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用于设置</a:t>
            </a:r>
            <a:r>
              <a:rPr lang="en-US" altLang="zh-CN" b="0" i="0" dirty="0">
                <a:solidFill>
                  <a:srgbClr val="34495E"/>
                </a:solidFill>
                <a:effectLst/>
                <a:latin typeface="Ubuntu"/>
              </a:rPr>
              <a:t>Cassandra</a:t>
            </a:r>
            <a:r>
              <a:rPr lang="zh-CN" altLang="en-US" b="0" i="0" dirty="0">
                <a:solidFill>
                  <a:srgbClr val="34495E"/>
                </a:solidFill>
                <a:effectLst/>
                <a:latin typeface="Ubuntu"/>
              </a:rPr>
              <a:t>定位节点和路由请求的</a:t>
            </a:r>
            <a:r>
              <a:rPr lang="en-US" altLang="zh-CN" b="0" i="0" dirty="0">
                <a:solidFill>
                  <a:srgbClr val="34495E"/>
                </a:solidFill>
                <a:effectLst/>
                <a:latin typeface="Ubuntu"/>
              </a:rPr>
              <a:t>snitch</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org.apache.cassandra.locator.SimpleSnitch</a:t>
            </a:r>
            <a:r>
              <a:rPr lang="zh-CN" altLang="en-US" b="0" i="0" dirty="0">
                <a:solidFill>
                  <a:srgbClr val="34495E"/>
                </a:solidFill>
                <a:effectLst/>
                <a:latin typeface="Ubuntu"/>
              </a:rPr>
              <a:t>），必须设置为实现了</a:t>
            </a:r>
            <a:r>
              <a:rPr lang="en-US" altLang="zh-CN" b="0" i="0" dirty="0" err="1">
                <a:solidFill>
                  <a:srgbClr val="34495E"/>
                </a:solidFill>
                <a:effectLst/>
                <a:latin typeface="Ubuntu"/>
              </a:rPr>
              <a:t>IEndpointSnitch</a:t>
            </a:r>
            <a:r>
              <a:rPr lang="zh-CN" altLang="en-US" b="0" i="0" dirty="0">
                <a:solidFill>
                  <a:srgbClr val="34495E"/>
                </a:solidFill>
                <a:effectLst/>
                <a:latin typeface="Ubuntu"/>
              </a:rPr>
              <a:t>的类。</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rpc_address</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用于监听客户端连接的地址。可用的包括：</a:t>
            </a:r>
            <a:endParaRPr lang="zh-CN" altLang="en-US" b="0" i="0" dirty="0">
              <a:solidFill>
                <a:srgbClr val="34495E"/>
              </a:solidFill>
              <a:effectLst/>
              <a:latin typeface="Ubuntu"/>
            </a:endParaRPr>
          </a:p>
          <a:p>
            <a:pPr algn="l">
              <a:buFont typeface="Arial" panose="020B0604020202020204" pitchFamily="34" charset="0"/>
              <a:buChar char="•"/>
            </a:pPr>
            <a:r>
              <a:rPr lang="en-US" altLang="zh-CN" b="0" i="0" dirty="0">
                <a:solidFill>
                  <a:srgbClr val="34495E"/>
                </a:solidFill>
                <a:effectLst/>
                <a:latin typeface="Ubuntu"/>
              </a:rPr>
              <a:t>0.0.0.0</a:t>
            </a:r>
            <a:r>
              <a:rPr lang="zh-CN" altLang="en-US" b="0" i="0" dirty="0">
                <a:solidFill>
                  <a:srgbClr val="34495E"/>
                </a:solidFill>
                <a:effectLst/>
                <a:latin typeface="Ubuntu"/>
              </a:rPr>
              <a:t>监听所有地址</a:t>
            </a:r>
            <a:endParaRPr lang="zh-CN" altLang="en-US" b="0" i="0" dirty="0">
              <a:solidFill>
                <a:srgbClr val="34495E"/>
              </a:solidFill>
              <a:effectLst/>
              <a:latin typeface="Ubuntu"/>
            </a:endParaRPr>
          </a:p>
          <a:p>
            <a:pPr algn="l">
              <a:buFont typeface="Arial" panose="020B0604020202020204" pitchFamily="34" charset="0"/>
              <a:buChar char="•"/>
            </a:pPr>
            <a:r>
              <a:rPr lang="en-US" altLang="zh-CN" b="0" i="0" dirty="0">
                <a:solidFill>
                  <a:srgbClr val="34495E"/>
                </a:solidFill>
                <a:effectLst/>
                <a:latin typeface="Ubuntu"/>
              </a:rPr>
              <a:t>IP</a:t>
            </a:r>
            <a:r>
              <a:rPr lang="zh-CN" altLang="en-US" b="0" i="0" dirty="0">
                <a:solidFill>
                  <a:srgbClr val="34495E"/>
                </a:solidFill>
                <a:effectLst/>
                <a:latin typeface="Ubuntu"/>
              </a:rPr>
              <a:t>地址</a:t>
            </a:r>
            <a:endParaRPr lang="zh-CN" altLang="en-US" b="0" i="0" dirty="0">
              <a:solidFill>
                <a:srgbClr val="34495E"/>
              </a:solidFill>
              <a:effectLst/>
              <a:latin typeface="Ubuntu"/>
            </a:endParaRPr>
          </a:p>
          <a:p>
            <a:pPr algn="l">
              <a:buFont typeface="Arial" panose="020B0604020202020204" pitchFamily="34" charset="0"/>
              <a:buChar char="•"/>
            </a:pPr>
            <a:r>
              <a:rPr lang="zh-CN" altLang="en-US" b="0" i="0" dirty="0">
                <a:solidFill>
                  <a:srgbClr val="34495E"/>
                </a:solidFill>
                <a:effectLst/>
                <a:latin typeface="Ubuntu"/>
              </a:rPr>
              <a:t>主机名</a:t>
            </a:r>
            <a:endParaRPr lang="zh-CN" altLang="en-US" b="0" i="0" dirty="0">
              <a:solidFill>
                <a:srgbClr val="34495E"/>
              </a:solidFill>
              <a:effectLst/>
              <a:latin typeface="Ubuntu"/>
            </a:endParaRPr>
          </a:p>
          <a:p>
            <a:pPr algn="l">
              <a:buFont typeface="Arial" panose="020B0604020202020204" pitchFamily="34" charset="0"/>
              <a:buChar char="•"/>
            </a:pPr>
            <a:r>
              <a:rPr lang="zh-CN" altLang="en-US" b="0" i="0" dirty="0">
                <a:solidFill>
                  <a:srgbClr val="34495E"/>
                </a:solidFill>
                <a:effectLst/>
                <a:latin typeface="Ubuntu"/>
              </a:rPr>
              <a:t>不设置：使用</a:t>
            </a:r>
            <a:r>
              <a:rPr lang="en-US" altLang="zh-CN" b="0" i="0" dirty="0">
                <a:solidFill>
                  <a:srgbClr val="34495E"/>
                </a:solidFill>
                <a:effectLst/>
                <a:latin typeface="Ubuntu"/>
              </a:rPr>
              <a:t>hosts</a:t>
            </a:r>
            <a:r>
              <a:rPr lang="zh-CN" altLang="en-US" b="0" i="0" dirty="0">
                <a:solidFill>
                  <a:srgbClr val="34495E"/>
                </a:solidFill>
                <a:effectLst/>
                <a:latin typeface="Ubuntu"/>
              </a:rPr>
              <a:t>文件或</a:t>
            </a:r>
            <a:r>
              <a:rPr lang="en-US" altLang="zh-CN" b="0" i="0" dirty="0">
                <a:solidFill>
                  <a:srgbClr val="34495E"/>
                </a:solidFill>
                <a:effectLst/>
                <a:latin typeface="Ubuntu"/>
              </a:rPr>
              <a:t>DNS</a:t>
            </a:r>
            <a:endParaRPr lang="en-US" altLang="zh-CN"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seed_provider</a:t>
            </a:r>
            <a:endParaRPr lang="en-US" altLang="zh-CN" b="0" i="0" dirty="0">
              <a:solidFill>
                <a:srgbClr val="34495E"/>
              </a:solidFill>
              <a:effectLst/>
              <a:latin typeface="Ubuntu"/>
            </a:endParaRPr>
          </a:p>
          <a:p>
            <a:pPr algn="l"/>
            <a:r>
              <a:rPr lang="zh-CN" altLang="en-US" b="0" i="0" dirty="0">
                <a:solidFill>
                  <a:srgbClr val="34495E"/>
                </a:solidFill>
                <a:effectLst/>
                <a:latin typeface="Ubuntu"/>
              </a:rPr>
              <a:t>需要联系的节点地址。</a:t>
            </a:r>
            <a:r>
              <a:rPr lang="en-US" altLang="zh-CN" b="0" i="0" dirty="0">
                <a:solidFill>
                  <a:srgbClr val="34495E"/>
                </a:solidFill>
                <a:effectLst/>
                <a:latin typeface="Ubuntu"/>
              </a:rPr>
              <a:t>Cassandra</a:t>
            </a:r>
            <a:r>
              <a:rPr lang="zh-CN" altLang="en-US" b="0" i="0" dirty="0">
                <a:solidFill>
                  <a:srgbClr val="34495E"/>
                </a:solidFill>
                <a:effectLst/>
                <a:latin typeface="Ubuntu"/>
              </a:rPr>
              <a:t>使用</a:t>
            </a:r>
            <a:r>
              <a:rPr lang="en-US" altLang="zh-CN" b="0" i="0" dirty="0">
                <a:solidFill>
                  <a:srgbClr val="34495E"/>
                </a:solidFill>
                <a:effectLst/>
                <a:latin typeface="Ubuntu"/>
              </a:rPr>
              <a:t>-seeds</a:t>
            </a:r>
            <a:r>
              <a:rPr lang="zh-CN" altLang="en-US" b="0" i="0" dirty="0">
                <a:solidFill>
                  <a:srgbClr val="34495E"/>
                </a:solidFill>
                <a:effectLst/>
                <a:latin typeface="Ubuntu"/>
              </a:rPr>
              <a:t>集合找到其他节点并学习其整个环中的网络拓扑。</a:t>
            </a:r>
            <a:endParaRPr lang="zh-CN" altLang="en-US" b="0" i="0" dirty="0">
              <a:solidFill>
                <a:srgbClr val="34495E"/>
              </a:solidFill>
              <a:effectLst/>
              <a:latin typeface="Ubuntu"/>
            </a:endParaRPr>
          </a:p>
          <a:p>
            <a:pPr algn="l"/>
            <a:r>
              <a:rPr lang="en-US" altLang="zh-CN" b="0" i="0" dirty="0" err="1">
                <a:solidFill>
                  <a:srgbClr val="34495E"/>
                </a:solidFill>
                <a:effectLst/>
                <a:latin typeface="Ubuntu"/>
              </a:rPr>
              <a:t>class_name</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org.apache.cassandra.locator.SimpleSeedProvider</a:t>
            </a:r>
            <a:r>
              <a:rPr lang="zh-CN" altLang="en-US" b="0" i="0" dirty="0">
                <a:solidFill>
                  <a:srgbClr val="34495E"/>
                </a:solidFill>
                <a:effectLst/>
                <a:latin typeface="Ubuntu"/>
              </a:rPr>
              <a:t>），可用自定义，但通常不必要。</a:t>
            </a:r>
            <a:endParaRPr lang="zh-CN" altLang="en-US" b="0" i="0" dirty="0">
              <a:solidFill>
                <a:srgbClr val="34495E"/>
              </a:solidFill>
              <a:effectLst/>
              <a:latin typeface="Ubuntu"/>
            </a:endParaRPr>
          </a:p>
          <a:p>
            <a:pPr algn="l"/>
            <a:r>
              <a:rPr lang="en-US" altLang="zh-CN" b="0" i="0" dirty="0">
                <a:solidFill>
                  <a:srgbClr val="34495E"/>
                </a:solidFill>
                <a:effectLst/>
                <a:latin typeface="Ubuntu"/>
              </a:rPr>
              <a:t>– seeds</a:t>
            </a:r>
            <a:r>
              <a:rPr lang="zh-CN" altLang="en-US" b="0" i="0" dirty="0">
                <a:solidFill>
                  <a:srgbClr val="34495E"/>
                </a:solidFill>
                <a:effectLst/>
                <a:latin typeface="Ubuntu"/>
              </a:rPr>
              <a:t>：（默认</a:t>
            </a:r>
            <a:r>
              <a:rPr lang="en-US" altLang="zh-CN" b="0" i="0" dirty="0">
                <a:solidFill>
                  <a:srgbClr val="34495E"/>
                </a:solidFill>
                <a:effectLst/>
                <a:latin typeface="Ubuntu"/>
              </a:rPr>
              <a:t>127.0.0.1</a:t>
            </a:r>
            <a:r>
              <a:rPr lang="zh-CN" altLang="en-US" b="0" i="0" dirty="0">
                <a:solidFill>
                  <a:srgbClr val="34495E"/>
                </a:solidFill>
                <a:effectLst/>
                <a:latin typeface="Ubuntu"/>
              </a:rPr>
              <a:t>）逗号分隔的</a:t>
            </a:r>
            <a:r>
              <a:rPr lang="en-US" altLang="zh-CN" b="0" i="0" dirty="0">
                <a:solidFill>
                  <a:srgbClr val="34495E"/>
                </a:solidFill>
                <a:effectLst/>
                <a:latin typeface="Ubuntu"/>
              </a:rPr>
              <a:t>IP</a:t>
            </a:r>
            <a:r>
              <a:rPr lang="zh-CN" altLang="en-US" b="0" i="0" dirty="0">
                <a:solidFill>
                  <a:srgbClr val="34495E"/>
                </a:solidFill>
                <a:effectLst/>
                <a:latin typeface="Ubuntu"/>
              </a:rPr>
              <a:t>列表。</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compaction_throughput_mb_per_sec</a:t>
            </a:r>
            <a:endParaRPr lang="en-US" altLang="zh-CN" b="0" i="0" dirty="0">
              <a:solidFill>
                <a:srgbClr val="34495E"/>
              </a:solidFill>
              <a:effectLst/>
              <a:latin typeface="Ubuntu"/>
            </a:endParaRPr>
          </a:p>
          <a:p>
            <a:pPr algn="l"/>
            <a:r>
              <a:rPr lang="zh-CN" altLang="en-US" b="0" i="0" dirty="0">
                <a:solidFill>
                  <a:srgbClr val="34495E"/>
                </a:solidFill>
                <a:effectLst/>
                <a:latin typeface="Ubuntu"/>
              </a:rPr>
              <a:t>限制特定吞吐量下的压缩速率。如果插入数据的速度越快，越应该压缩</a:t>
            </a:r>
            <a:r>
              <a:rPr lang="en-US" altLang="zh-CN" b="0" i="0" dirty="0" err="1">
                <a:solidFill>
                  <a:srgbClr val="34495E"/>
                </a:solidFill>
                <a:effectLst/>
                <a:latin typeface="Ubuntu"/>
              </a:rPr>
              <a:t>SSTable</a:t>
            </a:r>
            <a:r>
              <a:rPr lang="zh-CN" altLang="en-US" b="0" i="0" dirty="0">
                <a:solidFill>
                  <a:srgbClr val="34495E"/>
                </a:solidFill>
                <a:effectLst/>
                <a:latin typeface="Ubuntu"/>
              </a:rPr>
              <a:t>减少其数量。推荐</a:t>
            </a:r>
            <a:r>
              <a:rPr lang="en-US" altLang="zh-CN" b="0" i="0" dirty="0">
                <a:solidFill>
                  <a:srgbClr val="34495E"/>
                </a:solidFill>
                <a:effectLst/>
                <a:latin typeface="Ubuntu"/>
              </a:rPr>
              <a:t>16-32</a:t>
            </a:r>
            <a:r>
              <a:rPr lang="zh-CN" altLang="en-US" b="0" i="0" dirty="0">
                <a:solidFill>
                  <a:srgbClr val="34495E"/>
                </a:solidFill>
                <a:effectLst/>
                <a:latin typeface="Ubuntu"/>
              </a:rPr>
              <a:t>倍于写入速度（</a:t>
            </a:r>
            <a:r>
              <a:rPr lang="en-US" altLang="zh-CN" b="0" i="0" dirty="0">
                <a:solidFill>
                  <a:srgbClr val="34495E"/>
                </a:solidFill>
                <a:effectLst/>
                <a:latin typeface="Ubuntu"/>
              </a:rPr>
              <a:t>MB/s</a:t>
            </a:r>
            <a:r>
              <a:rPr lang="zh-CN" altLang="en-US" b="0" i="0" dirty="0">
                <a:solidFill>
                  <a:srgbClr val="34495E"/>
                </a:solidFill>
                <a:effectLst/>
                <a:latin typeface="Ubuntu"/>
              </a:rPr>
              <a:t>）。如果是</a:t>
            </a:r>
            <a:r>
              <a:rPr lang="en-US" altLang="zh-CN" b="0" i="0" dirty="0">
                <a:solidFill>
                  <a:srgbClr val="34495E"/>
                </a:solidFill>
                <a:effectLst/>
                <a:latin typeface="Ubuntu"/>
              </a:rPr>
              <a:t>0</a:t>
            </a:r>
            <a:r>
              <a:rPr lang="zh-CN" altLang="en-US" b="0" i="0" dirty="0">
                <a:solidFill>
                  <a:srgbClr val="34495E"/>
                </a:solidFill>
                <a:effectLst/>
                <a:latin typeface="Ubuntu"/>
              </a:rPr>
              <a:t>表示不限制。</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memtable_total_space_in_mb</a:t>
            </a:r>
            <a:endParaRPr lang="en-US" altLang="zh-CN" b="0" i="0" dirty="0">
              <a:solidFill>
                <a:srgbClr val="34495E"/>
              </a:solidFill>
              <a:effectLst/>
              <a:latin typeface="Ubuntu"/>
            </a:endParaRPr>
          </a:p>
          <a:p>
            <a:pPr algn="l"/>
            <a:r>
              <a:rPr lang="zh-CN" altLang="en-US" b="0" i="0" dirty="0">
                <a:solidFill>
                  <a:srgbClr val="34495E"/>
                </a:solidFill>
                <a:effectLst/>
                <a:latin typeface="Ubuntu"/>
              </a:rPr>
              <a:t>指定节点中</a:t>
            </a:r>
            <a:r>
              <a:rPr lang="en-US" altLang="zh-CN" b="0" i="0" dirty="0" err="1">
                <a:solidFill>
                  <a:srgbClr val="34495E"/>
                </a:solidFill>
                <a:effectLst/>
                <a:latin typeface="Ubuntu"/>
              </a:rPr>
              <a:t>memables</a:t>
            </a:r>
            <a:r>
              <a:rPr lang="zh-CN" altLang="en-US" b="0" i="0" dirty="0">
                <a:solidFill>
                  <a:srgbClr val="34495E"/>
                </a:solidFill>
                <a:effectLst/>
                <a:latin typeface="Ubuntu"/>
              </a:rPr>
              <a:t>最大使用的内存数（默认</a:t>
            </a:r>
            <a:r>
              <a:rPr lang="en-US" altLang="zh-CN" b="0" i="0" dirty="0">
                <a:solidFill>
                  <a:srgbClr val="34495E"/>
                </a:solidFill>
                <a:effectLst/>
                <a:latin typeface="Ubuntu"/>
              </a:rPr>
              <a:t>1/4heap</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concurrent_reads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）读取数据的瓶颈是在磁盘上，设置</a:t>
            </a:r>
            <a:r>
              <a:rPr lang="en-US" altLang="zh-CN" b="0" i="0" dirty="0">
                <a:solidFill>
                  <a:srgbClr val="34495E"/>
                </a:solidFill>
                <a:effectLst/>
                <a:latin typeface="Ubuntu"/>
              </a:rPr>
              <a:t>16</a:t>
            </a:r>
            <a:r>
              <a:rPr lang="zh-CN" altLang="en-US" b="0" i="0" dirty="0">
                <a:solidFill>
                  <a:srgbClr val="34495E"/>
                </a:solidFill>
                <a:effectLst/>
                <a:latin typeface="Ubuntu"/>
              </a:rPr>
              <a:t>倍于磁盘数量可以减少操作队列。</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concurrent_writes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里写很少出现</a:t>
            </a:r>
            <a:r>
              <a:rPr lang="en-US" altLang="zh-CN" b="0" i="0" dirty="0">
                <a:solidFill>
                  <a:srgbClr val="34495E"/>
                </a:solidFill>
                <a:effectLst/>
                <a:latin typeface="Ubuntu"/>
              </a:rPr>
              <a:t>I/O</a:t>
            </a:r>
            <a:r>
              <a:rPr lang="zh-CN" altLang="en-US" b="0" i="0" dirty="0">
                <a:solidFill>
                  <a:srgbClr val="34495E"/>
                </a:solidFill>
                <a:effectLst/>
                <a:latin typeface="Ubuntu"/>
              </a:rPr>
              <a:t>不稳定，所以并发写取决于</a:t>
            </a:r>
            <a:r>
              <a:rPr lang="en-US" altLang="zh-CN" b="0" i="0" dirty="0">
                <a:solidFill>
                  <a:srgbClr val="34495E"/>
                </a:solidFill>
                <a:effectLst/>
                <a:latin typeface="Ubuntu"/>
              </a:rPr>
              <a:t>CPU</a:t>
            </a:r>
            <a:r>
              <a:rPr lang="zh-CN" altLang="en-US" b="0" i="0" dirty="0">
                <a:solidFill>
                  <a:srgbClr val="34495E"/>
                </a:solidFill>
                <a:effectLst/>
                <a:latin typeface="Ubuntu"/>
              </a:rPr>
              <a:t>的核心数量。推荐</a:t>
            </a:r>
            <a:r>
              <a:rPr lang="en-US" altLang="zh-CN" b="0" i="0" dirty="0">
                <a:solidFill>
                  <a:srgbClr val="34495E"/>
                </a:solidFill>
                <a:effectLst/>
                <a:latin typeface="Ubuntu"/>
              </a:rPr>
              <a:t>8</a:t>
            </a:r>
            <a:r>
              <a:rPr lang="zh-CN" altLang="en-US" b="0" i="0" dirty="0">
                <a:solidFill>
                  <a:srgbClr val="34495E"/>
                </a:solidFill>
                <a:effectLst/>
                <a:latin typeface="Ubuntu"/>
              </a:rPr>
              <a:t>倍于</a:t>
            </a:r>
            <a:r>
              <a:rPr lang="en-US" altLang="zh-CN" b="0" i="0" dirty="0">
                <a:solidFill>
                  <a:srgbClr val="34495E"/>
                </a:solidFill>
                <a:effectLst/>
                <a:latin typeface="Ubuntu"/>
              </a:rPr>
              <a:t>CPU</a:t>
            </a:r>
            <a:r>
              <a:rPr lang="zh-CN" altLang="en-US" b="0" i="0" dirty="0">
                <a:solidFill>
                  <a:srgbClr val="34495E"/>
                </a:solidFill>
                <a:effectLst/>
                <a:latin typeface="Ubuntu"/>
              </a:rPr>
              <a:t>数。</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incremental_backups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）最后一次快照发生时备份更新的数据（增量备份）。当增量备份可用时，</a:t>
            </a:r>
            <a:r>
              <a:rPr lang="en-US" altLang="zh-CN" b="0" i="0" dirty="0">
                <a:solidFill>
                  <a:srgbClr val="34495E"/>
                </a:solidFill>
                <a:effectLst/>
                <a:latin typeface="Ubuntu"/>
              </a:rPr>
              <a:t>Cassandra</a:t>
            </a:r>
            <a:r>
              <a:rPr lang="zh-CN" altLang="en-US" b="0" i="0" dirty="0">
                <a:solidFill>
                  <a:srgbClr val="34495E"/>
                </a:solidFill>
                <a:effectLst/>
                <a:latin typeface="Ubuntu"/>
              </a:rPr>
              <a:t>创建一个到</a:t>
            </a:r>
            <a:r>
              <a:rPr lang="en-US" altLang="zh-CN" b="0" i="0" dirty="0" err="1">
                <a:solidFill>
                  <a:srgbClr val="34495E"/>
                </a:solidFill>
                <a:effectLst/>
                <a:latin typeface="Ubuntu"/>
              </a:rPr>
              <a:t>SSTable</a:t>
            </a:r>
            <a:r>
              <a:rPr lang="zh-CN" altLang="en-US" b="0" i="0" dirty="0">
                <a:solidFill>
                  <a:srgbClr val="34495E"/>
                </a:solidFill>
                <a:effectLst/>
                <a:latin typeface="Ubuntu"/>
              </a:rPr>
              <a:t>的的硬链接或者流式存储到本地的备份</a:t>
            </a:r>
            <a:r>
              <a:rPr lang="en-US" altLang="zh-CN" b="0" i="0" dirty="0">
                <a:solidFill>
                  <a:srgbClr val="34495E"/>
                </a:solidFill>
                <a:effectLst/>
                <a:latin typeface="Ubuntu"/>
              </a:rPr>
              <a:t>/</a:t>
            </a:r>
            <a:r>
              <a:rPr lang="zh-CN" altLang="en-US" b="0" i="0" dirty="0">
                <a:solidFill>
                  <a:srgbClr val="34495E"/>
                </a:solidFill>
                <a:effectLst/>
                <a:latin typeface="Ubuntu"/>
              </a:rPr>
              <a:t>子目录。删除这些硬链接是操作员的责任。</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snapshot_before_compaction</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）启用或禁用在压缩前执行快照。这个选项在数据格式改变的时候来备份数据是很有用的。注意使用这个选项，因为</a:t>
            </a:r>
            <a:r>
              <a:rPr lang="en-US" altLang="zh-CN" b="0" i="0" dirty="0">
                <a:solidFill>
                  <a:srgbClr val="34495E"/>
                </a:solidFill>
                <a:effectLst/>
                <a:latin typeface="Ubuntu"/>
              </a:rPr>
              <a:t>Cassandra</a:t>
            </a:r>
            <a:r>
              <a:rPr lang="zh-CN" altLang="en-US" b="0" i="0" dirty="0">
                <a:solidFill>
                  <a:srgbClr val="34495E"/>
                </a:solidFill>
                <a:effectLst/>
                <a:latin typeface="Ubuntu"/>
              </a:rPr>
              <a:t>不会自动删除过期的快照。</a:t>
            </a:r>
            <a:endParaRPr lang="zh-CN" altLang="en-US" b="0" i="0" dirty="0">
              <a:solidFill>
                <a:srgbClr val="34495E"/>
              </a:solidFill>
              <a:effectLst/>
              <a:latin typeface="Ubuntu"/>
            </a:endParaRP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phi_convict_threshold</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8</a:t>
            </a:r>
            <a:r>
              <a:rPr lang="zh-CN" altLang="en-US" b="0" i="0" dirty="0">
                <a:solidFill>
                  <a:srgbClr val="34495E"/>
                </a:solidFill>
                <a:effectLst/>
                <a:latin typeface="Ubuntu"/>
              </a:rPr>
              <a:t>）调整失效检测器的敏感度。较小的值增加了把未响应的节点标注为挂掉的可能性，反之就会降低其可能性。在不稳定的网络环境下（比如</a:t>
            </a:r>
            <a:r>
              <a:rPr lang="en-US" altLang="zh-CN" b="0" i="0" dirty="0">
                <a:solidFill>
                  <a:srgbClr val="34495E"/>
                </a:solidFill>
                <a:effectLst/>
                <a:latin typeface="Ubuntu"/>
              </a:rPr>
              <a:t>EC2</a:t>
            </a:r>
            <a:r>
              <a:rPr lang="zh-CN" altLang="en-US" b="0" i="0" dirty="0">
                <a:solidFill>
                  <a:srgbClr val="34495E"/>
                </a:solidFill>
                <a:effectLst/>
                <a:latin typeface="Ubuntu"/>
              </a:rPr>
              <a:t>），把这个值调整为</a:t>
            </a:r>
            <a:r>
              <a:rPr lang="en-US" altLang="zh-CN" b="0" i="0" dirty="0">
                <a:solidFill>
                  <a:srgbClr val="34495E"/>
                </a:solidFill>
                <a:effectLst/>
                <a:latin typeface="Ubuntu"/>
              </a:rPr>
              <a:t>10</a:t>
            </a:r>
            <a:r>
              <a:rPr lang="zh-CN" altLang="en-US" b="0" i="0" dirty="0">
                <a:solidFill>
                  <a:srgbClr val="34495E"/>
                </a:solidFill>
                <a:effectLst/>
                <a:latin typeface="Ubuntu"/>
              </a:rPr>
              <a:t>或</a:t>
            </a:r>
            <a:r>
              <a:rPr lang="en-US" altLang="zh-CN" b="0" i="0" dirty="0">
                <a:solidFill>
                  <a:srgbClr val="34495E"/>
                </a:solidFill>
                <a:effectLst/>
                <a:latin typeface="Ubuntu"/>
              </a:rPr>
              <a:t>12</a:t>
            </a:r>
            <a:r>
              <a:rPr lang="zh-CN" altLang="en-US" b="0" i="0" dirty="0">
                <a:solidFill>
                  <a:srgbClr val="34495E"/>
                </a:solidFill>
                <a:effectLst/>
                <a:latin typeface="Ubuntu"/>
              </a:rPr>
              <a:t>有助于防止错误的失效判断。大于</a:t>
            </a:r>
            <a:r>
              <a:rPr lang="en-US" altLang="zh-CN" b="0" i="0" dirty="0">
                <a:solidFill>
                  <a:srgbClr val="34495E"/>
                </a:solidFill>
                <a:effectLst/>
                <a:latin typeface="Ubuntu"/>
              </a:rPr>
              <a:t>12</a:t>
            </a:r>
            <a:r>
              <a:rPr lang="zh-CN" altLang="en-US" b="0" i="0" dirty="0">
                <a:solidFill>
                  <a:srgbClr val="34495E"/>
                </a:solidFill>
                <a:effectLst/>
                <a:latin typeface="Ubuntu"/>
              </a:rPr>
              <a:t>或小于</a:t>
            </a:r>
            <a:r>
              <a:rPr lang="en-US" altLang="zh-CN" b="0" i="0" dirty="0">
                <a:solidFill>
                  <a:srgbClr val="34495E"/>
                </a:solidFill>
                <a:effectLst/>
                <a:latin typeface="Ubuntu"/>
              </a:rPr>
              <a:t>5</a:t>
            </a:r>
            <a:r>
              <a:rPr lang="zh-CN" altLang="en-US" b="0" i="0" dirty="0">
                <a:solidFill>
                  <a:srgbClr val="34495E"/>
                </a:solidFill>
                <a:effectLst/>
                <a:latin typeface="Ubuntu"/>
              </a:rPr>
              <a:t>的值不推荐！</a:t>
            </a:r>
            <a:endParaRPr lang="zh-CN" altLang="en-US" b="0" i="0" dirty="0">
              <a:solidFill>
                <a:srgbClr val="34495E"/>
              </a:solidFill>
              <a:effectLst/>
              <a:latin typeface="Ubuntu"/>
            </a:endParaRP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34495E"/>
              </a:solidFill>
              <a:effectLst/>
              <a:latin typeface="Ubuntu"/>
            </a:endParaRPr>
          </a:p>
          <a:p>
            <a:pPr algn="l"/>
            <a:endParaRPr lang="en-US" altLang="zh-CN" b="0" i="0" dirty="0">
              <a:solidFill>
                <a:srgbClr val="34495E"/>
              </a:solidFill>
              <a:effectLst/>
              <a:latin typeface="Ubuntu"/>
            </a:endParaRPr>
          </a:p>
          <a:p>
            <a:pPr algn="l"/>
            <a:r>
              <a:rPr lang="zh-CN" altLang="en-US" b="0" i="0" dirty="0">
                <a:solidFill>
                  <a:srgbClr val="34495E"/>
                </a:solidFill>
                <a:effectLst/>
                <a:latin typeface="Ubuntu"/>
              </a:rPr>
              <a:t>副本因子决定数据有几份副本。例如：</a:t>
            </a:r>
            <a:endParaRPr lang="zh-CN" altLang="en-US" b="0" i="0" dirty="0">
              <a:solidFill>
                <a:srgbClr val="34495E"/>
              </a:solidFill>
              <a:effectLst/>
              <a:latin typeface="Ubuntu"/>
            </a:endParaRPr>
          </a:p>
          <a:p>
            <a:pPr algn="l"/>
            <a:r>
              <a:rPr lang="zh-CN" altLang="en-US" b="0" i="0" dirty="0">
                <a:solidFill>
                  <a:srgbClr val="34495E"/>
                </a:solidFill>
                <a:effectLst/>
                <a:latin typeface="Ubuntu"/>
              </a:rPr>
              <a:t>副本因子为</a:t>
            </a:r>
            <a:r>
              <a:rPr lang="en-US" altLang="zh-CN" b="0" i="0" dirty="0">
                <a:solidFill>
                  <a:srgbClr val="34495E"/>
                </a:solidFill>
                <a:effectLst/>
                <a:latin typeface="Ubuntu"/>
              </a:rPr>
              <a:t>1</a:t>
            </a:r>
            <a:r>
              <a:rPr lang="zh-CN" altLang="en-US" b="0" i="0" dirty="0">
                <a:solidFill>
                  <a:srgbClr val="34495E"/>
                </a:solidFill>
                <a:effectLst/>
                <a:latin typeface="Ubuntu"/>
              </a:rPr>
              <a:t>表示每一行只有一个副</a:t>
            </a:r>
            <a:r>
              <a:rPr lang="en-US" altLang="zh-CN" b="0" i="0" dirty="0">
                <a:solidFill>
                  <a:srgbClr val="34495E"/>
                </a:solidFill>
                <a:effectLst/>
                <a:latin typeface="Ubuntu"/>
              </a:rPr>
              <a:t>,</a:t>
            </a:r>
            <a:r>
              <a:rPr lang="zh-CN" altLang="en-US" b="0" i="0" dirty="0">
                <a:solidFill>
                  <a:srgbClr val="34495E"/>
                </a:solidFill>
                <a:effectLst/>
                <a:latin typeface="Ubuntu"/>
              </a:rPr>
              <a:t>。副本因子为</a:t>
            </a:r>
            <a:r>
              <a:rPr lang="en-US" altLang="zh-CN" b="0" i="0" dirty="0">
                <a:solidFill>
                  <a:srgbClr val="34495E"/>
                </a:solidFill>
                <a:effectLst/>
                <a:latin typeface="Ubuntu"/>
              </a:rPr>
              <a:t>2</a:t>
            </a:r>
            <a:r>
              <a:rPr lang="zh-CN" altLang="en-US" b="0" i="0" dirty="0">
                <a:solidFill>
                  <a:srgbClr val="34495E"/>
                </a:solidFill>
                <a:effectLst/>
                <a:latin typeface="Ubuntu"/>
              </a:rPr>
              <a:t>表示每一行有两个副本，每个副本位于不同的节点上。在实际应用中为了避免单点故障，会配置为</a:t>
            </a:r>
            <a:r>
              <a:rPr lang="en-US" altLang="zh-CN" b="0" i="0" dirty="0">
                <a:solidFill>
                  <a:srgbClr val="34495E"/>
                </a:solidFill>
                <a:effectLst/>
                <a:latin typeface="Ubuntu"/>
              </a:rPr>
              <a:t>3</a:t>
            </a:r>
            <a:r>
              <a:rPr lang="zh-CN" altLang="en-US" b="0" i="0" dirty="0">
                <a:solidFill>
                  <a:srgbClr val="34495E"/>
                </a:solidFill>
                <a:effectLst/>
                <a:latin typeface="Ubuntu"/>
              </a:rPr>
              <a:t>以上。</a:t>
            </a:r>
            <a:endParaRPr lang="zh-CN" altLang="en-US" b="0" i="0" dirty="0">
              <a:solidFill>
                <a:srgbClr val="34495E"/>
              </a:solidFill>
              <a:effectLst/>
              <a:latin typeface="Ubuntu"/>
            </a:endParaRPr>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34495E"/>
                </a:solidFill>
                <a:effectLst/>
                <a:latin typeface="Ubuntu"/>
              </a:rPr>
              <a:t>1 </a:t>
            </a:r>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endParaRPr lang="zh-CN" altLang="en-US" b="1" i="0" dirty="0">
              <a:solidFill>
                <a:srgbClr val="34495E"/>
              </a:solidFill>
              <a:effectLst/>
              <a:latin typeface="Ubuntu"/>
            </a:endParaRP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endParaRPr lang="zh-CN" altLang="en-US" b="0" i="0" dirty="0">
              <a:solidFill>
                <a:srgbClr val="34495E"/>
              </a:solidFill>
              <a:effectLst/>
              <a:latin typeface="Ubuntu"/>
            </a:endParaRPr>
          </a:p>
          <a:p>
            <a:pPr algn="l"/>
            <a:r>
              <a:rPr lang="en-US" altLang="zh-CN" b="1" i="0" dirty="0">
                <a:solidFill>
                  <a:srgbClr val="34495E"/>
                </a:solidFill>
                <a:effectLst/>
                <a:latin typeface="Ubuntu"/>
              </a:rPr>
              <a:t>2 </a:t>
            </a:r>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endParaRPr lang="zh-CN" altLang="en-US" b="1" i="0" dirty="0">
              <a:solidFill>
                <a:srgbClr val="34495E"/>
              </a:solidFill>
              <a:effectLst/>
              <a:latin typeface="Ubuntu"/>
            </a:endParaRP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endParaRPr lang="zh-CN" altLang="en-US" b="0" i="0" dirty="0">
              <a:solidFill>
                <a:srgbClr val="34495E"/>
              </a:solidFill>
              <a:effectLst/>
              <a:latin typeface="Ubuntu"/>
            </a:endParaRPr>
          </a:p>
          <a:p>
            <a:pPr algn="l"/>
            <a:r>
              <a:rPr lang="en-US" altLang="zh-CN" b="1" i="0" dirty="0">
                <a:solidFill>
                  <a:srgbClr val="34495E"/>
                </a:solidFill>
                <a:effectLst/>
                <a:latin typeface="Ubuntu"/>
              </a:rPr>
              <a:t>3 </a:t>
            </a:r>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endParaRPr lang="zh-CN" altLang="en-US" b="1" i="0" dirty="0">
              <a:solidFill>
                <a:srgbClr val="34495E"/>
              </a:solidFill>
              <a:effectLst/>
              <a:latin typeface="Ubuntu"/>
            </a:endParaRP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endParaRPr lang="zh-CN" altLang="en-US" b="0" i="0" dirty="0">
              <a:solidFill>
                <a:srgbClr val="34495E"/>
              </a:solidFill>
              <a:effectLst/>
              <a:latin typeface="Ubuntu"/>
            </a:endParaRP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endParaRPr lang="zh-CN" altLang="en-US" b="0" i="0" dirty="0">
              <a:solidFill>
                <a:srgbClr val="34495E"/>
              </a:solidFill>
              <a:effectLst/>
              <a:latin typeface="Ubuntu"/>
            </a:endParaRP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endParaRPr lang="zh-CN" altLang="en-US" b="0" i="0" dirty="0">
              <a:solidFill>
                <a:srgbClr val="34495E"/>
              </a:solidFill>
              <a:effectLst/>
              <a:latin typeface="Ubuntu"/>
            </a:endParaRP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endParaRPr lang="zh-CN" altLang="en-US" b="0" i="0" dirty="0">
              <a:solidFill>
                <a:srgbClr val="34495E"/>
              </a:solidFill>
              <a:effectLst/>
              <a:latin typeface="Ubuntu"/>
            </a:endParaRP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在Spark中，UDT、UDF和UDAF是三种常用的用户自定义函数类型，用于处理不同类型的数据。</a:t>
            </a:r>
            <a:endParaRPr lang="zh-CN" altLang="en-US" dirty="0"/>
          </a:p>
          <a:p>
            <a:endParaRPr lang="zh-CN" altLang="en-US" dirty="0"/>
          </a:p>
          <a:p>
            <a:r>
              <a:rPr lang="zh-CN" altLang="en-US" dirty="0"/>
              <a:t>UDT (User-Defined Type)</a:t>
            </a:r>
            <a:endParaRPr lang="zh-CN" altLang="en-US" dirty="0"/>
          </a:p>
          <a:p>
            <a:r>
              <a:rPr lang="zh-CN" altLang="en-US" dirty="0"/>
              <a:t>UDT是用户自定义类型的缩写，可以用于定义新的数据类型。Spark中的UDT通常用于处理自定义的复杂数据类型，例如地理空间数据类型，可以使用UDT将地理空间数据封装为一个自定义类型并进行操作。</a:t>
            </a:r>
            <a:endParaRPr lang="zh-CN" altLang="en-US" dirty="0"/>
          </a:p>
          <a:p>
            <a:endParaRPr lang="zh-CN" altLang="en-US" dirty="0"/>
          </a:p>
          <a:p>
            <a:r>
              <a:rPr lang="zh-CN" altLang="en-US" dirty="0"/>
              <a:t>UDF (User-Defined Function)</a:t>
            </a:r>
            <a:endParaRPr lang="zh-CN" altLang="en-US" dirty="0"/>
          </a:p>
          <a:p>
            <a:r>
              <a:rPr lang="zh-CN" altLang="en-US" dirty="0"/>
              <a:t>UDF是用户自定义函数的缩写，可以用于定义新的函数。在Spark中，用户可以使用UDF定义自己的函数来处理数据。例如，可以使用UDF来处理地理空间数据的计算和转换。</a:t>
            </a:r>
            <a:endParaRPr lang="zh-CN" altLang="en-US" dirty="0"/>
          </a:p>
          <a:p>
            <a:endParaRPr lang="zh-CN" altLang="en-US" dirty="0"/>
          </a:p>
          <a:p>
            <a:r>
              <a:rPr lang="zh-CN" altLang="en-US" dirty="0"/>
              <a:t>UDAF (User-Defined Aggregate Function)</a:t>
            </a:r>
            <a:endParaRPr lang="zh-CN" altLang="en-US" dirty="0"/>
          </a:p>
          <a:p>
            <a:r>
              <a:rPr lang="zh-CN" altLang="en-US" dirty="0"/>
              <a:t>UDAF是用户自定义聚合函数的缩写，可以用于定义新的聚合函数。在Spark中，用户可以使用UDAF来处理聚合操作，例如计算地理空间数据的平均值、最大值和最小值等。</a:t>
            </a:r>
            <a:endParaRPr lang="zh-CN" altLang="en-US" dirty="0"/>
          </a:p>
          <a:p>
            <a:endParaRPr lang="zh-CN" altLang="en-US" dirty="0"/>
          </a:p>
          <a:p>
            <a:r>
              <a:rPr lang="zh-CN" altLang="en-US" dirty="0"/>
              <a:t>总之，UDT、UDF和UDAF是Spark中常用的三种用户自定义函数类型，可以用于处理不同类型的数据，例如地理空间数据。通过定义自己的函数和类型，用户可以更方便地处理和分析数据，提高数据处理的效率和准确性。</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行式存储：存储结构如上；可以看出行式存储将每个字段上的数据按行的方式存储在了磁盘上，行式存储对磁盘的</a:t>
            </a:r>
            <a:r>
              <a:rPr lang="en-US" altLang="zh-CN" b="0" i="0" dirty="0">
                <a:solidFill>
                  <a:srgbClr val="34495E"/>
                </a:solidFill>
                <a:effectLst/>
                <a:latin typeface="Ubuntu"/>
              </a:rPr>
              <a:t>io</a:t>
            </a:r>
            <a:r>
              <a:rPr lang="zh-CN" altLang="en-US" b="0" i="0" dirty="0">
                <a:solidFill>
                  <a:srgbClr val="34495E"/>
                </a:solidFill>
                <a:effectLst/>
                <a:latin typeface="Ubuntu"/>
              </a:rPr>
              <a:t>浪费比较大</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列式存储解决的问题：</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数据不读取无效数据 提高了系统的</a:t>
            </a:r>
            <a:r>
              <a:rPr lang="en-US" altLang="zh-CN" b="0" i="0" dirty="0">
                <a:solidFill>
                  <a:srgbClr val="34495E"/>
                </a:solidFill>
                <a:effectLst/>
                <a:latin typeface="Ubuntu"/>
              </a:rPr>
              <a:t>io </a:t>
            </a:r>
            <a:r>
              <a:rPr lang="zh-CN" altLang="en-US" b="0" i="0" dirty="0">
                <a:solidFill>
                  <a:srgbClr val="34495E"/>
                </a:solidFill>
                <a:effectLst/>
                <a:latin typeface="Ubuntu"/>
              </a:rPr>
              <a:t>查询快</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数据压缩比：节省了磁盘空间</a:t>
            </a:r>
            <a:endParaRPr lang="en-US" altLang="zh-CN" b="0" i="0" dirty="0">
              <a:solidFill>
                <a:srgbClr val="34495E"/>
              </a:solidFill>
              <a:effectLst/>
              <a:latin typeface="Ubuntu"/>
            </a:endParaRPr>
          </a:p>
        </p:txBody>
      </p:sp>
      <p:sp>
        <p:nvSpPr>
          <p:cNvPr id="4" name="灯片编号占位符 3"/>
          <p:cNvSpPr>
            <a:spLocks noGrp="1"/>
          </p:cNvSpPr>
          <p:nvPr>
            <p:ph type="sldNum" sz="quarter" idx="5"/>
          </p:nvPr>
        </p:nvSpPr>
        <p:spPr/>
        <p:txBody>
          <a:bodyPr/>
          <a:lstStyle/>
          <a:p>
            <a:fld id="{BC70D309-CFC4-4092-9B55-08CA2DC262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页">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126163" y="3012211"/>
            <a:ext cx="4920949" cy="369332"/>
          </a:xfrm>
        </p:spPr>
        <p:txBody>
          <a:bodyPr wrap="square" rIns="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5259687" y="1678300"/>
            <a:ext cx="5787426" cy="1200329"/>
          </a:xfrm>
        </p:spPr>
        <p:txBody>
          <a:bodyPr rIns="0" anchor="ctr">
            <a:no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53221"/>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8133330" y="4461773"/>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7" name="组合 6"/>
          <p:cNvGrpSpPr/>
          <p:nvPr userDrawn="1"/>
        </p:nvGrpSpPr>
        <p:grpSpPr>
          <a:xfrm>
            <a:off x="-760036" y="-172244"/>
            <a:ext cx="13350114" cy="7202488"/>
            <a:chOff x="-760036" y="-172244"/>
            <a:chExt cx="13350114" cy="7202488"/>
          </a:xfrm>
        </p:grpSpPr>
        <p:grpSp>
          <p:nvGrpSpPr>
            <p:cNvPr id="8" name="组合 7"/>
            <p:cNvGrpSpPr/>
            <p:nvPr/>
          </p:nvGrpSpPr>
          <p:grpSpPr>
            <a:xfrm>
              <a:off x="1537044" y="721752"/>
              <a:ext cx="925130" cy="1031017"/>
              <a:chOff x="1490079" y="866275"/>
              <a:chExt cx="784437" cy="844706"/>
            </a:xfrm>
          </p:grpSpPr>
          <p:cxnSp>
            <p:nvCxnSpPr>
              <p:cNvPr id="272" name="直接连接符 271"/>
              <p:cNvCxnSpPr/>
              <p:nvPr/>
            </p:nvCxnSpPr>
            <p:spPr>
              <a:xfrm flipH="1">
                <a:off x="1869892" y="866275"/>
                <a:ext cx="404624" cy="24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866879" y="1112096"/>
                <a:ext cx="309391" cy="20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flipH="1">
                <a:off x="1490079" y="1317784"/>
                <a:ext cx="690807" cy="3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1509619" y="2146537"/>
              <a:ext cx="689130" cy="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66619" y="3533992"/>
              <a:ext cx="715648" cy="1098829"/>
              <a:chOff x="1824841" y="3430274"/>
              <a:chExt cx="715648" cy="1098829"/>
            </a:xfrm>
          </p:grpSpPr>
          <p:cxnSp>
            <p:nvCxnSpPr>
              <p:cNvPr id="268" name="直接连接符 267"/>
              <p:cNvCxnSpPr/>
              <p:nvPr/>
            </p:nvCxnSpPr>
            <p:spPr>
              <a:xfrm flipH="1">
                <a:off x="1824841" y="3430274"/>
                <a:ext cx="715648" cy="4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1832513" y="3881663"/>
                <a:ext cx="426322" cy="254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1972121" y="4137222"/>
                <a:ext cx="287433" cy="17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a:off x="1966035" y="4309800"/>
                <a:ext cx="378379" cy="21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V="1">
              <a:off x="2538217" y="4141335"/>
              <a:ext cx="1308016" cy="79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30371" y="545063"/>
              <a:ext cx="464028" cy="493491"/>
              <a:chOff x="5051297" y="2646999"/>
              <a:chExt cx="2141877" cy="2277876"/>
            </a:xfrm>
          </p:grpSpPr>
          <p:sp>
            <p:nvSpPr>
              <p:cNvPr id="256" name="矩形 2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8" name="矩形 2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9" name="直接连接符 2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2" name="矩形 26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462241" y="1122281"/>
              <a:ext cx="823963" cy="876280"/>
              <a:chOff x="5051297" y="2646999"/>
              <a:chExt cx="2141877" cy="2277876"/>
            </a:xfrm>
          </p:grpSpPr>
          <p:sp>
            <p:nvSpPr>
              <p:cNvPr id="244" name="矩形 24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5" name="矩形 24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6" name="矩形 24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7" name="直接连接符 24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0" name="矩形 24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2" name="矩形 25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3" name="直接连接符 25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972077" y="1433129"/>
              <a:ext cx="860437" cy="915070"/>
              <a:chOff x="5051297" y="2646999"/>
              <a:chExt cx="2141877" cy="2277876"/>
            </a:xfrm>
          </p:grpSpPr>
          <p:sp>
            <p:nvSpPr>
              <p:cNvPr id="232" name="矩形 23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5" name="直接连接符 23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38" name="矩形 237"/>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9" name="矩形 23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0" name="矩形 239"/>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1" name="直接连接符 24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777148" y="2171543"/>
              <a:ext cx="1480292" cy="1574283"/>
              <a:chOff x="5051297" y="2646999"/>
              <a:chExt cx="2141877" cy="2277876"/>
            </a:xfrm>
          </p:grpSpPr>
          <p:sp>
            <p:nvSpPr>
              <p:cNvPr id="220" name="矩形 2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1" name="矩形 2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3" name="直接连接符 2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7" name="矩形 2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9" name="直接连接符 2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530376" y="2348199"/>
              <a:ext cx="2156319" cy="2293234"/>
              <a:chOff x="5051297" y="2646999"/>
              <a:chExt cx="2141877" cy="2277876"/>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803" y="3410513"/>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45732" y="3673733"/>
              <a:ext cx="712554" cy="757797"/>
              <a:chOff x="5051297" y="2646999"/>
              <a:chExt cx="2141877" cy="2277876"/>
            </a:xfrm>
          </p:grpSpPr>
          <p:sp>
            <p:nvSpPr>
              <p:cNvPr id="196" name="矩形 19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4" name="矩形 20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5" name="直接连接符 20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98523" y="4308328"/>
              <a:ext cx="979039" cy="1041203"/>
              <a:chOff x="5051297" y="2646999"/>
              <a:chExt cx="2141877" cy="2277876"/>
            </a:xfrm>
          </p:grpSpPr>
          <p:sp>
            <p:nvSpPr>
              <p:cNvPr id="184" name="矩形 18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5" name="矩形 18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6" name="矩形 18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7" name="直接连接符 18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60036" y="-172244"/>
              <a:ext cx="13350114" cy="7202488"/>
              <a:chOff x="-560338" y="-29630"/>
              <a:chExt cx="13350114" cy="7202488"/>
            </a:xfrm>
            <a:gradFill flip="none" rotWithShape="1">
              <a:gsLst>
                <a:gs pos="50000">
                  <a:schemeClr val="accent1">
                    <a:lumMod val="60000"/>
                    <a:lumOff val="40000"/>
                    <a:alpha val="13000"/>
                  </a:schemeClr>
                </a:gs>
                <a:gs pos="0">
                  <a:schemeClr val="accent1">
                    <a:lumMod val="60000"/>
                    <a:lumOff val="40000"/>
                    <a:alpha val="0"/>
                  </a:schemeClr>
                </a:gs>
                <a:gs pos="100000">
                  <a:schemeClr val="accent1">
                    <a:lumMod val="60000"/>
                    <a:lumOff val="40000"/>
                    <a:alpha val="0"/>
                  </a:schemeClr>
                </a:gs>
              </a:gsLst>
              <a:lin ang="2700000" scaled="1"/>
              <a:tileRect/>
            </a:gradFill>
          </p:grpSpPr>
          <p:cxnSp>
            <p:nvCxnSpPr>
              <p:cNvPr id="83" name="直接连接符 82"/>
              <p:cNvCxnSpPr/>
              <p:nvPr/>
            </p:nvCxnSpPr>
            <p:spPr>
              <a:xfrm flipH="1">
                <a:off x="6723735"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539171"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354607"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70043"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98547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800915"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383650"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338330"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83650"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383650"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83650"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12074"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83650"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58766"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383650"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5700"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38330"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049948"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9234512"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041907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48526"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55937"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0294"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8001"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542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6884"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8856"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155707"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340271"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24835"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709399"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893963"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078527"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263091"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447655"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844886"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660322"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15552"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8765"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5876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123" name="任意多边形: 形状 12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4" name="任意多边形: 形状 12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5" name="任意多边形: 形状 12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6" name="任意多边形: 形状 12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7" name="任意多边形: 形状 12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8" name="任意多边形: 形状 12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9" name="任意多边形: 形状 12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0" name="任意多边形: 形状 12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1" name="任意多边形: 形状 13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2" name="任意多边形: 形状 13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3" name="任意多边形: 形状 13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4" name="任意多边形: 形状 13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5" name="任意多边形: 形状 13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6" name="任意多边形: 形状 13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7" name="任意多边形: 形状 13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8" name="任意多边形: 形状 13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9" name="任意多边形: 形状 13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0" name="任意多边形: 形状 13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1" name="任意多边形: 形状 14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2" name="任意多边形: 形状 14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3" name="任意多边形: 形状 142"/>
              <p:cNvSpPr/>
              <p:nvPr/>
            </p:nvSpPr>
            <p:spPr>
              <a:xfrm>
                <a:off x="6722160" y="3891496"/>
                <a:ext cx="5757367" cy="3281362"/>
              </a:xfrm>
              <a:custGeom>
                <a:avLst/>
                <a:gdLst>
                  <a:gd name="connsiteX0" fmla="*/ 5757367 w 5757367"/>
                  <a:gd name="connsiteY0" fmla="*/ 5524 h 3281362"/>
                  <a:gd name="connsiteX1" fmla="*/ 3149 w 5757367"/>
                  <a:gd name="connsiteY1" fmla="*/ 3281362 h 3281362"/>
                  <a:gd name="connsiteX2" fmla="*/ 0 w 5757367"/>
                  <a:gd name="connsiteY2" fmla="*/ 3275850 h 3281362"/>
                  <a:gd name="connsiteX3" fmla="*/ 5754230 w 5757367"/>
                  <a:gd name="connsiteY3" fmla="*/ 0 h 3281362"/>
                  <a:gd name="connsiteX4" fmla="*/ 5757367 w 5757367"/>
                  <a:gd name="connsiteY4" fmla="*/ 5524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67" h="3281362">
                    <a:moveTo>
                      <a:pt x="5757367" y="5524"/>
                    </a:moveTo>
                    <a:lnTo>
                      <a:pt x="3149" y="3281362"/>
                    </a:lnTo>
                    <a:lnTo>
                      <a:pt x="0" y="3275850"/>
                    </a:lnTo>
                    <a:lnTo>
                      <a:pt x="5754230" y="0"/>
                    </a:lnTo>
                    <a:lnTo>
                      <a:pt x="5757367"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4" name="任意多边形: 形状 143"/>
              <p:cNvSpPr/>
              <p:nvPr/>
            </p:nvSpPr>
            <p:spPr>
              <a:xfrm>
                <a:off x="5537593" y="3269842"/>
                <a:ext cx="6849351" cy="3903015"/>
              </a:xfrm>
              <a:custGeom>
                <a:avLst/>
                <a:gdLst>
                  <a:gd name="connsiteX0" fmla="*/ 6849351 w 6849351"/>
                  <a:gd name="connsiteY0" fmla="*/ 5525 h 3903015"/>
                  <a:gd name="connsiteX1" fmla="*/ 3149 w 6849351"/>
                  <a:gd name="connsiteY1" fmla="*/ 3903015 h 3903015"/>
                  <a:gd name="connsiteX2" fmla="*/ 0 w 6849351"/>
                  <a:gd name="connsiteY2" fmla="*/ 3897503 h 3903015"/>
                  <a:gd name="connsiteX3" fmla="*/ 6846214 w 6849351"/>
                  <a:gd name="connsiteY3" fmla="*/ 0 h 3903015"/>
                  <a:gd name="connsiteX4" fmla="*/ 6849351 w 6849351"/>
                  <a:gd name="connsiteY4" fmla="*/ 5525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51" h="3903015">
                    <a:moveTo>
                      <a:pt x="6849351" y="5525"/>
                    </a:moveTo>
                    <a:lnTo>
                      <a:pt x="3149" y="3903015"/>
                    </a:lnTo>
                    <a:lnTo>
                      <a:pt x="0" y="3897503"/>
                    </a:lnTo>
                    <a:lnTo>
                      <a:pt x="6846214" y="0"/>
                    </a:lnTo>
                    <a:lnTo>
                      <a:pt x="6849351"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5" name="任意多边形: 形状 144"/>
              <p:cNvSpPr/>
              <p:nvPr/>
            </p:nvSpPr>
            <p:spPr>
              <a:xfrm>
                <a:off x="4353038" y="2644242"/>
                <a:ext cx="7948257" cy="4528616"/>
              </a:xfrm>
              <a:custGeom>
                <a:avLst/>
                <a:gdLst>
                  <a:gd name="connsiteX0" fmla="*/ 7948257 w 7948257"/>
                  <a:gd name="connsiteY0" fmla="*/ 5511 h 4528616"/>
                  <a:gd name="connsiteX1" fmla="*/ 3137 w 7948257"/>
                  <a:gd name="connsiteY1" fmla="*/ 4528616 h 4528616"/>
                  <a:gd name="connsiteX2" fmla="*/ 0 w 7948257"/>
                  <a:gd name="connsiteY2" fmla="*/ 4523104 h 4528616"/>
                  <a:gd name="connsiteX3" fmla="*/ 7945120 w 7948257"/>
                  <a:gd name="connsiteY3" fmla="*/ 0 h 4528616"/>
                  <a:gd name="connsiteX4" fmla="*/ 7948257 w 7948257"/>
                  <a:gd name="connsiteY4" fmla="*/ 5511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57" h="4528616">
                    <a:moveTo>
                      <a:pt x="7948257" y="5511"/>
                    </a:moveTo>
                    <a:lnTo>
                      <a:pt x="3137" y="4528616"/>
                    </a:lnTo>
                    <a:lnTo>
                      <a:pt x="0" y="4523104"/>
                    </a:lnTo>
                    <a:lnTo>
                      <a:pt x="7945120" y="0"/>
                    </a:lnTo>
                    <a:lnTo>
                      <a:pt x="7948257"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6" name="任意多边形: 形状 145"/>
              <p:cNvSpPr/>
              <p:nvPr/>
            </p:nvSpPr>
            <p:spPr>
              <a:xfrm>
                <a:off x="3168471" y="1988260"/>
                <a:ext cx="9100541" cy="5184597"/>
              </a:xfrm>
              <a:custGeom>
                <a:avLst/>
                <a:gdLst>
                  <a:gd name="connsiteX0" fmla="*/ 9100541 w 9100541"/>
                  <a:gd name="connsiteY0" fmla="*/ 5512 h 5184597"/>
                  <a:gd name="connsiteX1" fmla="*/ 3137 w 9100541"/>
                  <a:gd name="connsiteY1" fmla="*/ 5184597 h 5184597"/>
                  <a:gd name="connsiteX2" fmla="*/ 0 w 9100541"/>
                  <a:gd name="connsiteY2" fmla="*/ 5179085 h 5184597"/>
                  <a:gd name="connsiteX3" fmla="*/ 9097391 w 9100541"/>
                  <a:gd name="connsiteY3" fmla="*/ 0 h 5184597"/>
                  <a:gd name="connsiteX4" fmla="*/ 9100541 w 9100541"/>
                  <a:gd name="connsiteY4" fmla="*/ 5512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1" h="5184597">
                    <a:moveTo>
                      <a:pt x="9100541" y="5512"/>
                    </a:moveTo>
                    <a:lnTo>
                      <a:pt x="3137" y="5184597"/>
                    </a:lnTo>
                    <a:lnTo>
                      <a:pt x="0" y="5179085"/>
                    </a:lnTo>
                    <a:lnTo>
                      <a:pt x="9097391" y="0"/>
                    </a:lnTo>
                    <a:lnTo>
                      <a:pt x="910054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7" name="任意多边形: 形状 146"/>
              <p:cNvSpPr/>
              <p:nvPr/>
            </p:nvSpPr>
            <p:spPr>
              <a:xfrm>
                <a:off x="1983904" y="1258430"/>
                <a:ext cx="10382529" cy="5914428"/>
              </a:xfrm>
              <a:custGeom>
                <a:avLst/>
                <a:gdLst>
                  <a:gd name="connsiteX0" fmla="*/ 10382529 w 10382529"/>
                  <a:gd name="connsiteY0" fmla="*/ 5525 h 5914428"/>
                  <a:gd name="connsiteX1" fmla="*/ 3150 w 10382529"/>
                  <a:gd name="connsiteY1" fmla="*/ 5914428 h 5914428"/>
                  <a:gd name="connsiteX2" fmla="*/ 0 w 10382529"/>
                  <a:gd name="connsiteY2" fmla="*/ 5908916 h 5914428"/>
                  <a:gd name="connsiteX3" fmla="*/ 10379392 w 10382529"/>
                  <a:gd name="connsiteY3" fmla="*/ 0 h 5914428"/>
                  <a:gd name="connsiteX4" fmla="*/ 10382529 w 10382529"/>
                  <a:gd name="connsiteY4" fmla="*/ 5525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29" h="5914428">
                    <a:moveTo>
                      <a:pt x="10382529" y="5525"/>
                    </a:moveTo>
                    <a:lnTo>
                      <a:pt x="3150" y="5914428"/>
                    </a:lnTo>
                    <a:lnTo>
                      <a:pt x="0" y="5908916"/>
                    </a:lnTo>
                    <a:lnTo>
                      <a:pt x="10379392" y="0"/>
                    </a:lnTo>
                    <a:lnTo>
                      <a:pt x="10382529"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8" name="任意多边形: 形状 147"/>
              <p:cNvSpPr/>
              <p:nvPr/>
            </p:nvSpPr>
            <p:spPr>
              <a:xfrm>
                <a:off x="799338" y="628776"/>
                <a:ext cx="11488560" cy="6544081"/>
              </a:xfrm>
              <a:custGeom>
                <a:avLst/>
                <a:gdLst>
                  <a:gd name="connsiteX0" fmla="*/ 11488560 w 11488560"/>
                  <a:gd name="connsiteY0" fmla="*/ 5524 h 6544081"/>
                  <a:gd name="connsiteX1" fmla="*/ 3150 w 11488560"/>
                  <a:gd name="connsiteY1" fmla="*/ 6544081 h 6544081"/>
                  <a:gd name="connsiteX2" fmla="*/ 0 w 11488560"/>
                  <a:gd name="connsiteY2" fmla="*/ 6538569 h 6544081"/>
                  <a:gd name="connsiteX3" fmla="*/ 11485410 w 11488560"/>
                  <a:gd name="connsiteY3" fmla="*/ 0 h 6544081"/>
                  <a:gd name="connsiteX4" fmla="*/ 11488560 w 11488560"/>
                  <a:gd name="connsiteY4" fmla="*/ 5524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60" h="6544081">
                    <a:moveTo>
                      <a:pt x="11488560" y="5524"/>
                    </a:moveTo>
                    <a:lnTo>
                      <a:pt x="3150" y="6544081"/>
                    </a:lnTo>
                    <a:lnTo>
                      <a:pt x="0" y="6538569"/>
                    </a:lnTo>
                    <a:lnTo>
                      <a:pt x="11485410" y="0"/>
                    </a:lnTo>
                    <a:lnTo>
                      <a:pt x="1148856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9" name="任意多边形: 形状 148"/>
              <p:cNvSpPr/>
              <p:nvPr/>
            </p:nvSpPr>
            <p:spPr>
              <a:xfrm>
                <a:off x="-385217" y="-29630"/>
                <a:ext cx="12645085" cy="7202487"/>
              </a:xfrm>
              <a:custGeom>
                <a:avLst/>
                <a:gdLst>
                  <a:gd name="connsiteX0" fmla="*/ 12645085 w 12645085"/>
                  <a:gd name="connsiteY0" fmla="*/ 5524 h 7202487"/>
                  <a:gd name="connsiteX1" fmla="*/ 3137 w 12645085"/>
                  <a:gd name="connsiteY1" fmla="*/ 7202487 h 7202487"/>
                  <a:gd name="connsiteX2" fmla="*/ 0 w 12645085"/>
                  <a:gd name="connsiteY2" fmla="*/ 7196975 h 7202487"/>
                  <a:gd name="connsiteX3" fmla="*/ 12641935 w 12645085"/>
                  <a:gd name="connsiteY3" fmla="*/ 0 h 7202487"/>
                  <a:gd name="connsiteX4" fmla="*/ 12645085 w 12645085"/>
                  <a:gd name="connsiteY4" fmla="*/ 5524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12645085" y="5524"/>
                    </a:moveTo>
                    <a:lnTo>
                      <a:pt x="3137" y="7202487"/>
                    </a:lnTo>
                    <a:lnTo>
                      <a:pt x="0" y="7196975"/>
                    </a:lnTo>
                    <a:lnTo>
                      <a:pt x="12641935" y="0"/>
                    </a:lnTo>
                    <a:lnTo>
                      <a:pt x="126450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0" name="任意多边形: 形状 149"/>
              <p:cNvSpPr/>
              <p:nvPr/>
            </p:nvSpPr>
            <p:spPr>
              <a:xfrm>
                <a:off x="-339903" y="-29629"/>
                <a:ext cx="11415204" cy="6502324"/>
              </a:xfrm>
              <a:custGeom>
                <a:avLst/>
                <a:gdLst>
                  <a:gd name="connsiteX0" fmla="*/ 11415204 w 11415204"/>
                  <a:gd name="connsiteY0" fmla="*/ 5524 h 6502324"/>
                  <a:gd name="connsiteX1" fmla="*/ 3150 w 11415204"/>
                  <a:gd name="connsiteY1" fmla="*/ 6502324 h 6502324"/>
                  <a:gd name="connsiteX2" fmla="*/ 0 w 11415204"/>
                  <a:gd name="connsiteY2" fmla="*/ 6496812 h 6502324"/>
                  <a:gd name="connsiteX3" fmla="*/ 11412067 w 11415204"/>
                  <a:gd name="connsiteY3" fmla="*/ 0 h 6502324"/>
                  <a:gd name="connsiteX4" fmla="*/ 11415204 w 11415204"/>
                  <a:gd name="connsiteY4" fmla="*/ 5524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11415204" y="5524"/>
                    </a:moveTo>
                    <a:lnTo>
                      <a:pt x="3150" y="6502324"/>
                    </a:lnTo>
                    <a:lnTo>
                      <a:pt x="0" y="6496812"/>
                    </a:lnTo>
                    <a:lnTo>
                      <a:pt x="11412067" y="0"/>
                    </a:lnTo>
                    <a:lnTo>
                      <a:pt x="1141520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1" name="任意多边形: 形状 150"/>
              <p:cNvSpPr/>
              <p:nvPr/>
            </p:nvSpPr>
            <p:spPr>
              <a:xfrm>
                <a:off x="-385216" y="-29629"/>
                <a:ext cx="10275950" cy="5853760"/>
              </a:xfrm>
              <a:custGeom>
                <a:avLst/>
                <a:gdLst>
                  <a:gd name="connsiteX0" fmla="*/ 10275950 w 10275950"/>
                  <a:gd name="connsiteY0" fmla="*/ 5524 h 5853760"/>
                  <a:gd name="connsiteX1" fmla="*/ 3137 w 10275950"/>
                  <a:gd name="connsiteY1" fmla="*/ 5853760 h 5853760"/>
                  <a:gd name="connsiteX2" fmla="*/ 0 w 10275950"/>
                  <a:gd name="connsiteY2" fmla="*/ 5848248 h 5853760"/>
                  <a:gd name="connsiteX3" fmla="*/ 10272814 w 10275950"/>
                  <a:gd name="connsiteY3" fmla="*/ 0 h 5853760"/>
                  <a:gd name="connsiteX4" fmla="*/ 10275950 w 10275950"/>
                  <a:gd name="connsiteY4" fmla="*/ 5524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0" h="5853760">
                    <a:moveTo>
                      <a:pt x="10275950" y="5524"/>
                    </a:moveTo>
                    <a:lnTo>
                      <a:pt x="3137" y="5853760"/>
                    </a:lnTo>
                    <a:lnTo>
                      <a:pt x="0" y="5848248"/>
                    </a:lnTo>
                    <a:lnTo>
                      <a:pt x="10272814" y="0"/>
                    </a:lnTo>
                    <a:lnTo>
                      <a:pt x="1027595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2" name="任意多边形: 形状 151"/>
              <p:cNvSpPr/>
              <p:nvPr/>
            </p:nvSpPr>
            <p:spPr>
              <a:xfrm>
                <a:off x="-385216" y="-29630"/>
                <a:ext cx="9091384" cy="5179403"/>
              </a:xfrm>
              <a:custGeom>
                <a:avLst/>
                <a:gdLst>
                  <a:gd name="connsiteX0" fmla="*/ 9091384 w 9091384"/>
                  <a:gd name="connsiteY0" fmla="*/ 5524 h 5179403"/>
                  <a:gd name="connsiteX1" fmla="*/ 3137 w 9091384"/>
                  <a:gd name="connsiteY1" fmla="*/ 5179403 h 5179403"/>
                  <a:gd name="connsiteX2" fmla="*/ 0 w 9091384"/>
                  <a:gd name="connsiteY2" fmla="*/ 5173878 h 5179403"/>
                  <a:gd name="connsiteX3" fmla="*/ 9088247 w 9091384"/>
                  <a:gd name="connsiteY3" fmla="*/ 0 h 5179403"/>
                  <a:gd name="connsiteX4" fmla="*/ 9091384 w 9091384"/>
                  <a:gd name="connsiteY4" fmla="*/ 5524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84" h="5179403">
                    <a:moveTo>
                      <a:pt x="9091384" y="5524"/>
                    </a:moveTo>
                    <a:lnTo>
                      <a:pt x="3137" y="5179403"/>
                    </a:lnTo>
                    <a:lnTo>
                      <a:pt x="0" y="5173878"/>
                    </a:lnTo>
                    <a:lnTo>
                      <a:pt x="9088247" y="0"/>
                    </a:lnTo>
                    <a:lnTo>
                      <a:pt x="909138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3" name="任意多边形: 形状 152"/>
              <p:cNvSpPr/>
              <p:nvPr/>
            </p:nvSpPr>
            <p:spPr>
              <a:xfrm>
                <a:off x="-385217" y="-29630"/>
                <a:ext cx="7906829" cy="4505033"/>
              </a:xfrm>
              <a:custGeom>
                <a:avLst/>
                <a:gdLst>
                  <a:gd name="connsiteX0" fmla="*/ 7906829 w 7906829"/>
                  <a:gd name="connsiteY0" fmla="*/ 5524 h 4505033"/>
                  <a:gd name="connsiteX1" fmla="*/ 3137 w 7906829"/>
                  <a:gd name="connsiteY1" fmla="*/ 4505033 h 4505033"/>
                  <a:gd name="connsiteX2" fmla="*/ 0 w 7906829"/>
                  <a:gd name="connsiteY2" fmla="*/ 4499521 h 4505033"/>
                  <a:gd name="connsiteX3" fmla="*/ 7903680 w 7906829"/>
                  <a:gd name="connsiteY3" fmla="*/ 0 h 4505033"/>
                  <a:gd name="connsiteX4" fmla="*/ 7906829 w 7906829"/>
                  <a:gd name="connsiteY4" fmla="*/ 5524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7906829" y="5524"/>
                    </a:moveTo>
                    <a:lnTo>
                      <a:pt x="3137" y="4505033"/>
                    </a:lnTo>
                    <a:lnTo>
                      <a:pt x="0" y="4499521"/>
                    </a:lnTo>
                    <a:lnTo>
                      <a:pt x="7903680" y="0"/>
                    </a:lnTo>
                    <a:lnTo>
                      <a:pt x="790682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4" name="任意多边形: 形状 153"/>
              <p:cNvSpPr/>
              <p:nvPr/>
            </p:nvSpPr>
            <p:spPr>
              <a:xfrm>
                <a:off x="-413640" y="-29630"/>
                <a:ext cx="6750685" cy="3846855"/>
              </a:xfrm>
              <a:custGeom>
                <a:avLst/>
                <a:gdLst>
                  <a:gd name="connsiteX0" fmla="*/ 6750685 w 6750685"/>
                  <a:gd name="connsiteY0" fmla="*/ 5524 h 3846855"/>
                  <a:gd name="connsiteX1" fmla="*/ 3137 w 6750685"/>
                  <a:gd name="connsiteY1" fmla="*/ 3846855 h 3846855"/>
                  <a:gd name="connsiteX2" fmla="*/ 0 w 6750685"/>
                  <a:gd name="connsiteY2" fmla="*/ 3841331 h 3846855"/>
                  <a:gd name="connsiteX3" fmla="*/ 6747548 w 6750685"/>
                  <a:gd name="connsiteY3" fmla="*/ 0 h 3846855"/>
                  <a:gd name="connsiteX4" fmla="*/ 6750685 w 6750685"/>
                  <a:gd name="connsiteY4" fmla="*/ 5524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5" h="3846855">
                    <a:moveTo>
                      <a:pt x="6750685" y="5524"/>
                    </a:moveTo>
                    <a:lnTo>
                      <a:pt x="3137" y="3846855"/>
                    </a:lnTo>
                    <a:lnTo>
                      <a:pt x="0" y="3841331"/>
                    </a:lnTo>
                    <a:lnTo>
                      <a:pt x="6747548" y="0"/>
                    </a:lnTo>
                    <a:lnTo>
                      <a:pt x="67506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5" name="任意多边形: 形状 154"/>
              <p:cNvSpPr/>
              <p:nvPr/>
            </p:nvSpPr>
            <p:spPr>
              <a:xfrm>
                <a:off x="-385217" y="-29629"/>
                <a:ext cx="5537695" cy="3156306"/>
              </a:xfrm>
              <a:custGeom>
                <a:avLst/>
                <a:gdLst>
                  <a:gd name="connsiteX0" fmla="*/ 5537695 w 5537695"/>
                  <a:gd name="connsiteY0" fmla="*/ 5524 h 3156306"/>
                  <a:gd name="connsiteX1" fmla="*/ 3137 w 5537695"/>
                  <a:gd name="connsiteY1" fmla="*/ 3156306 h 3156306"/>
                  <a:gd name="connsiteX2" fmla="*/ 0 w 5537695"/>
                  <a:gd name="connsiteY2" fmla="*/ 3150794 h 3156306"/>
                  <a:gd name="connsiteX3" fmla="*/ 5534558 w 5537695"/>
                  <a:gd name="connsiteY3" fmla="*/ 0 h 3156306"/>
                  <a:gd name="connsiteX4" fmla="*/ 5537695 w 5537695"/>
                  <a:gd name="connsiteY4" fmla="*/ 5524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5537695" y="5524"/>
                    </a:moveTo>
                    <a:lnTo>
                      <a:pt x="3137" y="3156306"/>
                    </a:lnTo>
                    <a:lnTo>
                      <a:pt x="0" y="3150794"/>
                    </a:lnTo>
                    <a:lnTo>
                      <a:pt x="5534558" y="0"/>
                    </a:lnTo>
                    <a:lnTo>
                      <a:pt x="553769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6" name="任意多边形: 形状 155"/>
              <p:cNvSpPr/>
              <p:nvPr/>
            </p:nvSpPr>
            <p:spPr>
              <a:xfrm>
                <a:off x="-560338" y="-29630"/>
                <a:ext cx="4528249" cy="2581631"/>
              </a:xfrm>
              <a:custGeom>
                <a:avLst/>
                <a:gdLst>
                  <a:gd name="connsiteX0" fmla="*/ 4528249 w 4528249"/>
                  <a:gd name="connsiteY0" fmla="*/ 5524 h 2581631"/>
                  <a:gd name="connsiteX1" fmla="*/ 3137 w 4528249"/>
                  <a:gd name="connsiteY1" fmla="*/ 2581631 h 2581631"/>
                  <a:gd name="connsiteX2" fmla="*/ 0 w 4528249"/>
                  <a:gd name="connsiteY2" fmla="*/ 2576119 h 2581631"/>
                  <a:gd name="connsiteX3" fmla="*/ 4525112 w 4528249"/>
                  <a:gd name="connsiteY3" fmla="*/ 0 h 2581631"/>
                  <a:gd name="connsiteX4" fmla="*/ 4528249 w 4528249"/>
                  <a:gd name="connsiteY4" fmla="*/ 5524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49" h="2581631">
                    <a:moveTo>
                      <a:pt x="4528249" y="5524"/>
                    </a:moveTo>
                    <a:lnTo>
                      <a:pt x="3137" y="2581631"/>
                    </a:lnTo>
                    <a:lnTo>
                      <a:pt x="0" y="2576119"/>
                    </a:lnTo>
                    <a:lnTo>
                      <a:pt x="4525112" y="0"/>
                    </a:lnTo>
                    <a:lnTo>
                      <a:pt x="452824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7" name="任意多边形: 形状 156"/>
              <p:cNvSpPr/>
              <p:nvPr/>
            </p:nvSpPr>
            <p:spPr>
              <a:xfrm>
                <a:off x="-385217" y="-29629"/>
                <a:ext cx="3168573" cy="1807578"/>
              </a:xfrm>
              <a:custGeom>
                <a:avLst/>
                <a:gdLst>
                  <a:gd name="connsiteX0" fmla="*/ 3168573 w 3168573"/>
                  <a:gd name="connsiteY0" fmla="*/ 5524 h 1807578"/>
                  <a:gd name="connsiteX1" fmla="*/ 3137 w 3168573"/>
                  <a:gd name="connsiteY1" fmla="*/ 1807578 h 1807578"/>
                  <a:gd name="connsiteX2" fmla="*/ 0 w 3168573"/>
                  <a:gd name="connsiteY2" fmla="*/ 1802066 h 1807578"/>
                  <a:gd name="connsiteX3" fmla="*/ 3165424 w 3168573"/>
                  <a:gd name="connsiteY3" fmla="*/ 0 h 1807578"/>
                  <a:gd name="connsiteX4" fmla="*/ 3168573 w 3168573"/>
                  <a:gd name="connsiteY4" fmla="*/ 5524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3" h="1807578">
                    <a:moveTo>
                      <a:pt x="3168573" y="5524"/>
                    </a:moveTo>
                    <a:lnTo>
                      <a:pt x="3137" y="1807578"/>
                    </a:lnTo>
                    <a:lnTo>
                      <a:pt x="0" y="1802066"/>
                    </a:lnTo>
                    <a:lnTo>
                      <a:pt x="3165424" y="0"/>
                    </a:lnTo>
                    <a:lnTo>
                      <a:pt x="3168573"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8" name="任意多边形: 形状 157"/>
              <p:cNvSpPr/>
              <p:nvPr/>
            </p:nvSpPr>
            <p:spPr>
              <a:xfrm>
                <a:off x="-497268" y="-29630"/>
                <a:ext cx="883386" cy="506641"/>
              </a:xfrm>
              <a:custGeom>
                <a:avLst/>
                <a:gdLst>
                  <a:gd name="connsiteX0" fmla="*/ 883386 w 883386"/>
                  <a:gd name="connsiteY0" fmla="*/ 5524 h 506641"/>
                  <a:gd name="connsiteX1" fmla="*/ 3136 w 883386"/>
                  <a:gd name="connsiteY1" fmla="*/ 506641 h 506641"/>
                  <a:gd name="connsiteX2" fmla="*/ 0 w 883386"/>
                  <a:gd name="connsiteY2" fmla="*/ 501117 h 506641"/>
                  <a:gd name="connsiteX3" fmla="*/ 880249 w 883386"/>
                  <a:gd name="connsiteY3" fmla="*/ 0 h 506641"/>
                  <a:gd name="connsiteX4" fmla="*/ 883386 w 883386"/>
                  <a:gd name="connsiteY4" fmla="*/ 5524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6" h="506641">
                    <a:moveTo>
                      <a:pt x="883386" y="5524"/>
                    </a:moveTo>
                    <a:lnTo>
                      <a:pt x="3136" y="506641"/>
                    </a:lnTo>
                    <a:lnTo>
                      <a:pt x="0" y="501117"/>
                    </a:lnTo>
                    <a:lnTo>
                      <a:pt x="880249" y="0"/>
                    </a:lnTo>
                    <a:lnTo>
                      <a:pt x="883386"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9" name="任意多边形: 形状 158"/>
              <p:cNvSpPr/>
              <p:nvPr/>
            </p:nvSpPr>
            <p:spPr>
              <a:xfrm>
                <a:off x="-339903" y="-29630"/>
                <a:ext cx="1910588" cy="1091413"/>
              </a:xfrm>
              <a:custGeom>
                <a:avLst/>
                <a:gdLst>
                  <a:gd name="connsiteX0" fmla="*/ 1910588 w 1910588"/>
                  <a:gd name="connsiteY0" fmla="*/ 5524 h 1091413"/>
                  <a:gd name="connsiteX1" fmla="*/ 3150 w 1910588"/>
                  <a:gd name="connsiteY1" fmla="*/ 1091413 h 1091413"/>
                  <a:gd name="connsiteX2" fmla="*/ 0 w 1910588"/>
                  <a:gd name="connsiteY2" fmla="*/ 1085901 h 1091413"/>
                  <a:gd name="connsiteX3" fmla="*/ 1907451 w 1910588"/>
                  <a:gd name="connsiteY3" fmla="*/ 0 h 1091413"/>
                  <a:gd name="connsiteX4" fmla="*/ 1910588 w 1910588"/>
                  <a:gd name="connsiteY4" fmla="*/ 5524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1910588" y="5524"/>
                    </a:moveTo>
                    <a:lnTo>
                      <a:pt x="3150" y="1091413"/>
                    </a:lnTo>
                    <a:lnTo>
                      <a:pt x="0" y="1085901"/>
                    </a:lnTo>
                    <a:lnTo>
                      <a:pt x="1907451" y="0"/>
                    </a:lnTo>
                    <a:lnTo>
                      <a:pt x="1910588"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0" name="任意多边形: 形状 159"/>
              <p:cNvSpPr/>
              <p:nvPr/>
            </p:nvSpPr>
            <p:spPr>
              <a:xfrm>
                <a:off x="8048383" y="4665282"/>
                <a:ext cx="4398175" cy="2507576"/>
              </a:xfrm>
              <a:custGeom>
                <a:avLst/>
                <a:gdLst>
                  <a:gd name="connsiteX0" fmla="*/ 4398175 w 4398175"/>
                  <a:gd name="connsiteY0" fmla="*/ 5511 h 2507576"/>
                  <a:gd name="connsiteX1" fmla="*/ 3137 w 4398175"/>
                  <a:gd name="connsiteY1" fmla="*/ 2507576 h 2507576"/>
                  <a:gd name="connsiteX2" fmla="*/ 0 w 4398175"/>
                  <a:gd name="connsiteY2" fmla="*/ 2502064 h 2507576"/>
                  <a:gd name="connsiteX3" fmla="*/ 4395038 w 4398175"/>
                  <a:gd name="connsiteY3" fmla="*/ 0 h 2507576"/>
                  <a:gd name="connsiteX4" fmla="*/ 4398175 w 4398175"/>
                  <a:gd name="connsiteY4" fmla="*/ 5511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4398175" y="5511"/>
                    </a:moveTo>
                    <a:lnTo>
                      <a:pt x="3137" y="2507576"/>
                    </a:lnTo>
                    <a:lnTo>
                      <a:pt x="0" y="2502064"/>
                    </a:lnTo>
                    <a:lnTo>
                      <a:pt x="4395038" y="0"/>
                    </a:lnTo>
                    <a:lnTo>
                      <a:pt x="4398175"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1" name="任意多边形: 形状 160"/>
              <p:cNvSpPr/>
              <p:nvPr/>
            </p:nvSpPr>
            <p:spPr>
              <a:xfrm>
                <a:off x="9232938" y="5144248"/>
                <a:ext cx="3556838" cy="2028609"/>
              </a:xfrm>
              <a:custGeom>
                <a:avLst/>
                <a:gdLst>
                  <a:gd name="connsiteX0" fmla="*/ 3556838 w 3556838"/>
                  <a:gd name="connsiteY0" fmla="*/ 5525 h 2028609"/>
                  <a:gd name="connsiteX1" fmla="*/ 3149 w 3556838"/>
                  <a:gd name="connsiteY1" fmla="*/ 2028609 h 2028609"/>
                  <a:gd name="connsiteX2" fmla="*/ 0 w 3556838"/>
                  <a:gd name="connsiteY2" fmla="*/ 2023097 h 2028609"/>
                  <a:gd name="connsiteX3" fmla="*/ 3553688 w 3556838"/>
                  <a:gd name="connsiteY3" fmla="*/ 0 h 2028609"/>
                  <a:gd name="connsiteX4" fmla="*/ 3556838 w 3556838"/>
                  <a:gd name="connsiteY4" fmla="*/ 5525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8" h="2028609">
                    <a:moveTo>
                      <a:pt x="3556838" y="5525"/>
                    </a:moveTo>
                    <a:lnTo>
                      <a:pt x="3149" y="2028609"/>
                    </a:lnTo>
                    <a:lnTo>
                      <a:pt x="0" y="2023097"/>
                    </a:lnTo>
                    <a:lnTo>
                      <a:pt x="3553688" y="0"/>
                    </a:lnTo>
                    <a:lnTo>
                      <a:pt x="3556838"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2" name="任意多边形: 形状 161"/>
              <p:cNvSpPr/>
              <p:nvPr/>
            </p:nvSpPr>
            <p:spPr>
              <a:xfrm>
                <a:off x="10417504" y="5818618"/>
                <a:ext cx="2372271" cy="1354239"/>
              </a:xfrm>
              <a:custGeom>
                <a:avLst/>
                <a:gdLst>
                  <a:gd name="connsiteX0" fmla="*/ 2372271 w 2372271"/>
                  <a:gd name="connsiteY0" fmla="*/ 5512 h 1354239"/>
                  <a:gd name="connsiteX1" fmla="*/ 3137 w 2372271"/>
                  <a:gd name="connsiteY1" fmla="*/ 1354239 h 1354239"/>
                  <a:gd name="connsiteX2" fmla="*/ 0 w 2372271"/>
                  <a:gd name="connsiteY2" fmla="*/ 1348727 h 1354239"/>
                  <a:gd name="connsiteX3" fmla="*/ 2369121 w 2372271"/>
                  <a:gd name="connsiteY3" fmla="*/ 0 h 1354239"/>
                  <a:gd name="connsiteX4" fmla="*/ 2372271 w 2372271"/>
                  <a:gd name="connsiteY4" fmla="*/ 5512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2372271" y="5512"/>
                    </a:moveTo>
                    <a:lnTo>
                      <a:pt x="3137" y="1354239"/>
                    </a:lnTo>
                    <a:lnTo>
                      <a:pt x="0" y="1348727"/>
                    </a:lnTo>
                    <a:lnTo>
                      <a:pt x="2369121" y="0"/>
                    </a:lnTo>
                    <a:lnTo>
                      <a:pt x="237227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3" name="任意多边形: 形状 16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4" name="任意多边形: 形状 16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5" name="任意多边形: 形状 16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6" name="任意多边形: 形状 16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7" name="任意多边形: 形状 16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8" name="任意多边形: 形状 16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9" name="任意多边形: 形状 16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0" name="任意多边形: 形状 16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1" name="任意多边形: 形状 17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2" name="任意多边形: 形状 17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3" name="任意多边形: 形状 17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4" name="任意多边形: 形状 17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5" name="任意多边形: 形状 17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6" name="任意多边形: 形状 17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7" name="任意多边形: 形状 17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8" name="任意多边形: 形状 17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9" name="任意多边形: 形状 17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0" name="任意多边形: 形状 17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1" name="任意多边形: 形状 18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2" name="任意多边形: 形状 18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3" name="任意多边形: 形状 18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grpSp>
          <p:nvGrpSpPr>
            <p:cNvPr id="22" name="组合 21"/>
            <p:cNvGrpSpPr/>
            <p:nvPr/>
          </p:nvGrpSpPr>
          <p:grpSpPr>
            <a:xfrm>
              <a:off x="2258835" y="498297"/>
              <a:ext cx="352403" cy="374779"/>
              <a:chOff x="5051297" y="2646999"/>
              <a:chExt cx="2141877" cy="2277876"/>
            </a:xfrm>
          </p:grpSpPr>
          <p:sp>
            <p:nvSpPr>
              <p:cNvPr id="71" name="矩形 7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09128" y="5322051"/>
              <a:ext cx="432432" cy="459889"/>
              <a:chOff x="5051297" y="2646999"/>
              <a:chExt cx="2141877" cy="2277876"/>
            </a:xfrm>
          </p:grpSpPr>
          <p:sp>
            <p:nvSpPr>
              <p:cNvPr id="59" name="矩形 5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2" name="直接连接符 6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3422" y="5283181"/>
              <a:ext cx="576151" cy="612733"/>
              <a:chOff x="5051297" y="2646999"/>
              <a:chExt cx="2141877" cy="2277876"/>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9583" y="2170057"/>
              <a:ext cx="301572" cy="320720"/>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48428" y="6261155"/>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28" name="直接箭头连接符 27"/>
            <p:cNvCxnSpPr/>
            <p:nvPr/>
          </p:nvCxnSpPr>
          <p:spPr>
            <a:xfrm>
              <a:off x="-59124" y="6445821"/>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21193430">
              <a:off x="5312471" y="4373857"/>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30" name="箭头: V 形 29"/>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1" name="箭头: V 形 30"/>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2" name="箭头: V 形 31"/>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3" name="箭头: V 形 32"/>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4" name="箭头: V 形 33"/>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rot="12600802">
            <a:off x="-1007378" y="2344633"/>
            <a:ext cx="3773452" cy="1330482"/>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2" name="组合 11"/>
          <p:cNvGrpSpPr/>
          <p:nvPr/>
        </p:nvGrpSpPr>
        <p:grpSpPr>
          <a:xfrm>
            <a:off x="6545016" y="1336661"/>
            <a:ext cx="846432" cy="900176"/>
            <a:chOff x="5051297" y="2646999"/>
            <a:chExt cx="2141877" cy="2277876"/>
          </a:xfrm>
        </p:grpSpPr>
        <p:sp>
          <p:nvSpPr>
            <p:cNvPr id="20" name="矩形 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 name="矩形 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矩形 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 name="直接连接符 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 name="矩形 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545016" y="2470792"/>
            <a:ext cx="846432" cy="900176"/>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545016" y="3604923"/>
            <a:ext cx="846432" cy="900176"/>
            <a:chOff x="5051297" y="2646999"/>
            <a:chExt cx="2141877" cy="2277876"/>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545016" y="4739053"/>
            <a:ext cx="846432" cy="900176"/>
            <a:chOff x="5051297" y="2646999"/>
            <a:chExt cx="2141877" cy="2277876"/>
          </a:xfrm>
        </p:grpSpPr>
        <p:sp>
          <p:nvSpPr>
            <p:cNvPr id="65" name="矩形 6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284569" y="1684381"/>
            <a:ext cx="3220207" cy="3431429"/>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98" name="直接箭头连接符 97"/>
          <p:cNvCxnSpPr/>
          <p:nvPr userDrawn="1"/>
        </p:nvCxnSpPr>
        <p:spPr>
          <a:xfrm>
            <a:off x="5303520" y="183111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userDrawn="1"/>
        </p:nvCxnSpPr>
        <p:spPr>
          <a:xfrm>
            <a:off x="4724563" y="2977091"/>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userDrawn="1"/>
        </p:nvCxnSpPr>
        <p:spPr>
          <a:xfrm>
            <a:off x="4724563" y="4077540"/>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userDrawn="1"/>
        </p:nvCxnSpPr>
        <p:spPr>
          <a:xfrm>
            <a:off x="5303520" y="521483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p:cNvGrpSpPr/>
          <p:nvPr userDrawn="1"/>
        </p:nvGrpSpPr>
        <p:grpSpPr>
          <a:xfrm>
            <a:off x="226031" y="104821"/>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3" name="箭头: V 形 102"/>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5" name="箭头: V 形 104"/>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6" name="箭头: V 形 105"/>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7" name="箭头: V 形 106"/>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08" name="组合 107"/>
          <p:cNvGrpSpPr/>
          <p:nvPr userDrawn="1"/>
        </p:nvGrpSpPr>
        <p:grpSpPr>
          <a:xfrm rot="10452910">
            <a:off x="1146069" y="5037914"/>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9" name="箭头: V 形 108"/>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0" name="箭头: V 形 109"/>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1" name="箭头: V 形 110"/>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2" name="箭头: V 形 111"/>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3" name="箭头: V 形 112"/>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cxnSp>
        <p:nvCxnSpPr>
          <p:cNvPr id="114" name="直接连接符 113"/>
          <p:cNvCxnSpPr/>
          <p:nvPr userDrawn="1"/>
        </p:nvCxnSpPr>
        <p:spPr>
          <a:xfrm flipV="1">
            <a:off x="4724563" y="1828863"/>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flipH="1" flipV="1">
            <a:off x="4724563" y="4893167"/>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7752132" y="1415169"/>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9" name="文本占位符 8"/>
          <p:cNvSpPr>
            <a:spLocks noGrp="1"/>
          </p:cNvSpPr>
          <p:nvPr>
            <p:ph type="body" sz="quarter" idx="11" hasCustomPrompt="1"/>
          </p:nvPr>
        </p:nvSpPr>
        <p:spPr>
          <a:xfrm>
            <a:off x="7752132" y="1819096"/>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6" name="文本占位符 2"/>
          <p:cNvSpPr>
            <a:spLocks noGrp="1"/>
          </p:cNvSpPr>
          <p:nvPr>
            <p:ph type="body" sz="quarter" idx="12" hasCustomPrompt="1"/>
          </p:nvPr>
        </p:nvSpPr>
        <p:spPr>
          <a:xfrm>
            <a:off x="7752132" y="2515426"/>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7" name="文本占位符 8"/>
          <p:cNvSpPr>
            <a:spLocks noGrp="1"/>
          </p:cNvSpPr>
          <p:nvPr>
            <p:ph type="body" sz="quarter" idx="13" hasCustomPrompt="1"/>
          </p:nvPr>
        </p:nvSpPr>
        <p:spPr>
          <a:xfrm>
            <a:off x="7752132" y="2919353"/>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8" name="文本占位符 2"/>
          <p:cNvSpPr>
            <a:spLocks noGrp="1"/>
          </p:cNvSpPr>
          <p:nvPr>
            <p:ph type="body" sz="quarter" idx="14" hasCustomPrompt="1"/>
          </p:nvPr>
        </p:nvSpPr>
        <p:spPr>
          <a:xfrm>
            <a:off x="7752132" y="3685687"/>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19" name="文本占位符 8"/>
          <p:cNvSpPr>
            <a:spLocks noGrp="1"/>
          </p:cNvSpPr>
          <p:nvPr>
            <p:ph type="body" sz="quarter" idx="15" hasCustomPrompt="1"/>
          </p:nvPr>
        </p:nvSpPr>
        <p:spPr>
          <a:xfrm>
            <a:off x="7752132" y="4089614"/>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20" name="文本占位符 2"/>
          <p:cNvSpPr>
            <a:spLocks noGrp="1"/>
          </p:cNvSpPr>
          <p:nvPr>
            <p:ph type="body" sz="quarter" idx="16" hasCustomPrompt="1"/>
          </p:nvPr>
        </p:nvSpPr>
        <p:spPr>
          <a:xfrm>
            <a:off x="7752132" y="4820424"/>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endParaRPr lang="zh-CN" altLang="en-US" dirty="0"/>
          </a:p>
        </p:txBody>
      </p:sp>
      <p:sp>
        <p:nvSpPr>
          <p:cNvPr id="121" name="文本占位符 8"/>
          <p:cNvSpPr>
            <a:spLocks noGrp="1"/>
          </p:cNvSpPr>
          <p:nvPr>
            <p:ph type="body" sz="quarter" idx="17" hasCustomPrompt="1"/>
          </p:nvPr>
        </p:nvSpPr>
        <p:spPr>
          <a:xfrm>
            <a:off x="7752132" y="5224351"/>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 name="矩形 5"/>
          <p:cNvSpPr/>
          <p:nvPr userDrawn="1"/>
        </p:nvSpPr>
        <p:spPr>
          <a:xfrm rot="16200000">
            <a:off x="8868035" y="3534035"/>
            <a:ext cx="6205168" cy="442761"/>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矩形 6"/>
          <p:cNvSpPr/>
          <p:nvPr userDrawn="1"/>
        </p:nvSpPr>
        <p:spPr>
          <a:xfrm rot="16200000" flipH="1">
            <a:off x="-2819584" y="2819216"/>
            <a:ext cx="6858369" cy="1219199"/>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 name="直接连接符 7"/>
          <p:cNvCxnSpPr/>
          <p:nvPr userDrawn="1"/>
        </p:nvCxnSpPr>
        <p:spPr>
          <a:xfrm>
            <a:off x="6625159" y="2697480"/>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占位符 28"/>
          <p:cNvSpPr>
            <a:spLocks noGrp="1"/>
          </p:cNvSpPr>
          <p:nvPr>
            <p:ph type="body" sz="quarter" idx="11" hasCustomPrompt="1"/>
          </p:nvPr>
        </p:nvSpPr>
        <p:spPr>
          <a:xfrm rot="16200000">
            <a:off x="-2095627" y="2971800"/>
            <a:ext cx="6510868" cy="914400"/>
          </a:xfrm>
        </p:spPr>
        <p:txBody>
          <a:bodyPr>
            <a:noAutofit/>
          </a:bodyPr>
          <a:lstStyle>
            <a:lvl1pPr marL="0" indent="0" algn="ctr">
              <a:buNone/>
              <a:defRPr sz="9600">
                <a:ln w="9525">
                  <a:solidFill>
                    <a:schemeClr val="accent1"/>
                  </a:solidFill>
                </a:ln>
                <a:noFill/>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ltLang="zh-CN" dirty="0"/>
              <a:t>PART ONE</a:t>
            </a:r>
            <a:endParaRPr lang="zh-CN" altLang="en-US" dirty="0"/>
          </a:p>
        </p:txBody>
      </p:sp>
      <p:sp>
        <p:nvSpPr>
          <p:cNvPr id="31" name="文本占位符 30"/>
          <p:cNvSpPr>
            <a:spLocks noGrp="1"/>
          </p:cNvSpPr>
          <p:nvPr>
            <p:ph type="body" sz="quarter" idx="12" hasCustomPrompt="1"/>
          </p:nvPr>
        </p:nvSpPr>
        <p:spPr>
          <a:xfrm>
            <a:off x="3262186" y="2307132"/>
            <a:ext cx="3023129" cy="2290268"/>
          </a:xfrm>
        </p:spPr>
        <p:txBody>
          <a:bodyPr>
            <a:noAutofit/>
          </a:bodyPr>
          <a:lstStyle>
            <a:lvl1pPr marL="0" indent="0">
              <a:buNone/>
              <a:defRPr sz="16600" b="1">
                <a:solidFill>
                  <a:schemeClr val="tx1">
                    <a:lumMod val="85000"/>
                    <a:lumOff val="15000"/>
                  </a:schemeClr>
                </a:solidFill>
                <a:latin typeface="+mj-ea"/>
                <a:ea typeface="+mj-ea"/>
              </a:defRPr>
            </a:lvl1pPr>
          </a:lstStyle>
          <a:p>
            <a:pPr lvl="0"/>
            <a:r>
              <a:rPr lang="en-US" altLang="zh-CN" dirty="0"/>
              <a:t>01</a:t>
            </a:r>
            <a:endParaRPr lang="zh-CN" altLang="en-US" dirty="0"/>
          </a:p>
        </p:txBody>
      </p:sp>
      <p:sp>
        <p:nvSpPr>
          <p:cNvPr id="33" name="文本占位符 32"/>
          <p:cNvSpPr>
            <a:spLocks noGrp="1"/>
          </p:cNvSpPr>
          <p:nvPr>
            <p:ph type="body" sz="quarter" idx="13" hasCustomPrompt="1"/>
          </p:nvPr>
        </p:nvSpPr>
        <p:spPr>
          <a:xfrm>
            <a:off x="7038527" y="2675125"/>
            <a:ext cx="3567712" cy="646331"/>
          </a:xfrm>
        </p:spPr>
        <p:txBody>
          <a:bodyPr anchor="ctr">
            <a:noAutofit/>
          </a:bodyPr>
          <a:lstStyle>
            <a:lvl1pPr marL="0" indent="0">
              <a:buNone/>
              <a:defRPr sz="5400" b="1">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项目介绍</a:t>
            </a:r>
            <a:endParaRPr lang="zh-CN" altLang="en-US" dirty="0"/>
          </a:p>
        </p:txBody>
      </p:sp>
      <p:sp>
        <p:nvSpPr>
          <p:cNvPr id="35" name="文本占位符 34"/>
          <p:cNvSpPr>
            <a:spLocks noGrp="1"/>
          </p:cNvSpPr>
          <p:nvPr>
            <p:ph type="body" sz="quarter" idx="14" hasCustomPrompt="1"/>
          </p:nvPr>
        </p:nvSpPr>
        <p:spPr>
          <a:xfrm>
            <a:off x="7038525" y="3496322"/>
            <a:ext cx="4132796" cy="353302"/>
          </a:xfrm>
        </p:spPr>
        <p:txBody>
          <a:bodyPr>
            <a:noAutofit/>
          </a:bodyPr>
          <a:lstStyle>
            <a:lvl1pPr marL="0" indent="0">
              <a:buNone/>
              <a:defRPr sz="2400">
                <a:latin typeface="+mn-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ltLang="zh-CN" dirty="0"/>
              <a:t>PROJECT</a:t>
            </a:r>
            <a:r>
              <a:rPr lang="zh-CN" altLang="en-US" dirty="0"/>
              <a:t> </a:t>
            </a:r>
            <a:r>
              <a:rPr lang="en-US" altLang="zh-CN" dirty="0"/>
              <a:t>INTRODUCTION</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6592" y="122292"/>
            <a:ext cx="926393" cy="795283"/>
            <a:chOff x="-6592" y="122292"/>
            <a:chExt cx="926393" cy="795283"/>
          </a:xfrm>
        </p:grpSpPr>
        <p:cxnSp>
          <p:nvCxnSpPr>
            <p:cNvPr id="9" name="直接连接符 8"/>
            <p:cNvCxnSpPr/>
            <p:nvPr/>
          </p:nvCxnSpPr>
          <p:spPr>
            <a:xfrm flipV="1">
              <a:off x="79233" y="122292"/>
              <a:ext cx="711800" cy="4615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6547" y="283819"/>
              <a:ext cx="563254" cy="599017"/>
              <a:chOff x="5051297" y="2646999"/>
              <a:chExt cx="2141877" cy="2277876"/>
            </a:xfrm>
          </p:grpSpPr>
          <p:sp>
            <p:nvSpPr>
              <p:cNvPr id="11" name="矩形 1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矩形 1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矩形 1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 name="直接连接符 1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矩形 1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 name="直接连接符 1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6592" y="530245"/>
              <a:ext cx="646355" cy="38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8174" y="788988"/>
              <a:ext cx="217489" cy="128587"/>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0" hasCustomPrompt="1"/>
          </p:nvPr>
        </p:nvSpPr>
        <p:spPr>
          <a:xfrm>
            <a:off x="1268056" y="216696"/>
            <a:ext cx="4623329" cy="536575"/>
          </a:xfrm>
        </p:spPr>
        <p:txBody>
          <a:bodyPr>
            <a:noAutofit/>
          </a:bodyPr>
          <a:lstStyle>
            <a:lvl1pPr marL="0" indent="0">
              <a:buNone/>
              <a:defRPr sz="3200" b="1">
                <a:latin typeface="+mj-ea"/>
                <a:ea typeface="+mj-ea"/>
              </a:defRPr>
            </a:lvl1pPr>
          </a:lstStyle>
          <a:p>
            <a:pPr lvl="0"/>
            <a:r>
              <a:rPr lang="zh-CN" altLang="en-US" dirty="0"/>
              <a:t>单击此处编辑母版文本</a:t>
            </a:r>
            <a:endParaRPr lang="zh-CN" altLang="en-US" dirty="0"/>
          </a:p>
        </p:txBody>
      </p:sp>
      <p:sp>
        <p:nvSpPr>
          <p:cNvPr id="25" name="文本占位符 23"/>
          <p:cNvSpPr>
            <a:spLocks noGrp="1"/>
          </p:cNvSpPr>
          <p:nvPr>
            <p:ph type="body" sz="quarter" idx="11" hasCustomPrompt="1"/>
          </p:nvPr>
        </p:nvSpPr>
        <p:spPr>
          <a:xfrm>
            <a:off x="1268056" y="681055"/>
            <a:ext cx="3960594" cy="341632"/>
          </a:xfrm>
        </p:spPr>
        <p:txBody>
          <a:bodyPr wrap="square">
            <a:noAutofit/>
          </a:bodyPr>
          <a:lstStyle>
            <a:lvl1pPr marL="0" indent="0" algn="l">
              <a:buNone/>
              <a:defRPr sz="1800">
                <a:latin typeface="+mn-lt"/>
                <a:ea typeface="+mj-ea"/>
              </a:defRPr>
            </a:lvl1pPr>
          </a:lstStyle>
          <a:p>
            <a:pPr lvl="0"/>
            <a:r>
              <a:rPr lang="en-US" altLang="zh-CN" dirty="0"/>
              <a:t>Please input something in here</a:t>
            </a:r>
            <a:endParaRPr lang="zh-CN" altLang="en-US" dirty="0"/>
          </a:p>
        </p:txBody>
      </p:sp>
      <p:grpSp>
        <p:nvGrpSpPr>
          <p:cNvPr id="23" name="组合 22"/>
          <p:cNvGrpSpPr/>
          <p:nvPr userDrawn="1"/>
        </p:nvGrpSpPr>
        <p:grpSpPr>
          <a:xfrm>
            <a:off x="0" y="6457935"/>
            <a:ext cx="2171666" cy="276999"/>
            <a:chOff x="0" y="6457935"/>
            <a:chExt cx="2171666" cy="276999"/>
          </a:xfrm>
        </p:grpSpPr>
        <p:sp>
          <p:nvSpPr>
            <p:cNvPr id="26" name="文本框 25"/>
            <p:cNvSpPr txBox="1"/>
            <p:nvPr/>
          </p:nvSpPr>
          <p:spPr>
            <a:xfrm>
              <a:off x="520484" y="6457935"/>
              <a:ext cx="1651182" cy="276999"/>
            </a:xfrm>
            <a:prstGeom prst="rect">
              <a:avLst/>
            </a:prstGeom>
            <a:noFill/>
          </p:spPr>
          <p:txBody>
            <a:bodyPr wrap="square">
              <a:noAutofit/>
            </a:bodyPr>
            <a:lstStyle/>
            <a:p>
              <a:pPr marL="0" indent="0">
                <a:buFont typeface="Arial" panose="020B0604020202020204" pitchFamily="34" charset="0"/>
                <a:buNone/>
              </a:pPr>
              <a:r>
                <a:rPr lang="zh-CN" altLang="en-US" sz="1200" dirty="0">
                  <a:solidFill>
                    <a:schemeClr val="accent1"/>
                  </a:solidFill>
                </a:rPr>
                <a:t>互联世界，无惧未来</a:t>
              </a:r>
              <a:endParaRPr lang="zh-CN" altLang="en-US" sz="1200" dirty="0">
                <a:solidFill>
                  <a:schemeClr val="accent1"/>
                </a:solidFill>
              </a:endParaRPr>
            </a:p>
          </p:txBody>
        </p:sp>
        <p:sp>
          <p:nvSpPr>
            <p:cNvPr id="27" name="矩形 26"/>
            <p:cNvSpPr/>
            <p:nvPr/>
          </p:nvSpPr>
          <p:spPr>
            <a:xfrm>
              <a:off x="0" y="6578434"/>
              <a:ext cx="406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10" name="任意多边形: 形状 9"/>
          <p:cNvSpPr/>
          <p:nvPr/>
        </p:nvSpPr>
        <p:spPr>
          <a:xfrm rot="5400000">
            <a:off x="118278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2" name="任意多边形: 形状 31"/>
          <p:cNvSpPr/>
          <p:nvPr/>
        </p:nvSpPr>
        <p:spPr>
          <a:xfrm rot="5400000">
            <a:off x="11751698" y="47878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3" name="任意多边形: 形状 32"/>
          <p:cNvSpPr/>
          <p:nvPr/>
        </p:nvSpPr>
        <p:spPr>
          <a:xfrm rot="5400000">
            <a:off x="116754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4" name="任意多边形: 形状 33"/>
          <p:cNvSpPr/>
          <p:nvPr/>
        </p:nvSpPr>
        <p:spPr>
          <a:xfrm rot="5400000">
            <a:off x="118278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5" name="任意多边形: 形状 34"/>
          <p:cNvSpPr/>
          <p:nvPr/>
        </p:nvSpPr>
        <p:spPr>
          <a:xfrm rot="5400000">
            <a:off x="116754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6" name="任意多边形: 形状 35"/>
          <p:cNvSpPr/>
          <p:nvPr/>
        </p:nvSpPr>
        <p:spPr>
          <a:xfrm rot="5400000">
            <a:off x="116731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7" name="任意多边形: 形状 36"/>
          <p:cNvSpPr/>
          <p:nvPr/>
        </p:nvSpPr>
        <p:spPr>
          <a:xfrm rot="5400000">
            <a:off x="116731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38" name="任意多边形: 形状 37"/>
          <p:cNvSpPr/>
          <p:nvPr/>
        </p:nvSpPr>
        <p:spPr>
          <a:xfrm rot="5400000">
            <a:off x="118255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9" name="任意多边形: 形状 38"/>
          <p:cNvSpPr/>
          <p:nvPr/>
        </p:nvSpPr>
        <p:spPr>
          <a:xfrm rot="5400000">
            <a:off x="118255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0" name="任意多边形: 形状 39"/>
          <p:cNvSpPr/>
          <p:nvPr/>
        </p:nvSpPr>
        <p:spPr>
          <a:xfrm rot="5400000">
            <a:off x="11768367" y="47140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1" name="任意多边形: 形状 40"/>
          <p:cNvSpPr/>
          <p:nvPr/>
        </p:nvSpPr>
        <p:spPr>
          <a:xfrm rot="5400000">
            <a:off x="11768367" y="47140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2" name="任意多边形: 形状 41"/>
          <p:cNvSpPr/>
          <p:nvPr/>
        </p:nvSpPr>
        <p:spPr>
          <a:xfrm rot="5400000">
            <a:off x="11768367" y="4866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3" name="任意多边形: 形状 42"/>
          <p:cNvSpPr/>
          <p:nvPr/>
        </p:nvSpPr>
        <p:spPr>
          <a:xfrm rot="5400000">
            <a:off x="11768367" y="4866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6" name="任意多边形: 形状 45"/>
          <p:cNvSpPr/>
          <p:nvPr/>
        </p:nvSpPr>
        <p:spPr>
          <a:xfrm rot="5400000">
            <a:off x="11837423"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7" name="任意多边形: 形状 46"/>
          <p:cNvSpPr/>
          <p:nvPr/>
        </p:nvSpPr>
        <p:spPr>
          <a:xfrm rot="5400000">
            <a:off x="11675498"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8" name="任意多边形: 形状 47"/>
          <p:cNvSpPr/>
          <p:nvPr/>
        </p:nvSpPr>
        <p:spPr>
          <a:xfrm rot="5400000">
            <a:off x="11756461" y="5283148"/>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9" name="任意多边形: 形状 48"/>
          <p:cNvSpPr/>
          <p:nvPr/>
        </p:nvSpPr>
        <p:spPr>
          <a:xfrm rot="5400000">
            <a:off x="11756461" y="5445073"/>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0" name="任意多边形: 形状 49"/>
          <p:cNvSpPr/>
          <p:nvPr/>
        </p:nvSpPr>
        <p:spPr>
          <a:xfrm rot="5400000">
            <a:off x="11711523" y="5320795"/>
            <a:ext cx="117705" cy="116829"/>
          </a:xfrm>
          <a:custGeom>
            <a:avLst/>
            <a:gdLst>
              <a:gd name="connsiteX0" fmla="*/ 58978 w 117705"/>
              <a:gd name="connsiteY0" fmla="*/ 18720 h 116829"/>
              <a:gd name="connsiteX1" fmla="*/ 94400 w 117705"/>
              <a:gd name="connsiteY1" fmla="*/ 0 h 116829"/>
              <a:gd name="connsiteX2" fmla="*/ 116717 w 117705"/>
              <a:gd name="connsiteY2" fmla="*/ 21421 h 116829"/>
              <a:gd name="connsiteX3" fmla="*/ 96142 w 117705"/>
              <a:gd name="connsiteY3" fmla="*/ 58041 h 116829"/>
              <a:gd name="connsiteX4" fmla="*/ 117705 w 117705"/>
              <a:gd name="connsiteY4" fmla="*/ 95246 h 116829"/>
              <a:gd name="connsiteX5" fmla="*/ 96626 w 117705"/>
              <a:gd name="connsiteY5" fmla="*/ 116829 h 116829"/>
              <a:gd name="connsiteX6" fmla="*/ 58978 w 117705"/>
              <a:gd name="connsiteY6" fmla="*/ 94473 h 116829"/>
              <a:gd name="connsiteX7" fmla="*/ 21400 w 117705"/>
              <a:gd name="connsiteY7" fmla="*/ 116703 h 116829"/>
              <a:gd name="connsiteX8" fmla="*/ 0 w 117705"/>
              <a:gd name="connsiteY8" fmla="*/ 94400 h 116829"/>
              <a:gd name="connsiteX9" fmla="*/ 18720 w 117705"/>
              <a:gd name="connsiteY9" fmla="*/ 58978 h 116829"/>
              <a:gd name="connsiteX10" fmla="*/ 112 w 117705"/>
              <a:gd name="connsiteY10" fmla="*/ 23633 h 116829"/>
              <a:gd name="connsiteX11" fmla="*/ 23633 w 117705"/>
              <a:gd name="connsiteY11" fmla="*/ 112 h 116829"/>
              <a:gd name="connsiteX12" fmla="*/ 58978 w 117705"/>
              <a:gd name="connsiteY12" fmla="*/ 18720 h 11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05" h="116829">
                <a:moveTo>
                  <a:pt x="58978" y="18720"/>
                </a:moveTo>
                <a:cubicBezTo>
                  <a:pt x="73697" y="18720"/>
                  <a:pt x="86683" y="11302"/>
                  <a:pt x="94400" y="0"/>
                </a:cubicBezTo>
                <a:cubicBezTo>
                  <a:pt x="103362" y="5362"/>
                  <a:pt x="111002" y="12703"/>
                  <a:pt x="116717" y="21421"/>
                </a:cubicBezTo>
                <a:cubicBezTo>
                  <a:pt x="104379" y="28946"/>
                  <a:pt x="96142" y="42532"/>
                  <a:pt x="96142" y="58041"/>
                </a:cubicBezTo>
                <a:cubicBezTo>
                  <a:pt x="96142" y="73961"/>
                  <a:pt x="104821" y="87854"/>
                  <a:pt x="117705" y="95246"/>
                </a:cubicBezTo>
                <a:cubicBezTo>
                  <a:pt x="112356" y="103901"/>
                  <a:pt x="105143" y="111282"/>
                  <a:pt x="96626" y="116829"/>
                </a:cubicBezTo>
                <a:cubicBezTo>
                  <a:pt x="89356" y="103509"/>
                  <a:pt x="75222" y="94473"/>
                  <a:pt x="58978" y="94473"/>
                </a:cubicBezTo>
                <a:cubicBezTo>
                  <a:pt x="42786" y="94473"/>
                  <a:pt x="28691" y="103452"/>
                  <a:pt x="21400" y="116703"/>
                </a:cubicBezTo>
                <a:cubicBezTo>
                  <a:pt x="12692" y="110989"/>
                  <a:pt x="5357" y="103354"/>
                  <a:pt x="0" y="94400"/>
                </a:cubicBezTo>
                <a:cubicBezTo>
                  <a:pt x="11302" y="86682"/>
                  <a:pt x="18720" y="73696"/>
                  <a:pt x="18720" y="58978"/>
                </a:cubicBezTo>
                <a:cubicBezTo>
                  <a:pt x="18720" y="44308"/>
                  <a:pt x="11351" y="31360"/>
                  <a:pt x="112" y="23633"/>
                </a:cubicBezTo>
                <a:cubicBezTo>
                  <a:pt x="5914" y="14005"/>
                  <a:pt x="14006" y="5914"/>
                  <a:pt x="23633" y="112"/>
                </a:cubicBezTo>
                <a:cubicBezTo>
                  <a:pt x="31360" y="11351"/>
                  <a:pt x="44308" y="18720"/>
                  <a:pt x="58978" y="1872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3" name="任意多边形: 形状 52"/>
          <p:cNvSpPr/>
          <p:nvPr/>
        </p:nvSpPr>
        <p:spPr>
          <a:xfrm rot="5400000">
            <a:off x="118278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4" name="任意多边形: 形状 53"/>
          <p:cNvSpPr/>
          <p:nvPr/>
        </p:nvSpPr>
        <p:spPr>
          <a:xfrm rot="5400000">
            <a:off x="116754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5" name="任意多边形: 形状 54"/>
          <p:cNvSpPr/>
          <p:nvPr/>
        </p:nvSpPr>
        <p:spPr>
          <a:xfrm rot="5400000">
            <a:off x="118278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6" name="任意多边形: 形状 55"/>
          <p:cNvSpPr/>
          <p:nvPr/>
        </p:nvSpPr>
        <p:spPr>
          <a:xfrm rot="5400000">
            <a:off x="116754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7" name="任意多边形: 形状 56"/>
          <p:cNvSpPr/>
          <p:nvPr/>
        </p:nvSpPr>
        <p:spPr>
          <a:xfrm rot="5400000">
            <a:off x="11825517" y="5947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58" name="任意多边形: 形状 57"/>
          <p:cNvSpPr/>
          <p:nvPr/>
        </p:nvSpPr>
        <p:spPr>
          <a:xfrm rot="5400000">
            <a:off x="11825517" y="5947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9" name="任意多边形: 形状 58"/>
          <p:cNvSpPr/>
          <p:nvPr/>
        </p:nvSpPr>
        <p:spPr>
          <a:xfrm rot="5400000">
            <a:off x="11732648" y="5911798"/>
            <a:ext cx="76200" cy="76200"/>
          </a:xfrm>
          <a:custGeom>
            <a:avLst/>
            <a:gdLst>
              <a:gd name="connsiteX0" fmla="*/ 76200 w 76200"/>
              <a:gd name="connsiteY0" fmla="*/ 0 h 76200"/>
              <a:gd name="connsiteX1" fmla="*/ 0 w 76200"/>
              <a:gd name="connsiteY1" fmla="*/ 7620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76200" y="0"/>
                </a:moveTo>
                <a:lnTo>
                  <a:pt x="0" y="76200"/>
                </a:lnTo>
                <a:lnTo>
                  <a:pt x="7620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0" name="任意多边形: 形状 59"/>
          <p:cNvSpPr/>
          <p:nvPr/>
        </p:nvSpPr>
        <p:spPr>
          <a:xfrm rot="5400000">
            <a:off x="11732648" y="5911798"/>
            <a:ext cx="76200" cy="76200"/>
          </a:xfrm>
          <a:custGeom>
            <a:avLst/>
            <a:gdLst>
              <a:gd name="connsiteX0" fmla="*/ 76200 w 76200"/>
              <a:gd name="connsiteY0" fmla="*/ 0 h 76200"/>
              <a:gd name="connsiteX1" fmla="*/ 0 w 76200"/>
              <a:gd name="connsiteY1" fmla="*/ 76200 h 76200"/>
            </a:gdLst>
            <a:ahLst/>
            <a:cxnLst>
              <a:cxn ang="0">
                <a:pos x="connsiteX0" y="connsiteY0"/>
              </a:cxn>
              <a:cxn ang="0">
                <a:pos x="connsiteX1" y="connsiteY1"/>
              </a:cxn>
            </a:cxnLst>
            <a:rect l="l" t="t" r="r" b="b"/>
            <a:pathLst>
              <a:path w="76200" h="76200">
                <a:moveTo>
                  <a:pt x="76200" y="0"/>
                </a:moveTo>
                <a:lnTo>
                  <a:pt x="0" y="762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1" name="任意多边形: 形状 60"/>
          <p:cNvSpPr/>
          <p:nvPr/>
        </p:nvSpPr>
        <p:spPr>
          <a:xfrm rot="5400000">
            <a:off x="11768367" y="6009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2" name="任意多边形: 形状 61"/>
          <p:cNvSpPr/>
          <p:nvPr/>
        </p:nvSpPr>
        <p:spPr>
          <a:xfrm rot="5400000">
            <a:off x="11768367" y="6009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5" name="任意多边形: 形状 64"/>
          <p:cNvSpPr/>
          <p:nvPr/>
        </p:nvSpPr>
        <p:spPr>
          <a:xfrm rot="5400000">
            <a:off x="118278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6" name="任意多边形: 形状 65"/>
          <p:cNvSpPr/>
          <p:nvPr/>
        </p:nvSpPr>
        <p:spPr>
          <a:xfrm rot="5400000">
            <a:off x="117516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7" name="任意多边形: 形状 66"/>
          <p:cNvSpPr/>
          <p:nvPr/>
        </p:nvSpPr>
        <p:spPr>
          <a:xfrm rot="5400000">
            <a:off x="11789796" y="6568337"/>
            <a:ext cx="38106" cy="38106"/>
          </a:xfrm>
          <a:custGeom>
            <a:avLst/>
            <a:gdLst>
              <a:gd name="connsiteX0" fmla="*/ 2556 w 38106"/>
              <a:gd name="connsiteY0" fmla="*/ 28578 h 38106"/>
              <a:gd name="connsiteX1" fmla="*/ 28578 w 38106"/>
              <a:gd name="connsiteY1" fmla="*/ 35551 h 38106"/>
              <a:gd name="connsiteX2" fmla="*/ 35551 w 38106"/>
              <a:gd name="connsiteY2" fmla="*/ 9528 h 38106"/>
              <a:gd name="connsiteX3" fmla="*/ 9528 w 38106"/>
              <a:gd name="connsiteY3" fmla="*/ 2555 h 38106"/>
              <a:gd name="connsiteX4" fmla="*/ 2556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28578"/>
                </a:moveTo>
                <a:cubicBezTo>
                  <a:pt x="7816" y="37690"/>
                  <a:pt x="19467" y="40812"/>
                  <a:pt x="28578" y="35551"/>
                </a:cubicBezTo>
                <a:cubicBezTo>
                  <a:pt x="37690" y="30290"/>
                  <a:pt x="40812" y="18640"/>
                  <a:pt x="35551" y="9528"/>
                </a:cubicBezTo>
                <a:cubicBezTo>
                  <a:pt x="30290" y="417"/>
                  <a:pt x="18640" y="-2705"/>
                  <a:pt x="9528" y="2555"/>
                </a:cubicBezTo>
                <a:cubicBezTo>
                  <a:pt x="417" y="7816"/>
                  <a:pt x="-2705" y="19467"/>
                  <a:pt x="2556"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8" name="任意多边形: 形状 67"/>
          <p:cNvSpPr/>
          <p:nvPr/>
        </p:nvSpPr>
        <p:spPr>
          <a:xfrm rot="5400000">
            <a:off x="11713596" y="6568337"/>
            <a:ext cx="38106" cy="38106"/>
          </a:xfrm>
          <a:custGeom>
            <a:avLst/>
            <a:gdLst>
              <a:gd name="connsiteX0" fmla="*/ 2556 w 38106"/>
              <a:gd name="connsiteY0" fmla="*/ 9528 h 38106"/>
              <a:gd name="connsiteX1" fmla="*/ 9528 w 38106"/>
              <a:gd name="connsiteY1" fmla="*/ 35551 h 38106"/>
              <a:gd name="connsiteX2" fmla="*/ 35551 w 38106"/>
              <a:gd name="connsiteY2" fmla="*/ 28578 h 38106"/>
              <a:gd name="connsiteX3" fmla="*/ 28578 w 38106"/>
              <a:gd name="connsiteY3" fmla="*/ 2555 h 38106"/>
              <a:gd name="connsiteX4" fmla="*/ 2556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9528"/>
                </a:moveTo>
                <a:cubicBezTo>
                  <a:pt x="-2705" y="18640"/>
                  <a:pt x="417" y="30290"/>
                  <a:pt x="9528" y="35551"/>
                </a:cubicBezTo>
                <a:cubicBezTo>
                  <a:pt x="18640" y="40812"/>
                  <a:pt x="30290" y="37690"/>
                  <a:pt x="35551" y="28578"/>
                </a:cubicBezTo>
                <a:cubicBezTo>
                  <a:pt x="40812" y="19467"/>
                  <a:pt x="37690" y="7816"/>
                  <a:pt x="28578" y="2555"/>
                </a:cubicBezTo>
                <a:cubicBezTo>
                  <a:pt x="19467" y="-2705"/>
                  <a:pt x="7816" y="417"/>
                  <a:pt x="2556"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9" name="任意多边形: 形状 68"/>
          <p:cNvSpPr/>
          <p:nvPr/>
        </p:nvSpPr>
        <p:spPr>
          <a:xfrm rot="5400000">
            <a:off x="11675498" y="6502348"/>
            <a:ext cx="38100" cy="38100"/>
          </a:xfrm>
          <a:custGeom>
            <a:avLst/>
            <a:gdLst>
              <a:gd name="connsiteX0" fmla="*/ 19050 w 38100"/>
              <a:gd name="connsiteY0" fmla="*/ 0 h 38100"/>
              <a:gd name="connsiteX1" fmla="*/ 0 w 38100"/>
              <a:gd name="connsiteY1" fmla="*/ 19050 h 38100"/>
              <a:gd name="connsiteX2" fmla="*/ 19050 w 38100"/>
              <a:gd name="connsiteY2" fmla="*/ 38100 h 38100"/>
              <a:gd name="connsiteX3" fmla="*/ 38100 w 38100"/>
              <a:gd name="connsiteY3" fmla="*/ 19050 h 38100"/>
              <a:gd name="connsiteX4" fmla="*/ 19050 w 381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0"/>
                </a:moveTo>
                <a:cubicBezTo>
                  <a:pt x="8529" y="0"/>
                  <a:pt x="0" y="8529"/>
                  <a:pt x="0" y="19050"/>
                </a:cubicBezTo>
                <a:cubicBezTo>
                  <a:pt x="0" y="29571"/>
                  <a:pt x="8529" y="38100"/>
                  <a:pt x="19050" y="38100"/>
                </a:cubicBezTo>
                <a:cubicBezTo>
                  <a:pt x="29571" y="38100"/>
                  <a:pt x="38100" y="29571"/>
                  <a:pt x="38100" y="19050"/>
                </a:cubicBezTo>
                <a:cubicBezTo>
                  <a:pt x="38100" y="8529"/>
                  <a:pt x="29571" y="0"/>
                  <a:pt x="19050" y="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0" name="任意多边形: 形状 69"/>
          <p:cNvSpPr/>
          <p:nvPr/>
        </p:nvSpPr>
        <p:spPr>
          <a:xfrm rot="5400000">
            <a:off x="11713596" y="6436354"/>
            <a:ext cx="38106" cy="38106"/>
          </a:xfrm>
          <a:custGeom>
            <a:avLst/>
            <a:gdLst>
              <a:gd name="connsiteX0" fmla="*/ 35551 w 38106"/>
              <a:gd name="connsiteY0" fmla="*/ 9528 h 38106"/>
              <a:gd name="connsiteX1" fmla="*/ 9528 w 38106"/>
              <a:gd name="connsiteY1" fmla="*/ 2555 h 38106"/>
              <a:gd name="connsiteX2" fmla="*/ 2555 w 38106"/>
              <a:gd name="connsiteY2" fmla="*/ 28578 h 38106"/>
              <a:gd name="connsiteX3" fmla="*/ 28578 w 38106"/>
              <a:gd name="connsiteY3" fmla="*/ 35551 h 38106"/>
              <a:gd name="connsiteX4" fmla="*/ 35551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9528"/>
                </a:moveTo>
                <a:cubicBezTo>
                  <a:pt x="30290" y="417"/>
                  <a:pt x="18640" y="-2705"/>
                  <a:pt x="9528" y="2555"/>
                </a:cubicBezTo>
                <a:cubicBezTo>
                  <a:pt x="417" y="7816"/>
                  <a:pt x="-2705" y="19467"/>
                  <a:pt x="2555" y="28578"/>
                </a:cubicBezTo>
                <a:cubicBezTo>
                  <a:pt x="7816" y="37690"/>
                  <a:pt x="19467" y="40812"/>
                  <a:pt x="28578" y="35551"/>
                </a:cubicBezTo>
                <a:cubicBezTo>
                  <a:pt x="37690" y="30290"/>
                  <a:pt x="40812" y="18640"/>
                  <a:pt x="35551"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1" name="任意多边形: 形状 70"/>
          <p:cNvSpPr/>
          <p:nvPr/>
        </p:nvSpPr>
        <p:spPr>
          <a:xfrm rot="5400000">
            <a:off x="11789796" y="6436354"/>
            <a:ext cx="38106" cy="38106"/>
          </a:xfrm>
          <a:custGeom>
            <a:avLst/>
            <a:gdLst>
              <a:gd name="connsiteX0" fmla="*/ 35551 w 38106"/>
              <a:gd name="connsiteY0" fmla="*/ 28578 h 38106"/>
              <a:gd name="connsiteX1" fmla="*/ 28578 w 38106"/>
              <a:gd name="connsiteY1" fmla="*/ 2555 h 38106"/>
              <a:gd name="connsiteX2" fmla="*/ 2555 w 38106"/>
              <a:gd name="connsiteY2" fmla="*/ 9528 h 38106"/>
              <a:gd name="connsiteX3" fmla="*/ 9528 w 38106"/>
              <a:gd name="connsiteY3" fmla="*/ 35551 h 38106"/>
              <a:gd name="connsiteX4" fmla="*/ 35551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28578"/>
                </a:moveTo>
                <a:cubicBezTo>
                  <a:pt x="40812" y="19467"/>
                  <a:pt x="37690" y="7816"/>
                  <a:pt x="28578" y="2555"/>
                </a:cubicBezTo>
                <a:cubicBezTo>
                  <a:pt x="19467" y="-2705"/>
                  <a:pt x="7816" y="417"/>
                  <a:pt x="2555" y="9528"/>
                </a:cubicBezTo>
                <a:cubicBezTo>
                  <a:pt x="-2705" y="18640"/>
                  <a:pt x="417" y="30290"/>
                  <a:pt x="9528" y="35551"/>
                </a:cubicBezTo>
                <a:cubicBezTo>
                  <a:pt x="18640" y="40812"/>
                  <a:pt x="30290" y="37690"/>
                  <a:pt x="35551"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grpSp>
        <p:nvGrpSpPr>
          <p:cNvPr id="72" name="组合 71"/>
          <p:cNvGrpSpPr/>
          <p:nvPr userDrawn="1"/>
        </p:nvGrpSpPr>
        <p:grpSpPr>
          <a:xfrm>
            <a:off x="11053542" y="351583"/>
            <a:ext cx="181595" cy="193506"/>
            <a:chOff x="5055513" y="2646999"/>
            <a:chExt cx="2137661" cy="2277876"/>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1459942" y="351583"/>
            <a:ext cx="181595" cy="193506"/>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userDrawn="1"/>
        </p:nvGrpSpPr>
        <p:grpSpPr>
          <a:xfrm>
            <a:off x="11833671" y="351583"/>
            <a:ext cx="181595" cy="193506"/>
            <a:chOff x="5055513" y="2646999"/>
            <a:chExt cx="2137661" cy="2277876"/>
          </a:xfrm>
        </p:grpSpPr>
        <p:sp>
          <p:nvSpPr>
            <p:cNvPr id="99" name="矩形 9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0" name="矩形 9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1" name="矩形 10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2" name="直接连接符 10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6" name="矩形 105"/>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8" name="直接连接符 10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userDrawn="1"/>
        </p:nvCxnSpPr>
        <p:spPr>
          <a:xfrm flipH="1">
            <a:off x="10913498" y="613034"/>
            <a:ext cx="1278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flipH="1">
            <a:off x="-392062" y="-34357"/>
            <a:ext cx="12839618" cy="6926714"/>
          </a:xfrm>
          <a:prstGeom prst="rect">
            <a:avLst/>
          </a:prstGeom>
        </p:spPr>
      </p:pic>
      <p:sp>
        <p:nvSpPr>
          <p:cNvPr id="13" name="标题 1"/>
          <p:cNvSpPr>
            <a:spLocks noGrp="1"/>
          </p:cNvSpPr>
          <p:nvPr>
            <p:ph type="ctrTitle" hasCustomPrompt="1"/>
          </p:nvPr>
        </p:nvSpPr>
        <p:spPr>
          <a:xfrm>
            <a:off x="1615154" y="1937828"/>
            <a:ext cx="4613812" cy="1179264"/>
          </a:xfrm>
        </p:spPr>
        <p:txBody>
          <a:bodyPr anchor="b">
            <a:no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551062"/>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1615155" y="3861933"/>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endParaRPr lang="en-US" altLang="zh-CN" dirty="0"/>
          </a:p>
        </p:txBody>
      </p:sp>
      <p:sp>
        <p:nvSpPr>
          <p:cNvPr id="540" name="文本框 539"/>
          <p:cNvSpPr txBox="1"/>
          <p:nvPr userDrawn="1"/>
        </p:nvSpPr>
        <p:spPr>
          <a:xfrm>
            <a:off x="1007552" y="6249400"/>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541" name="直接箭头连接符 540"/>
          <p:cNvCxnSpPr/>
          <p:nvPr userDrawn="1"/>
        </p:nvCxnSpPr>
        <p:spPr>
          <a:xfrm>
            <a:off x="0" y="6434066"/>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defRPr>
            </a:lvl1pPr>
          </a:lstStyle>
          <a:p>
            <a:fld id="{F52114D6-3887-4ECF-8F4F-5694B5188B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defRPr>
            </a:lvl1pPr>
          </a:lstStyle>
          <a:p>
            <a:fld id="{EC9AA0D0-AAE0-4A0F-8520-8EA630DCF9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0.sv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2.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1.xml"/><Relationship Id="rId11" Type="http://schemas.openxmlformats.org/officeDocument/2006/relationships/image" Target="../media/image4.png"/><Relationship Id="rId10" Type="http://schemas.openxmlformats.org/officeDocument/2006/relationships/tags" Target="../tags/tag8.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tags" Target="../tags/tag10.xml"/><Relationship Id="rId2" Type="http://schemas.openxmlformats.org/officeDocument/2006/relationships/image" Target="../media/image5.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724991" y="2718078"/>
            <a:ext cx="5787426" cy="1421844"/>
          </a:xfrm>
        </p:spPr>
        <p:txBody>
          <a:bodyPr rIns="0">
            <a:noAutofit/>
          </a:bodyPr>
          <a:lstStyle/>
          <a:p>
            <a:pPr algn="r">
              <a:lnSpc>
                <a:spcPct val="100000"/>
              </a:lnSpc>
            </a:pPr>
            <a:r>
              <a:rPr lang="en-US" altLang="zh-CN" b="1" dirty="0" err="1">
                <a:latin typeface="+mj-ea"/>
              </a:rPr>
              <a:t>Geomesa+Cassandra</a:t>
            </a:r>
            <a:endParaRPr lang="zh-CN" altLang="en-US"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概述</a:t>
            </a:r>
            <a:r>
              <a:rPr lang="en-US" altLang="zh-CN" dirty="0"/>
              <a:t>&amp;</a:t>
            </a:r>
            <a:r>
              <a:rPr lang="zh-CN" altLang="en-US" dirty="0"/>
              <a:t>特点</a:t>
            </a:r>
            <a:endParaRPr lang="zh-CN" altLang="en-US" dirty="0"/>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99461" y="2671978"/>
            <a:ext cx="1450923" cy="1450923"/>
          </a:xfrm>
          <a:prstGeom prst="rect">
            <a:avLst/>
          </a:prstGeom>
        </p:spPr>
      </p:pic>
      <p:sp>
        <p:nvSpPr>
          <p:cNvPr id="9" name="文本框 8"/>
          <p:cNvSpPr txBox="1"/>
          <p:nvPr/>
        </p:nvSpPr>
        <p:spPr>
          <a:xfrm>
            <a:off x="1268056" y="923278"/>
            <a:ext cx="9358515" cy="307777"/>
          </a:xfrm>
          <a:prstGeom prst="rect">
            <a:avLst/>
          </a:prstGeom>
          <a:noFill/>
        </p:spPr>
        <p:txBody>
          <a:bodyPr wrap="square" rtlCol="0">
            <a:spAutoFit/>
          </a:bodyPr>
          <a:lstStyle/>
          <a:p>
            <a:r>
              <a:rPr lang="en-US" altLang="zh-CN" sz="1400" dirty="0"/>
              <a:t>Cassandra</a:t>
            </a:r>
            <a:r>
              <a:rPr lang="zh-CN" altLang="en-US" sz="1400" dirty="0"/>
              <a:t>是一个分布式的</a:t>
            </a:r>
            <a:r>
              <a:rPr lang="en-US" altLang="zh-CN" sz="1400" dirty="0"/>
              <a:t>NoSQL</a:t>
            </a:r>
            <a:r>
              <a:rPr lang="zh-CN" altLang="en-US" sz="1400" dirty="0"/>
              <a:t>数据库系统，它的设计目的是为了能够处理大规模数据的高可用性和高性能</a:t>
            </a:r>
            <a:endParaRPr lang="zh-CN" altLang="en-US" sz="1400" dirty="0"/>
          </a:p>
        </p:txBody>
      </p:sp>
      <p:sp>
        <p:nvSpPr>
          <p:cNvPr id="12" name="文本框 11"/>
          <p:cNvSpPr txBox="1"/>
          <p:nvPr/>
        </p:nvSpPr>
        <p:spPr>
          <a:xfrm>
            <a:off x="923548" y="1538266"/>
            <a:ext cx="10333337" cy="4031873"/>
          </a:xfrm>
          <a:prstGeom prst="rect">
            <a:avLst/>
          </a:prstGeom>
          <a:noFill/>
        </p:spPr>
        <p:txBody>
          <a:bodyPr wrap="square" rtlCol="0">
            <a:spAutoFit/>
          </a:bodyPr>
          <a:lstStyle/>
          <a:p>
            <a:r>
              <a:rPr lang="zh-CN" altLang="en-US" sz="1600" dirty="0"/>
              <a:t>弹性可扩展性 </a:t>
            </a:r>
            <a:r>
              <a:rPr lang="en-US" altLang="zh-CN" sz="1600" dirty="0"/>
              <a:t>- Cassandra</a:t>
            </a:r>
            <a:r>
              <a:rPr lang="zh-CN" altLang="en-US" sz="1600" dirty="0"/>
              <a:t>是高度可扩展的</a:t>
            </a:r>
            <a:r>
              <a:rPr lang="en-US" altLang="zh-CN" sz="1600" dirty="0"/>
              <a:t>; </a:t>
            </a:r>
            <a:r>
              <a:rPr lang="zh-CN" altLang="en-US" sz="1600" dirty="0"/>
              <a:t>它允许添加更多的硬件以适应更多的客户和更多的数据根据要求。</a:t>
            </a:r>
            <a:r>
              <a:rPr lang="en-US" altLang="zh-CN" sz="1600" dirty="0"/>
              <a:t>- </a:t>
            </a:r>
            <a:endParaRPr lang="en-US" altLang="zh-CN" sz="1600" dirty="0"/>
          </a:p>
          <a:p>
            <a:endParaRPr lang="en-US" altLang="zh-CN" sz="1600" dirty="0"/>
          </a:p>
          <a:p>
            <a:r>
              <a:rPr lang="zh-CN" altLang="en-US" sz="1600" dirty="0"/>
              <a:t>始终基于架构 </a:t>
            </a:r>
            <a:r>
              <a:rPr lang="en-US" altLang="zh-CN" sz="1600" dirty="0"/>
              <a:t>- Cassandra</a:t>
            </a:r>
            <a:r>
              <a:rPr lang="zh-CN" altLang="en-US" sz="1600" dirty="0"/>
              <a:t>没有单点故障，它可以连续用于不能承担故障的关键业务应用程序。</a:t>
            </a:r>
            <a:r>
              <a:rPr lang="en-US" altLang="zh-CN" sz="1600" dirty="0"/>
              <a:t>- </a:t>
            </a:r>
            <a:endParaRPr lang="en-US" altLang="zh-CN" sz="1600" dirty="0"/>
          </a:p>
          <a:p>
            <a:endParaRPr lang="en-US" altLang="zh-CN" sz="1600" dirty="0"/>
          </a:p>
          <a:p>
            <a:r>
              <a:rPr lang="zh-CN" altLang="en-US" sz="1600" dirty="0"/>
              <a:t>快速线性性能 </a:t>
            </a:r>
            <a:r>
              <a:rPr lang="en-US" altLang="zh-CN" sz="1600" dirty="0"/>
              <a:t>- Cassandra</a:t>
            </a:r>
            <a:r>
              <a:rPr lang="zh-CN" altLang="en-US" sz="1600" dirty="0"/>
              <a:t>是线性可扩展性的，即它为你增加集群中的节点数量增加你的吞吐量。因此，保持一个快速的响应时间。</a:t>
            </a:r>
            <a:r>
              <a:rPr lang="en-US" altLang="zh-CN" sz="1600" dirty="0"/>
              <a:t>- </a:t>
            </a:r>
            <a:endParaRPr lang="en-US" altLang="zh-CN" sz="1600" dirty="0"/>
          </a:p>
          <a:p>
            <a:endParaRPr lang="en-US" altLang="zh-CN" sz="1600" dirty="0"/>
          </a:p>
          <a:p>
            <a:r>
              <a:rPr lang="zh-CN" altLang="en-US" sz="1600" dirty="0"/>
              <a:t>灵活的数据存储 </a:t>
            </a:r>
            <a:r>
              <a:rPr lang="en-US" altLang="zh-CN" sz="1600" dirty="0"/>
              <a:t>- Cassandra</a:t>
            </a:r>
            <a:r>
              <a:rPr lang="zh-CN" altLang="en-US" sz="1600" dirty="0"/>
              <a:t>适应所有可能的数据格式，包括：结构化，半结构化和非结构化。它可以根据您的需要动态地适应变化的数据结构。</a:t>
            </a:r>
            <a:r>
              <a:rPr lang="en-US" altLang="zh-CN" sz="1600" dirty="0"/>
              <a:t>- </a:t>
            </a:r>
            <a:endParaRPr lang="en-US" altLang="zh-CN" sz="1600" dirty="0"/>
          </a:p>
          <a:p>
            <a:endParaRPr lang="en-US" altLang="zh-CN" sz="1600" dirty="0"/>
          </a:p>
          <a:p>
            <a:r>
              <a:rPr lang="zh-CN" altLang="en-US" sz="1600" dirty="0"/>
              <a:t>便捷的数据分发 </a:t>
            </a:r>
            <a:r>
              <a:rPr lang="en-US" altLang="zh-CN" sz="1600" dirty="0"/>
              <a:t>- Cassandra</a:t>
            </a:r>
            <a:r>
              <a:rPr lang="zh-CN" altLang="en-US" sz="1600" dirty="0"/>
              <a:t>通过在多个数据中心之间复制数据，可以灵活地在需要时分发数据。</a:t>
            </a:r>
            <a:r>
              <a:rPr lang="en-US" altLang="zh-CN" sz="1600" dirty="0"/>
              <a:t>- </a:t>
            </a:r>
            <a:endParaRPr lang="en-US" altLang="zh-CN" sz="1600" dirty="0"/>
          </a:p>
          <a:p>
            <a:endParaRPr lang="en-US" altLang="zh-CN" sz="1600" dirty="0"/>
          </a:p>
          <a:p>
            <a:r>
              <a:rPr lang="zh-CN" altLang="en-US" sz="1600" dirty="0"/>
              <a:t>事务支持 </a:t>
            </a:r>
            <a:r>
              <a:rPr lang="en-US" altLang="zh-CN" sz="1600" dirty="0"/>
              <a:t>- Cassandra</a:t>
            </a:r>
            <a:r>
              <a:rPr lang="zh-CN" altLang="en-US" sz="1600" dirty="0"/>
              <a:t>支持属性，如原子性，一致性，隔离和持久性（</a:t>
            </a:r>
            <a:r>
              <a:rPr lang="en-US" altLang="zh-CN" sz="1600" dirty="0"/>
              <a:t>ACID</a:t>
            </a:r>
            <a:r>
              <a:rPr lang="zh-CN" altLang="en-US" sz="1600" dirty="0"/>
              <a:t>）。</a:t>
            </a:r>
            <a:r>
              <a:rPr lang="en-US" altLang="zh-CN" sz="1600" dirty="0"/>
              <a:t>- </a:t>
            </a:r>
            <a:endParaRPr lang="en-US" altLang="zh-CN" sz="1600" dirty="0"/>
          </a:p>
          <a:p>
            <a:endParaRPr lang="en-US" altLang="zh-CN" sz="1600" dirty="0"/>
          </a:p>
          <a:p>
            <a:r>
              <a:rPr lang="zh-CN" altLang="en-US" sz="1600" dirty="0"/>
              <a:t>快速写入 </a:t>
            </a:r>
            <a:r>
              <a:rPr lang="en-US" altLang="zh-CN" sz="1600" dirty="0"/>
              <a:t>- Cassandra</a:t>
            </a:r>
            <a:r>
              <a:rPr lang="zh-CN" altLang="en-US" sz="1600" dirty="0"/>
              <a:t>被设计为在廉价的商品硬件上运行。 它执行快速写入，并可以存储数百</a:t>
            </a:r>
            <a:r>
              <a:rPr lang="en-US" altLang="zh-CN" sz="1600" dirty="0"/>
              <a:t>TB</a:t>
            </a:r>
            <a:r>
              <a:rPr lang="zh-CN" altLang="en-US" sz="1600" dirty="0"/>
              <a:t>的数据，而不牺牲读取效率。</a:t>
            </a:r>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endParaRPr lang="zh-CN" altLang="en-US" dirty="0"/>
          </a:p>
        </p:txBody>
      </p:sp>
      <p:sp>
        <p:nvSpPr>
          <p:cNvPr id="6" name="Rectangle 2"/>
          <p:cNvSpPr>
            <a:spLocks noChangeArrowheads="1"/>
          </p:cNvSpPr>
          <p:nvPr/>
        </p:nvSpPr>
        <p:spPr bwMode="auto">
          <a:xfrm>
            <a:off x="198994" y="1155014"/>
            <a:ext cx="40816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行式存储</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以行为单位，在磁盘上存储数据；因为大部分的SQL查询，都是基于某个字段查询和结果输出的，所以在行式存储中，每一次查询都存在大量的磁盘转动和寻址操作。磁盘的转动次数多，因此他的查询性能相对较慢</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1"/>
          <a:stretch>
            <a:fillRect/>
          </a:stretch>
        </p:blipFill>
        <p:spPr>
          <a:xfrm>
            <a:off x="5492054" y="1155014"/>
            <a:ext cx="4838700" cy="2114550"/>
          </a:xfrm>
          <a:prstGeom prst="rect">
            <a:avLst/>
          </a:prstGeom>
        </p:spPr>
      </p:pic>
      <p:pic>
        <p:nvPicPr>
          <p:cNvPr id="13" name="图片 12"/>
          <p:cNvPicPr>
            <a:picLocks noChangeAspect="1"/>
          </p:cNvPicPr>
          <p:nvPr/>
        </p:nvPicPr>
        <p:blipFill>
          <a:blip r:embed="rId2"/>
          <a:stretch>
            <a:fillRect/>
          </a:stretch>
        </p:blipFill>
        <p:spPr>
          <a:xfrm>
            <a:off x="376551" y="2491502"/>
            <a:ext cx="4867275" cy="1476375"/>
          </a:xfrm>
          <a:prstGeom prst="rect">
            <a:avLst/>
          </a:prstGeom>
        </p:spPr>
      </p:pic>
      <p:pic>
        <p:nvPicPr>
          <p:cNvPr id="15" name="图片 14"/>
          <p:cNvPicPr>
            <a:picLocks noChangeAspect="1"/>
          </p:cNvPicPr>
          <p:nvPr/>
        </p:nvPicPr>
        <p:blipFill>
          <a:blip r:embed="rId3"/>
          <a:stretch>
            <a:fillRect/>
          </a:stretch>
        </p:blipFill>
        <p:spPr>
          <a:xfrm>
            <a:off x="3538710" y="4288702"/>
            <a:ext cx="4705350" cy="1543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endParaRPr lang="zh-CN" altLang="en-US" dirty="0"/>
          </a:p>
        </p:txBody>
      </p:sp>
      <p:sp>
        <p:nvSpPr>
          <p:cNvPr id="6" name="Rectangle 2"/>
          <p:cNvSpPr>
            <a:spLocks noChangeArrowheads="1"/>
          </p:cNvSpPr>
          <p:nvPr/>
        </p:nvSpPr>
        <p:spPr bwMode="auto">
          <a:xfrm>
            <a:off x="198994" y="1432013"/>
            <a:ext cx="40816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200" dirty="0">
                <a:solidFill>
                  <a:srgbClr val="34495E"/>
                </a:solidFill>
                <a:ea typeface="Ubuntu"/>
              </a:rPr>
              <a:t>列式存储：</a:t>
            </a:r>
            <a:endParaRPr lang="en-US" altLang="zh-CN" sz="1200" dirty="0">
              <a:solidFill>
                <a:srgbClr val="34495E"/>
              </a:solidFill>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a:t>
            </a:r>
            <a:r>
              <a:rPr lang="zh-CN" altLang="en-US" sz="1200" dirty="0">
                <a:solidFill>
                  <a:srgbClr val="34495E"/>
                </a:solidFill>
                <a:ea typeface="Ubuntu"/>
              </a:rPr>
              <a:t>列</a:t>
            </a:r>
            <a:r>
              <a:rPr kumimoji="0" lang="zh-CN" altLang="zh-CN" sz="1200" b="0" i="0" u="none" strike="noStrike" cap="none" normalizeH="0" baseline="0" dirty="0">
                <a:ln>
                  <a:noFill/>
                </a:ln>
                <a:solidFill>
                  <a:srgbClr val="34495E"/>
                </a:solidFill>
                <a:effectLst/>
                <a:latin typeface="Arial" panose="020B0604020202020204" pitchFamily="34" charset="0"/>
                <a:ea typeface="Ubuntu"/>
              </a:rPr>
              <a:t>为单位，在磁盘上存储数据</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1"/>
          <a:stretch>
            <a:fillRect/>
          </a:stretch>
        </p:blipFill>
        <p:spPr>
          <a:xfrm>
            <a:off x="4704109" y="1136050"/>
            <a:ext cx="5429250" cy="1876425"/>
          </a:xfrm>
          <a:prstGeom prst="rect">
            <a:avLst/>
          </a:prstGeom>
        </p:spPr>
      </p:pic>
      <p:pic>
        <p:nvPicPr>
          <p:cNvPr id="10" name="图片 9"/>
          <p:cNvPicPr>
            <a:picLocks noChangeAspect="1"/>
          </p:cNvPicPr>
          <p:nvPr/>
        </p:nvPicPr>
        <p:blipFill>
          <a:blip r:embed="rId2"/>
          <a:stretch>
            <a:fillRect/>
          </a:stretch>
        </p:blipFill>
        <p:spPr>
          <a:xfrm>
            <a:off x="1334242" y="3429000"/>
            <a:ext cx="7528404" cy="25960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单机版部署</a:t>
            </a:r>
            <a:endParaRPr lang="zh-CN" altLang="en-US" dirty="0"/>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1"/>
          <a:stretch>
            <a:fillRect/>
          </a:stretch>
        </p:blipFill>
        <p:spPr>
          <a:xfrm>
            <a:off x="5299461" y="2671978"/>
            <a:ext cx="1450923" cy="1450923"/>
          </a:xfrm>
          <a:prstGeom prst="rect">
            <a:avLst/>
          </a:prstGeom>
        </p:spPr>
      </p:pic>
      <p:sp>
        <p:nvSpPr>
          <p:cNvPr id="9" name="文本框 8"/>
          <p:cNvSpPr txBox="1"/>
          <p:nvPr/>
        </p:nvSpPr>
        <p:spPr>
          <a:xfrm>
            <a:off x="1268056" y="858778"/>
            <a:ext cx="9358515" cy="307777"/>
          </a:xfrm>
          <a:prstGeom prst="rect">
            <a:avLst/>
          </a:prstGeom>
          <a:noFill/>
        </p:spPr>
        <p:txBody>
          <a:bodyPr wrap="square" rtlCol="0">
            <a:spAutoFit/>
          </a:bodyPr>
          <a:lstStyle/>
          <a:p>
            <a:r>
              <a:rPr lang="zh-CN" altLang="en-US" sz="1400" dirty="0"/>
              <a:t>注意：</a:t>
            </a:r>
            <a:r>
              <a:rPr lang="en-US" altLang="zh-CN" sz="1400" dirty="0"/>
              <a:t>Cassandra</a:t>
            </a:r>
            <a:r>
              <a:rPr lang="zh-CN" altLang="en-US" sz="1400" dirty="0"/>
              <a:t>使用</a:t>
            </a:r>
            <a:r>
              <a:rPr lang="en-US" altLang="zh-CN" sz="1400" dirty="0"/>
              <a:t>JAVA</a:t>
            </a:r>
            <a:r>
              <a:rPr lang="zh-CN" altLang="en-US" sz="1400" dirty="0"/>
              <a:t>语言开发，首先保证当前机器中已经安装了</a:t>
            </a:r>
            <a:r>
              <a:rPr lang="en-US" altLang="zh-CN" sz="1400" dirty="0"/>
              <a:t>JDK</a:t>
            </a:r>
            <a:endParaRPr lang="zh-CN" altLang="en-US" sz="1400" dirty="0"/>
          </a:p>
        </p:txBody>
      </p:sp>
      <p:sp>
        <p:nvSpPr>
          <p:cNvPr id="3" name="文本框 2"/>
          <p:cNvSpPr txBox="1"/>
          <p:nvPr/>
        </p:nvSpPr>
        <p:spPr>
          <a:xfrm>
            <a:off x="401052" y="1261267"/>
            <a:ext cx="10475495" cy="5355312"/>
          </a:xfrm>
          <a:prstGeom prst="rect">
            <a:avLst/>
          </a:prstGeom>
          <a:noFill/>
        </p:spPr>
        <p:txBody>
          <a:bodyPr wrap="square" rtlCol="0">
            <a:spAutoFit/>
          </a:bodyPr>
          <a:lstStyle/>
          <a:p>
            <a:r>
              <a:rPr lang="zh-CN" altLang="en-US" dirty="0"/>
              <a:t>解压安装文件</a:t>
            </a:r>
            <a:endParaRPr lang="en-US" altLang="zh-CN" dirty="0"/>
          </a:p>
          <a:p>
            <a:r>
              <a:rPr lang="en-US" altLang="zh-CN" dirty="0"/>
              <a:t>    tar -</a:t>
            </a:r>
            <a:r>
              <a:rPr lang="en-US" altLang="zh-CN" dirty="0" err="1"/>
              <a:t>xzvf</a:t>
            </a:r>
            <a:r>
              <a:rPr lang="en-US" altLang="zh-CN" dirty="0"/>
              <a:t> apache-cassandra-3.9-bin.tar.gz</a:t>
            </a:r>
            <a:endParaRPr lang="en-US" altLang="zh-CN" dirty="0"/>
          </a:p>
          <a:p>
            <a:endParaRPr lang="en-US" altLang="zh-CN" dirty="0"/>
          </a:p>
          <a:p>
            <a:r>
              <a:rPr lang="zh-CN" altLang="en-US" dirty="0"/>
              <a:t>创建数据文件夹或创建环境变量</a:t>
            </a:r>
            <a:endParaRPr lang="en-US" altLang="zh-CN" dirty="0"/>
          </a:p>
          <a:p>
            <a:r>
              <a:rPr lang="en-US" altLang="zh-CN" dirty="0"/>
              <a:t>    </a:t>
            </a:r>
            <a:r>
              <a:rPr lang="zh-CN" altLang="en-US" dirty="0"/>
              <a:t>在系统配置环境变量的文件中添加</a:t>
            </a:r>
            <a:r>
              <a:rPr lang="en-US" altLang="zh-CN" dirty="0"/>
              <a:t>$CASSANDRA_HOME</a:t>
            </a:r>
            <a:r>
              <a:rPr lang="zh-CN" altLang="en-US" dirty="0"/>
              <a:t>参数</a:t>
            </a:r>
            <a:endParaRPr lang="en-US" altLang="zh-CN" dirty="0"/>
          </a:p>
          <a:p>
            <a:endParaRPr lang="en-US" altLang="zh-CN" dirty="0"/>
          </a:p>
          <a:p>
            <a:r>
              <a:rPr lang="zh-CN" altLang="en-US" dirty="0"/>
              <a:t>配置</a:t>
            </a:r>
            <a:r>
              <a:rPr lang="en-US" altLang="zh-CN" dirty="0"/>
              <a:t>Cassandra</a:t>
            </a:r>
            <a:endParaRPr lang="en-US" altLang="zh-CN" dirty="0"/>
          </a:p>
          <a:p>
            <a:pPr marL="285750" indent="-285750">
              <a:buFont typeface="Arial" panose="020B0604020202020204" pitchFamily="34" charset="0"/>
              <a:buChar char="•"/>
            </a:pPr>
            <a:r>
              <a:rPr lang="en-US" altLang="zh-CN" dirty="0" err="1"/>
              <a:t>data_file_directories</a:t>
            </a:r>
            <a:endParaRPr lang="en-US" altLang="zh-CN" dirty="0"/>
          </a:p>
          <a:p>
            <a:r>
              <a:rPr lang="en-US" altLang="zh-CN" dirty="0" err="1"/>
              <a:t>data_file_directories</a:t>
            </a:r>
            <a:r>
              <a:rPr lang="en-US" altLang="zh-CN" dirty="0"/>
              <a:t>:</a:t>
            </a:r>
            <a:endParaRPr lang="en-US" altLang="zh-CN" dirty="0"/>
          </a:p>
          <a:p>
            <a:r>
              <a:rPr lang="en-US" altLang="zh-CN" dirty="0"/>
              <a:t>    - /</a:t>
            </a:r>
            <a:r>
              <a:rPr lang="en-US" altLang="zh-CN" dirty="0" err="1"/>
              <a:t>usr</a:t>
            </a:r>
            <a:r>
              <a:rPr lang="en-US" altLang="zh-CN" dirty="0"/>
              <a:t>/local/apache-cassandra-3.9/data</a:t>
            </a:r>
            <a:endParaRPr lang="en-US" altLang="zh-CN" dirty="0"/>
          </a:p>
          <a:p>
            <a:endParaRPr lang="en-US" altLang="zh-CN" dirty="0"/>
          </a:p>
          <a:p>
            <a:pPr marL="285750" indent="-285750">
              <a:buFont typeface="Arial" panose="020B0604020202020204" pitchFamily="34" charset="0"/>
              <a:buChar char="•"/>
            </a:pPr>
            <a:r>
              <a:rPr lang="en-US" altLang="zh-CN" dirty="0" err="1"/>
              <a:t>commitlog_directory</a:t>
            </a:r>
            <a:endParaRPr lang="en-US" altLang="zh-CN" dirty="0"/>
          </a:p>
          <a:p>
            <a:r>
              <a:rPr lang="en-US" altLang="zh-CN" dirty="0" err="1"/>
              <a:t>commitlog_directory</a:t>
            </a:r>
            <a:r>
              <a:rPr lang="en-US" altLang="zh-CN" dirty="0"/>
              <a:t>: /</a:t>
            </a:r>
            <a:r>
              <a:rPr lang="en-US" altLang="zh-CN" dirty="0" err="1"/>
              <a:t>usr</a:t>
            </a:r>
            <a:r>
              <a:rPr lang="en-US" altLang="zh-CN" dirty="0"/>
              <a:t>/local/apache-cassandra-3.9/</a:t>
            </a:r>
            <a:r>
              <a:rPr lang="en-US" altLang="zh-CN" dirty="0" err="1"/>
              <a:t>commitlog</a:t>
            </a:r>
            <a:endParaRPr lang="en-US" altLang="zh-CN" dirty="0"/>
          </a:p>
          <a:p>
            <a:endParaRPr lang="en-US" altLang="zh-CN" dirty="0"/>
          </a:p>
          <a:p>
            <a:pPr marL="285750" indent="-285750">
              <a:buFont typeface="Arial" panose="020B0604020202020204" pitchFamily="34" charset="0"/>
              <a:buChar char="•"/>
            </a:pPr>
            <a:r>
              <a:rPr lang="en-US" altLang="zh-CN" dirty="0" err="1"/>
              <a:t>saved_caches_directory</a:t>
            </a:r>
            <a:endParaRPr lang="en-US" altLang="zh-CN" dirty="0"/>
          </a:p>
          <a:p>
            <a:r>
              <a:rPr lang="en-US" altLang="zh-CN" dirty="0" err="1"/>
              <a:t>saved_caches_directory</a:t>
            </a:r>
            <a:r>
              <a:rPr lang="en-US" altLang="zh-CN" dirty="0"/>
              <a:t>: /</a:t>
            </a:r>
            <a:r>
              <a:rPr lang="en-US" altLang="zh-CN" dirty="0" err="1"/>
              <a:t>usr</a:t>
            </a:r>
            <a:r>
              <a:rPr lang="en-US" altLang="zh-CN" dirty="0"/>
              <a:t>/local/apache-cassandra-3.9/</a:t>
            </a:r>
            <a:r>
              <a:rPr lang="en-US" altLang="zh-CN" dirty="0" err="1"/>
              <a:t>saved_caches</a:t>
            </a:r>
            <a:endParaRPr lang="en-US" altLang="zh-CN" dirty="0"/>
          </a:p>
          <a:p>
            <a:endParaRPr lang="en-US" altLang="zh-CN" dirty="0"/>
          </a:p>
          <a:p>
            <a:r>
              <a:rPr lang="zh-CN" altLang="en-US" dirty="0"/>
              <a:t>启动</a:t>
            </a:r>
            <a:r>
              <a:rPr lang="en-US" altLang="zh-CN" dirty="0"/>
              <a:t>Cassandra</a:t>
            </a:r>
            <a:endParaRPr lang="en-US" altLang="zh-CN" dirty="0"/>
          </a:p>
          <a:p>
            <a:r>
              <a:rPr lang="en-US" altLang="zh-CN" dirty="0"/>
              <a:t>./</a:t>
            </a:r>
            <a:r>
              <a:rPr lang="en-US" altLang="zh-CN" dirty="0" err="1"/>
              <a:t>cassandra</a:t>
            </a:r>
            <a:r>
              <a:rPr lang="en-US" altLang="zh-CN" dirty="0"/>
              <a:t> -R</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集群版部署如下</a:t>
            </a:r>
            <a:endParaRPr lang="zh-CN" altLang="en-US" dirty="0"/>
          </a:p>
        </p:txBody>
      </p:sp>
      <p:pic>
        <p:nvPicPr>
          <p:cNvPr id="10" name="图片 9"/>
          <p:cNvPicPr>
            <a:picLocks noChangeAspect="1"/>
          </p:cNvPicPr>
          <p:nvPr/>
        </p:nvPicPr>
        <p:blipFill>
          <a:blip r:embed="rId1"/>
          <a:stretch>
            <a:fillRect/>
          </a:stretch>
        </p:blipFill>
        <p:spPr>
          <a:xfrm>
            <a:off x="1268056" y="1079855"/>
            <a:ext cx="7904762" cy="1819048"/>
          </a:xfrm>
          <a:prstGeom prst="rect">
            <a:avLst/>
          </a:prstGeom>
        </p:spPr>
      </p:pic>
      <p:pic>
        <p:nvPicPr>
          <p:cNvPr id="12" name="图片 11"/>
          <p:cNvPicPr>
            <a:picLocks noChangeAspect="1"/>
          </p:cNvPicPr>
          <p:nvPr/>
        </p:nvPicPr>
        <p:blipFill>
          <a:blip r:embed="rId2"/>
          <a:stretch>
            <a:fillRect/>
          </a:stretch>
        </p:blipFill>
        <p:spPr>
          <a:xfrm>
            <a:off x="1268056" y="3189391"/>
            <a:ext cx="7923809" cy="638095"/>
          </a:xfrm>
          <a:prstGeom prst="rect">
            <a:avLst/>
          </a:prstGeom>
        </p:spPr>
      </p:pic>
      <p:pic>
        <p:nvPicPr>
          <p:cNvPr id="14" name="图片 13"/>
          <p:cNvPicPr>
            <a:picLocks noChangeAspect="1"/>
          </p:cNvPicPr>
          <p:nvPr/>
        </p:nvPicPr>
        <p:blipFill>
          <a:blip r:embed="rId3"/>
          <a:stretch>
            <a:fillRect/>
          </a:stretch>
        </p:blipFill>
        <p:spPr>
          <a:xfrm>
            <a:off x="1268056" y="4439691"/>
            <a:ext cx="10019048" cy="6095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zh-CN" altLang="en-US" dirty="0"/>
              <a:t>配置文件详情</a:t>
            </a:r>
            <a:endParaRPr lang="zh-CN" altLang="en-US" dirty="0"/>
          </a:p>
        </p:txBody>
      </p:sp>
      <p:sp>
        <p:nvSpPr>
          <p:cNvPr id="10" name="Rectangle 2"/>
          <p:cNvSpPr>
            <a:spLocks noChangeArrowheads="1"/>
          </p:cNvSpPr>
          <p:nvPr/>
        </p:nvSpPr>
        <p:spPr bwMode="auto">
          <a:xfrm>
            <a:off x="352926" y="834189"/>
            <a:ext cx="11438021" cy="545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cluster_name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集群的名字，默认情况下是TestCluster。对于这个属性的配置可以防止某个节点加入到其他集群中去，所以一个集群中的节点必须有相同的cluster_name属性。</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listen_address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Cassandra需要监听的IP或主机名，默认是localhost。建议配置私有IP，不要用0.0.0.0。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commitlog_directory</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 log的保存目录，压缩包安装方式默认是/var/lib/cassandra/commitlog。通过前面的了解，我们可以知道，把这个目录和数据目录分开存放到不同的物理磁盘可以提高性能。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solidFill>
                  <a:srgbClr val="34495E"/>
                </a:solidFill>
                <a:ea typeface="Ubuntu"/>
              </a:rPr>
              <a:t>r</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pc_address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用于监听客户端连接的地址。可用的包括：</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0.0.0.0监听所有地址</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zh-CN" sz="1600" dirty="0" err="1">
                <a:solidFill>
                  <a:srgbClr val="34495E"/>
                </a:solidFill>
                <a:ea typeface="Ubuntu"/>
              </a:rPr>
              <a:t>ip</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地址</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主机名</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不设置：使用hosts文件或DNS</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seed_provider</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需要联系的节点地址。Cassandra使用-seeds集合找到其他节点并学习其整个环中的网络拓扑。</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class_name：（默认org.apache.cassandra.locator.SimpleSeedProvider），可用自定义，但通常不必要。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 seeds：（默认127.0.0.1）逗号分隔的IP列表。</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副本放置策略</a:t>
            </a:r>
            <a:endParaRPr lang="zh-CN" altLang="en-US" dirty="0"/>
          </a:p>
        </p:txBody>
      </p:sp>
      <p:graphicFrame>
        <p:nvGraphicFramePr>
          <p:cNvPr id="4" name="表格 4"/>
          <p:cNvGraphicFramePr>
            <a:graphicFrameLocks noGrp="1"/>
          </p:cNvGraphicFramePr>
          <p:nvPr/>
        </p:nvGraphicFramePr>
        <p:xfrm>
          <a:off x="1268056" y="1684308"/>
          <a:ext cx="9775083" cy="2362286"/>
        </p:xfrm>
        <a:graphic>
          <a:graphicData uri="http://schemas.openxmlformats.org/drawingml/2006/table">
            <a:tbl>
              <a:tblPr firstRow="1" bandRow="1">
                <a:tableStyleId>{5C22544A-7EE6-4342-B048-85BDC9FD1C3A}</a:tableStyleId>
              </a:tblPr>
              <a:tblGrid>
                <a:gridCol w="3258361"/>
                <a:gridCol w="2577768"/>
                <a:gridCol w="3938954"/>
              </a:tblGrid>
              <a:tr h="358604">
                <a:tc>
                  <a:txBody>
                    <a:bodyPr/>
                    <a:lstStyle/>
                    <a:p>
                      <a:r>
                        <a:rPr lang="zh-CN" altLang="en-US" sz="1800" b="1" i="0" kern="1200" dirty="0">
                          <a:solidFill>
                            <a:schemeClr val="lt1"/>
                          </a:solidFill>
                          <a:effectLst/>
                          <a:latin typeface="+mn-lt"/>
                          <a:ea typeface="+mn-ea"/>
                          <a:cs typeface="+mn-cs"/>
                        </a:rPr>
                        <a:t>策略名</a:t>
                      </a:r>
                      <a:endParaRPr lang="zh-CN" altLang="en-US" dirty="0"/>
                    </a:p>
                  </a:txBody>
                  <a:tcPr/>
                </a:tc>
                <a:tc>
                  <a:txBody>
                    <a:bodyPr/>
                    <a:lstStyle/>
                    <a:p>
                      <a:r>
                        <a:rPr lang="zh-CN" altLang="en-US" sz="1800" b="1" i="0" kern="1200" dirty="0">
                          <a:solidFill>
                            <a:schemeClr val="lt1"/>
                          </a:solidFill>
                          <a:effectLst/>
                          <a:latin typeface="+mn-lt"/>
                          <a:ea typeface="+mn-ea"/>
                          <a:cs typeface="+mn-cs"/>
                        </a:rPr>
                        <a:t>中文名</a:t>
                      </a:r>
                      <a:endParaRPr lang="zh-CN" altLang="en-US" dirty="0"/>
                    </a:p>
                  </a:txBody>
                  <a:tcPr/>
                </a:tc>
                <a:tc>
                  <a:txBody>
                    <a:bodyPr/>
                    <a:lstStyle/>
                    <a:p>
                      <a:r>
                        <a:rPr lang="zh-CN" altLang="en-US" sz="1800" b="1" i="0" kern="1200" dirty="0">
                          <a:solidFill>
                            <a:schemeClr val="lt1"/>
                          </a:solidFill>
                          <a:effectLst/>
                          <a:latin typeface="+mn-lt"/>
                          <a:ea typeface="+mn-ea"/>
                          <a:cs typeface="+mn-cs"/>
                        </a:rPr>
                        <a:t>描述</a:t>
                      </a:r>
                      <a:endParaRPr lang="zh-CN" altLang="en-US" dirty="0"/>
                    </a:p>
                  </a:txBody>
                  <a:tcPr/>
                </a:tc>
              </a:tr>
              <a:tr h="896510">
                <a:tc>
                  <a:txBody>
                    <a:bodyPr/>
                    <a:lstStyle/>
                    <a:p>
                      <a:r>
                        <a:rPr lang="en-US" altLang="zh-CN" sz="1800" b="0" i="0" kern="1200" dirty="0" err="1">
                          <a:solidFill>
                            <a:schemeClr val="dk1"/>
                          </a:solidFill>
                          <a:effectLst/>
                          <a:latin typeface="+mn-lt"/>
                          <a:ea typeface="+mn-ea"/>
                          <a:cs typeface="+mn-cs"/>
                        </a:rPr>
                        <a:t>SimpleStrategy</a:t>
                      </a:r>
                      <a:endParaRPr lang="zh-CN" altLang="en-US" dirty="0"/>
                    </a:p>
                  </a:txBody>
                  <a:tcPr/>
                </a:tc>
                <a:tc>
                  <a:txBody>
                    <a:bodyPr/>
                    <a:lstStyle/>
                    <a:p>
                      <a:r>
                        <a:rPr lang="zh-CN" altLang="en-US" sz="1800" b="0" i="0" kern="1200" dirty="0">
                          <a:solidFill>
                            <a:schemeClr val="dk1"/>
                          </a:solidFill>
                          <a:effectLst/>
                          <a:latin typeface="+mn-lt"/>
                          <a:ea typeface="+mn-ea"/>
                          <a:cs typeface="+mn-cs"/>
                        </a:rPr>
                        <a:t>简单策略</a:t>
                      </a:r>
                      <a:endParaRPr lang="zh-CN" altLang="en-US" dirty="0"/>
                    </a:p>
                  </a:txBody>
                  <a:tcPr/>
                </a:tc>
                <a:tc>
                  <a:txBody>
                    <a:bodyPr/>
                    <a:lstStyle/>
                    <a:p>
                      <a:r>
                        <a:rPr lang="zh-CN" altLang="en-US" dirty="0"/>
                        <a:t>适用于只有一个数据中心。为集群指定简单的副本因子（有几个副本）</a:t>
                      </a:r>
                      <a:endParaRPr lang="zh-CN" altLang="en-US" dirty="0"/>
                    </a:p>
                  </a:txBody>
                  <a:tcPr/>
                </a:tc>
              </a:tr>
              <a:tr h="1100016">
                <a:tc>
                  <a:txBody>
                    <a:bodyPr/>
                    <a:lstStyle/>
                    <a:p>
                      <a:r>
                        <a:rPr lang="en-US" altLang="zh-CN" sz="1800" b="0" i="0" kern="1200" dirty="0" err="1">
                          <a:solidFill>
                            <a:schemeClr val="dk1"/>
                          </a:solidFill>
                          <a:effectLst/>
                          <a:latin typeface="+mn-lt"/>
                          <a:ea typeface="+mn-ea"/>
                          <a:cs typeface="+mn-cs"/>
                        </a:rPr>
                        <a:t>NetworkTopologyStrategy</a:t>
                      </a:r>
                      <a:endParaRPr lang="zh-CN" altLang="en-US" dirty="0"/>
                    </a:p>
                  </a:txBody>
                  <a:tcPr/>
                </a:tc>
                <a:tc>
                  <a:txBody>
                    <a:bodyPr/>
                    <a:lstStyle/>
                    <a:p>
                      <a:r>
                        <a:rPr lang="zh-CN" altLang="en-US" sz="1800" b="0" i="0" kern="1200" dirty="0">
                          <a:solidFill>
                            <a:schemeClr val="dk1"/>
                          </a:solidFill>
                          <a:effectLst/>
                          <a:latin typeface="+mn-lt"/>
                          <a:ea typeface="+mn-ea"/>
                          <a:cs typeface="+mn-cs"/>
                        </a:rPr>
                        <a:t>网络拓扑策略</a:t>
                      </a:r>
                      <a:endParaRPr lang="zh-CN" altLang="en-US" dirty="0"/>
                    </a:p>
                  </a:txBody>
                  <a:tcPr/>
                </a:tc>
                <a:tc>
                  <a:txBody>
                    <a:bodyPr/>
                    <a:lstStyle/>
                    <a:p>
                      <a:r>
                        <a:rPr lang="zh-CN" altLang="en-US" dirty="0"/>
                        <a:t>推荐方式，因为可以扩展到多数据中心，可以单独为每个数据中心设置复制因子</a:t>
                      </a:r>
                      <a:endParaRPr lang="zh-CN" altLang="en-US" dirty="0"/>
                    </a:p>
                  </a:txBody>
                  <a:tcPr/>
                </a:tc>
              </a:tr>
            </a:tbl>
          </a:graphicData>
        </a:graphic>
      </p:graphicFrame>
      <p:sp>
        <p:nvSpPr>
          <p:cNvPr id="7" name="文本框 6"/>
          <p:cNvSpPr txBox="1"/>
          <p:nvPr/>
        </p:nvSpPr>
        <p:spPr>
          <a:xfrm>
            <a:off x="1268056" y="965013"/>
            <a:ext cx="6491234" cy="369332"/>
          </a:xfrm>
          <a:prstGeom prst="rect">
            <a:avLst/>
          </a:prstGeom>
          <a:noFill/>
        </p:spPr>
        <p:txBody>
          <a:bodyPr wrap="square">
            <a:spAutoFit/>
          </a:bodyPr>
          <a:lstStyle/>
          <a:p>
            <a:r>
              <a:rPr lang="zh-CN" altLang="en-US" dirty="0"/>
              <a:t>描述的是副本放在集群中的策略，目前有</a:t>
            </a:r>
            <a:r>
              <a:rPr lang="en-US" altLang="zh-CN" dirty="0"/>
              <a:t>2</a:t>
            </a:r>
            <a:r>
              <a:rPr lang="zh-CN" altLang="en-US" dirty="0"/>
              <a:t>种策略，内容如下：</a:t>
            </a:r>
            <a:endParaRPr lang="zh-CN" altLang="en-US" dirty="0"/>
          </a:p>
        </p:txBody>
      </p:sp>
      <p:sp>
        <p:nvSpPr>
          <p:cNvPr id="9" name="文本框 8"/>
          <p:cNvSpPr txBox="1"/>
          <p:nvPr/>
        </p:nvSpPr>
        <p:spPr>
          <a:xfrm>
            <a:off x="1268056" y="4396557"/>
            <a:ext cx="10026291" cy="1754326"/>
          </a:xfrm>
          <a:prstGeom prst="rect">
            <a:avLst/>
          </a:prstGeom>
          <a:noFill/>
        </p:spPr>
        <p:txBody>
          <a:bodyPr wrap="square">
            <a:spAutoFit/>
          </a:bodyPr>
          <a:lstStyle/>
          <a:p>
            <a:r>
              <a:rPr lang="en-US" altLang="zh-CN" dirty="0"/>
              <a:t># </a:t>
            </a:r>
            <a:r>
              <a:rPr lang="zh-CN" altLang="en-US" dirty="0"/>
              <a:t>创建</a:t>
            </a:r>
            <a:r>
              <a:rPr lang="en-US" altLang="zh-CN" dirty="0" err="1"/>
              <a:t>keyspace</a:t>
            </a:r>
            <a:r>
              <a:rPr lang="zh-CN" altLang="en-US" dirty="0"/>
              <a:t>语法</a:t>
            </a:r>
            <a:endParaRPr lang="en-US" altLang="zh-CN" dirty="0"/>
          </a:p>
          <a:p>
            <a:r>
              <a:rPr lang="zh-CN" altLang="en-US" dirty="0"/>
              <a:t>Create keyspace KeyspaceName with replicaton={'class':strategy name,   </a:t>
            </a:r>
            <a:endParaRPr lang="zh-CN" altLang="en-US" dirty="0"/>
          </a:p>
          <a:p>
            <a:r>
              <a:rPr lang="zh-CN" altLang="en-US" dirty="0"/>
              <a:t>'replication_factor': No of replications on different nodes};</a:t>
            </a:r>
            <a:endParaRPr lang="en-US" altLang="zh-CN" dirty="0"/>
          </a:p>
          <a:p>
            <a:pPr marL="285750" indent="-285750">
              <a:buFont typeface="Arial" panose="020B0604020202020204" pitchFamily="34" charset="0"/>
              <a:buChar char="•"/>
            </a:pPr>
            <a:r>
              <a:rPr lang="en-US" altLang="zh-CN" dirty="0" err="1"/>
              <a:t>KeyspaceName</a:t>
            </a:r>
            <a:r>
              <a:rPr lang="en-US" altLang="zh-CN" dirty="0"/>
              <a:t>   </a:t>
            </a:r>
            <a:r>
              <a:rPr lang="zh-CN" altLang="en-US" dirty="0"/>
              <a:t>代表键空间的名字</a:t>
            </a:r>
            <a:r>
              <a:rPr lang="en-US" altLang="zh-CN" dirty="0"/>
              <a:t>strategy name  </a:t>
            </a:r>
            <a:r>
              <a:rPr lang="zh-CN" altLang="en-US" dirty="0"/>
              <a:t>代表副本放置策略，内容包括：简单策略、网络拓扑策略，选择其中的一个。</a:t>
            </a:r>
            <a:endParaRPr lang="en-US" altLang="zh-CN" dirty="0"/>
          </a:p>
          <a:p>
            <a:pPr marL="285750" indent="-285750">
              <a:buFont typeface="Arial" panose="020B0604020202020204" pitchFamily="34" charset="0"/>
              <a:buChar char="•"/>
            </a:pPr>
            <a:r>
              <a:rPr lang="en-US" altLang="zh-CN" dirty="0"/>
              <a:t>No of replications on different nodes </a:t>
            </a:r>
            <a:r>
              <a:rPr lang="zh-CN" altLang="en-US" dirty="0"/>
              <a:t>代表 复制因子，放置在不同节点上的数据的副本数</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zh-CN" altLang="en-US" dirty="0"/>
              <a:t>性能调优</a:t>
            </a:r>
            <a:r>
              <a:rPr lang="en-US" altLang="zh-CN" dirty="0"/>
              <a:t>1</a:t>
            </a:r>
            <a:endParaRPr lang="zh-CN" altLang="en-US" dirty="0"/>
          </a:p>
        </p:txBody>
      </p:sp>
      <p:sp>
        <p:nvSpPr>
          <p:cNvPr id="8" name="文本框 7"/>
          <p:cNvSpPr txBox="1"/>
          <p:nvPr/>
        </p:nvSpPr>
        <p:spPr>
          <a:xfrm>
            <a:off x="473243" y="1074820"/>
            <a:ext cx="11173326" cy="510909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commit_sync</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（默认：periodic）Cassandra用来确认每毫秒写操作的方法。</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periodic：和commitlog_sync_period_in_ms（默认10000 – 10 秒）一起控制把commit log同步到磁盘的频繁度。周期性的同步会立即确认。</a:t>
            </a:r>
            <a:endParaRPr kumimoji="0" lang="zh-CN" altLang="zh-CN" sz="1800" b="0" i="0" u="none" strike="noStrike" cap="none" normalizeH="0" baseline="0" dirty="0">
              <a:ln>
                <a:noFill/>
              </a:ln>
              <a:solidFill>
                <a:srgbClr val="34495E"/>
              </a:solidFill>
              <a:effectLst/>
              <a:latin typeface="Arial" panose="020B0604020202020204" pitchFamily="34" charset="0"/>
              <a:ea typeface="Ubuntu"/>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batch：和commitlog_sync_batch_window_in_ms（默认disabled）一起控制Cassandra在执行同步前要等待其他写操作多久时间。当使用该方法时，写操作在同步数据到磁盘前不会被确认。</a:t>
            </a:r>
            <a:endParaRPr kumimoji="0" lang="zh-CN"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commitlog_periodic_queue_size</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（默认1024*CPU的数量）commit log队列上的等待条目。当写入非常大的blob时，请减少这个数值。比如，16倍于CPU对于1MB的Blob工作得很好。这个设置应该至少和concurrent_writes一样大。</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commitlog_segment_size_in_mb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（默认32）设置每个commit log文件段的大小。一个commit log段在其所有数据刷新到SSTable后可能会被归档、删除或回收。数据的总数可以潜在的包含系统中所有表的commit log段。默认值适合大多数情况，当然你也可以修改，比如8或16MB。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zh-CN" altLang="en-US" dirty="0"/>
              <a:t>性能调优</a:t>
            </a:r>
            <a:r>
              <a:rPr lang="en-US" altLang="zh-CN" dirty="0"/>
              <a:t>2</a:t>
            </a:r>
            <a:endParaRPr lang="zh-CN" altLang="en-US" dirty="0"/>
          </a:p>
        </p:txBody>
      </p:sp>
      <p:sp>
        <p:nvSpPr>
          <p:cNvPr id="2" name="Rectangle 1"/>
          <p:cNvSpPr>
            <a:spLocks noChangeArrowheads="1"/>
          </p:cNvSpPr>
          <p:nvPr/>
        </p:nvSpPr>
        <p:spPr bwMode="auto">
          <a:xfrm>
            <a:off x="336884" y="1290433"/>
            <a:ext cx="1108509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commitlog_total_space_in_mb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（默认32位JVM为32,64位JVM为1024）commit log使用的总空间。如果使用的空间达到以上指定的值，Cassandra进入下一个临近的部分，或者把旧的commit log刷新到磁盘，删除这些日志段。该个操作减少了在启动时加载过多数据引起的延迟，防止了把无限更新的表保存到有限的commit log段中。</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compaction_preheat_key_cache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（默认true）当设置为true的时候，缓存的row key在压缩期间被跟踪，并且重新缓存其在新压缩的SSTable中的位置。如果有及其大的key要缓存，把这个值设为false。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concurrent_compactors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个CPU一个）设置每个节点并发压缩处理的值，不包含验证修复逆商。并发压缩可以在混合读写工作下帮助保持读的性能——通过减缓把一堆小的SSTable压缩而进行的长时间压缩。如果压缩运行得太慢或太快，请首先修改compaction_throughput_mb_per_sec的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in_memory_compaction_limit_in_mb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（默认64）针对数据行在内存中的压缩限制。超大的行会溢出磁盘并且使用更慢的二次压缩。当这个情况发生时，会对特定的行的key记录一个消息。推荐5-10%的Java对内存大小。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zh-CN" altLang="en-US" dirty="0"/>
              <a:t>性能调优</a:t>
            </a:r>
            <a:r>
              <a:rPr lang="en-US" altLang="zh-CN" dirty="0"/>
              <a:t>3</a:t>
            </a:r>
            <a:endParaRPr lang="zh-CN" altLang="en-US" dirty="0"/>
          </a:p>
        </p:txBody>
      </p:sp>
      <p:sp>
        <p:nvSpPr>
          <p:cNvPr id="2" name="Rectangle 1"/>
          <p:cNvSpPr>
            <a:spLocks noChangeArrowheads="1"/>
          </p:cNvSpPr>
          <p:nvPr/>
        </p:nvSpPr>
        <p:spPr bwMode="auto">
          <a:xfrm>
            <a:off x="437070" y="721676"/>
            <a:ext cx="1090863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multithreaded_compaction</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（默认false）当设置为true的时候，每个压缩操作使用一个线程，一个线程用于合并SSTable。典型的，这个只在使用SSD的时候有作用。使用HDD的时候，受限于磁盘I/O（可参考compaction_throughput_mb_per_sec）。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preheat_kernel_page_cache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 启用或禁用内核页面缓存预热压缩后的key缓存。当启用的时候会预热第一个页面（4K）用于优每个数据行的顺序访问。对于大的数据行通常是有危害的。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file_cache_size_in_mb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（小于1/4堆内存或512）用于SSTable读取的缓存内存大小。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memtable_flush_queue_size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（默认4）等待刷新的满的memtable的数量（等待写线程的memtable）。最小是设置一个table上索引的最大数量。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memtable_flush_writers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（默认每数据目录一个）设置用于刷新memtable的线程数量。这些线程是磁盘I/O阻塞的，每个线程在阻塞的情况下都保持了memtable。如果有大的堆内存和很多数据目录，可以增加该值提升刷新性能。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column_index_size_in_kb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（默认64）当数据到达这个值的时候添加列索引到行上。这个值定义了多少数据行必须被反序列化来读取列。如果列的值很大或有很多列，那么就需要增加这个值。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600" b="0" i="0" u="none" strike="noStrike" cap="none" normalizeH="0" baseline="0" dirty="0">
                <a:ln>
                  <a:noFill/>
                </a:ln>
                <a:solidFill>
                  <a:schemeClr val="tx1"/>
                </a:solidFill>
                <a:effectLst/>
                <a:latin typeface="Arial" panose="020B0604020202020204" pitchFamily="34" charset="0"/>
              </a:rPr>
            </a:b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a:xfrm>
            <a:off x="7468046" y="2034332"/>
            <a:ext cx="2998726" cy="582531"/>
          </a:xfrm>
        </p:spPr>
        <p:txBody>
          <a:bodyPr/>
          <a:lstStyle/>
          <a:p>
            <a:r>
              <a:rPr lang="en-US" altLang="zh-CN" sz="2400" b="1" dirty="0" err="1">
                <a:solidFill>
                  <a:schemeClr val="tx1">
                    <a:lumMod val="85000"/>
                    <a:lumOff val="15000"/>
                  </a:schemeClr>
                </a:solidFill>
                <a:latin typeface="+mj-ea"/>
                <a:ea typeface="+mj-ea"/>
              </a:rPr>
              <a:t>GeoMesa</a:t>
            </a:r>
            <a:endParaRPr lang="zh-CN" altLang="en-US" sz="2400" b="1" dirty="0">
              <a:solidFill>
                <a:schemeClr val="tx1">
                  <a:lumMod val="85000"/>
                  <a:lumOff val="15000"/>
                </a:schemeClr>
              </a:solidFill>
              <a:latin typeface="+mj-ea"/>
              <a:ea typeface="+mj-ea"/>
            </a:endParaRPr>
          </a:p>
        </p:txBody>
      </p:sp>
      <p:sp>
        <p:nvSpPr>
          <p:cNvPr id="161" name="文本占位符 160"/>
          <p:cNvSpPr>
            <a:spLocks noGrp="1"/>
          </p:cNvSpPr>
          <p:nvPr>
            <p:ph type="body" sz="quarter" idx="12"/>
          </p:nvPr>
        </p:nvSpPr>
        <p:spPr>
          <a:xfrm>
            <a:off x="7468046" y="3137734"/>
            <a:ext cx="2625865" cy="582531"/>
          </a:xfrm>
        </p:spPr>
        <p:txBody>
          <a:bodyPr/>
          <a:lstStyle/>
          <a:p>
            <a:r>
              <a:rPr lang="en-US" altLang="zh-CN" dirty="0"/>
              <a:t>Cassandra</a:t>
            </a:r>
            <a:endParaRPr lang="zh-CN" altLang="en-US" dirty="0"/>
          </a:p>
        </p:txBody>
      </p:sp>
      <p:sp>
        <p:nvSpPr>
          <p:cNvPr id="16" name="文本占位符 15"/>
          <p:cNvSpPr>
            <a:spLocks noGrp="1"/>
          </p:cNvSpPr>
          <p:nvPr>
            <p:ph type="body" sz="quarter" idx="14"/>
          </p:nvPr>
        </p:nvSpPr>
        <p:spPr>
          <a:xfrm>
            <a:off x="7468046" y="4241136"/>
            <a:ext cx="3966394" cy="582530"/>
          </a:xfrm>
        </p:spPr>
        <p:txBody>
          <a:bodyPr/>
          <a:lstStyle/>
          <a:p>
            <a:r>
              <a:rPr lang="en-US" altLang="zh-CN" dirty="0" err="1"/>
              <a:t>GeoMesa+Cassandra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268056" y="216696"/>
            <a:ext cx="4623329" cy="617493"/>
          </a:xfrm>
        </p:spPr>
        <p:txBody>
          <a:bodyPr/>
          <a:lstStyle/>
          <a:p>
            <a:r>
              <a:rPr lang="zh-CN" altLang="en-US" dirty="0"/>
              <a:t>性能调优</a:t>
            </a:r>
            <a:r>
              <a:rPr lang="en-US" altLang="zh-CN" dirty="0"/>
              <a:t>4</a:t>
            </a:r>
            <a:endParaRPr lang="zh-CN" altLang="en-US" dirty="0"/>
          </a:p>
        </p:txBody>
      </p:sp>
      <p:sp>
        <p:nvSpPr>
          <p:cNvPr id="2" name="Rectangle 1"/>
          <p:cNvSpPr>
            <a:spLocks noChangeArrowheads="1"/>
          </p:cNvSpPr>
          <p:nvPr/>
        </p:nvSpPr>
        <p:spPr bwMode="auto">
          <a:xfrm>
            <a:off x="569494" y="920621"/>
            <a:ext cx="110530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populate_io_cache_on_flush</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（默认false）添加新刷新或压缩的SSTable到操作系统的页面缓存。</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reduce_cache_capacity_to</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（默认0.6）设置由reduce_cache_sizes_at定义的Java对内存达到限制时的最大缓存容量百分比。</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reduce_cache_sizes_at</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（默认0.85）当Java对内存使用率达到这个百分比，Cassandra减少通过reduce_cache_capacity_to定义的缓存容量。禁用请使用1.0。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stream_throughput_outbound_megabits_per_sec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（默认200）限制所有外出的流文件吞吐量。Cassandra在启动或修复时使用很多顺序I/O来流化数据，这些可以导致网络饱和以及降低RPC的性能。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（默认false）当使用顺序写的时候，启用该选项就告诉fsync强制操作系统在trickle_fsync_interval_in_kb设定的间隔刷新脏缓存。建议在SSD启用。</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trickle_fsync_interval_in_kb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（默认10240）设置fsync的大小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数据存储</a:t>
            </a:r>
            <a:endParaRPr lang="zh-CN" altLang="en-US" dirty="0"/>
          </a:p>
        </p:txBody>
      </p:sp>
      <p:sp>
        <p:nvSpPr>
          <p:cNvPr id="5" name="Rectangle 2"/>
          <p:cNvSpPr>
            <a:spLocks noChangeArrowheads="1"/>
          </p:cNvSpPr>
          <p:nvPr/>
        </p:nvSpPr>
        <p:spPr bwMode="auto">
          <a:xfrm>
            <a:off x="713432" y="1074115"/>
            <a:ext cx="10925609" cy="158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主要分为三种：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CommitLog：主要记录客户端提交过来的数据以及操作。这种数据被持久化到磁盘中，方便数据没有被持久化到磁盘时可以用来恢复。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Memtable：用户写的数据在内存中的形式，它的对象结构在后面详细介绍。其实还有另外一种形式是BinaryMemtable 这个格式目前 Cassandra 并没有使用，这里不再介绍了。</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SSTable：数据被持久化到磁盘，又分为 Data、Index 和 Filter 三种数据格式。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485371" y="2872287"/>
            <a:ext cx="11153670" cy="1477328"/>
          </a:xfrm>
          <a:prstGeom prst="rect">
            <a:avLst/>
          </a:prstGeom>
          <a:noFill/>
        </p:spPr>
        <p:txBody>
          <a:bodyPr wrap="square">
            <a:spAutoFit/>
          </a:bodyPr>
          <a:lstStyle/>
          <a:p>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endParaRPr lang="zh-CN" altLang="en-US" b="1" i="0" dirty="0">
              <a:solidFill>
                <a:srgbClr val="34495E"/>
              </a:solidFill>
              <a:effectLst/>
              <a:latin typeface="Ubuntu"/>
            </a:endParaRP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endParaRPr lang="zh-CN" altLang="en-US" b="0" i="0" dirty="0">
              <a:solidFill>
                <a:srgbClr val="34495E"/>
              </a:solidFill>
              <a:effectLst/>
              <a:latin typeface="Ubuntu"/>
            </a:endParaRPr>
          </a:p>
        </p:txBody>
      </p:sp>
      <p:sp>
        <p:nvSpPr>
          <p:cNvPr id="9" name="文本框 8"/>
          <p:cNvSpPr txBox="1"/>
          <p:nvPr/>
        </p:nvSpPr>
        <p:spPr>
          <a:xfrm>
            <a:off x="485371" y="4863401"/>
            <a:ext cx="10969750" cy="1200329"/>
          </a:xfrm>
          <a:prstGeom prst="rect">
            <a:avLst/>
          </a:prstGeom>
          <a:noFill/>
        </p:spPr>
        <p:txBody>
          <a:bodyPr wrap="square">
            <a:spAutoFit/>
          </a:bodyPr>
          <a:lstStyle/>
          <a:p>
            <a:pPr algn="l"/>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endParaRPr lang="zh-CN" altLang="en-US" b="1" i="0" dirty="0">
              <a:solidFill>
                <a:srgbClr val="34495E"/>
              </a:solidFill>
              <a:effectLst/>
              <a:latin typeface="Ubuntu"/>
            </a:endParaRP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endParaRPr lang="zh-CN" altLang="en-US" b="0" i="0" dirty="0">
              <a:solidFill>
                <a:srgbClr val="34495E"/>
              </a:solidFill>
              <a:effectLst/>
              <a:latin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4366" y="1095160"/>
            <a:ext cx="10123268" cy="3693319"/>
          </a:xfrm>
          <a:prstGeom prst="rect">
            <a:avLst/>
          </a:prstGeom>
          <a:noFill/>
        </p:spPr>
        <p:txBody>
          <a:bodyPr wrap="square">
            <a:spAutoFit/>
          </a:bodyPr>
          <a:lstStyle/>
          <a:p>
            <a:pPr algn="l"/>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endParaRPr lang="zh-CN" altLang="en-US" b="1" i="0" dirty="0">
              <a:solidFill>
                <a:srgbClr val="34495E"/>
              </a:solidFill>
              <a:effectLst/>
              <a:latin typeface="Ubuntu"/>
            </a:endParaRP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endParaRPr lang="zh-CN" altLang="en-US" b="0" i="0" dirty="0">
              <a:solidFill>
                <a:srgbClr val="34495E"/>
              </a:solidFill>
              <a:effectLst/>
              <a:latin typeface="Ubuntu"/>
            </a:endParaRP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endParaRPr lang="zh-CN" altLang="en-US" b="0" i="0" dirty="0">
              <a:solidFill>
                <a:srgbClr val="34495E"/>
              </a:solidFill>
              <a:effectLst/>
              <a:latin typeface="Ubuntu"/>
            </a:endParaRP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endParaRPr lang="zh-CN" altLang="en-US" b="0" i="0" dirty="0">
              <a:solidFill>
                <a:srgbClr val="34495E"/>
              </a:solidFill>
              <a:effectLst/>
              <a:latin typeface="Ubuntu"/>
            </a:endParaRP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endParaRPr lang="zh-CN" altLang="en-US" b="0" i="0" dirty="0">
              <a:solidFill>
                <a:srgbClr val="34495E"/>
              </a:solidFill>
              <a:effectLst/>
              <a:latin typeface="Ubuntu"/>
            </a:endParaRP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endParaRPr lang="zh-CN" altLang="en-US" b="0" i="0" dirty="0">
              <a:solidFill>
                <a:srgbClr val="34495E"/>
              </a:solidFill>
              <a:effectLst/>
              <a:latin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000" dirty="0">
                <a:ln>
                  <a:solidFill>
                    <a:schemeClr val="accent1"/>
                  </a:solidFill>
                </a:ln>
                <a:noFill/>
                <a:latin typeface="+mj-ea"/>
                <a:ea typeface="+mj-ea"/>
              </a:rPr>
              <a:t>PART THREE</a:t>
            </a:r>
            <a:endParaRPr lang="zh-CN" altLang="en-US" sz="80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880418" y="2897067"/>
            <a:ext cx="4608976" cy="821197"/>
          </a:xfrm>
        </p:spPr>
        <p:txBody>
          <a:bodyPr>
            <a:noAutofit/>
          </a:bodyPr>
          <a:lstStyle/>
          <a:p>
            <a:r>
              <a:rPr lang="en-US" altLang="zh-CN" sz="3200" b="1" dirty="0" err="1">
                <a:solidFill>
                  <a:schemeClr val="accent1"/>
                </a:solidFill>
                <a:latin typeface="+mj-ea"/>
                <a:ea typeface="+mj-ea"/>
              </a:rPr>
              <a:t>GeoMesa+Cassandra</a:t>
            </a:r>
            <a:endParaRPr lang="zh-CN" altLang="en-US" sz="3200" b="1" dirty="0">
              <a:solidFill>
                <a:schemeClr val="accent1"/>
              </a:solidFill>
              <a:latin typeface="+mj-ea"/>
              <a:ea typeface="+mj-ea"/>
            </a:endParaRPr>
          </a:p>
        </p:txBody>
      </p:sp>
      <p:grpSp>
        <p:nvGrpSpPr>
          <p:cNvPr id="49" name="组合 48"/>
          <p:cNvGrpSpPr/>
          <p:nvPr/>
        </p:nvGrpSpPr>
        <p:grpSpPr>
          <a:xfrm>
            <a:off x="11877609" y="321733"/>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1877609" y="846666"/>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144584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noChangeArrowheads="1"/>
          </p:cNvSpPr>
          <p:nvPr/>
        </p:nvSpPr>
        <p:spPr bwMode="auto">
          <a:xfrm>
            <a:off x="583914" y="967188"/>
            <a:ext cx="11024171" cy="54270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1.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创建Cassandra表：在Cassandra中创建一个表，用于存储Geomesa的数据。可以使用CQL shell连接到Cassandra</a:t>
            </a: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2.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配置Geomesa：在GEOMESA_HOME/conf目录下创建一个cassandra-catalog.xml文件，指定Cassandra的连接信息和Keyspace名称。例如：</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Unicode MS"/>
                <a:ea typeface="var(--font-monospace)"/>
              </a:rPr>
              <a:t>&lt;catalog name="cassandra"&gt;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key="cassandra.contact.point"&gt;localhost&lt;/parameter&gt;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key="cassandra.port"&gt;9042&lt;/parameter&gt;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key="cassandra.keyspace"&gt;geomesa&lt;/parameter&gt;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&lt;/catalog&gt;</a:t>
            </a: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3.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创建Geomesa特征类型：使用Geomesa的命令行工具创建一个特征类型。可以使用以下命令：</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Unicode MS"/>
                <a:ea typeface="var(--font-monospace)"/>
              </a:rPr>
              <a:t>geomesa-cassandra create-schema -c cassandra -f myfeature -s "name:String,location:Point:srid=4326,timestamp:Date"</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s参数指定特征类型的Schema。在这个示例中，我们定义了三个属性：name、location和timestamp。其中，location属性是一个Point类型的属性，使用EPSG:4326坐标系。</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4.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导入数据：使用Geomesa的命令行工具将数据导入到Cassandra中。可以使用以下命令：</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Unicode MS"/>
                <a:ea typeface="var(--font-monospace)"/>
              </a:rPr>
              <a:t>geomesa-cassandra ingest -c cassandra -f myfeature -P path/to/my/</a:t>
            </a:r>
            <a:r>
              <a:rPr kumimoji="0" lang="zh-CN" altLang="zh-CN" sz="1600" i="0" u="none" strike="noStrike" cap="none" normalizeH="0" baseline="0" dirty="0">
                <a:ln>
                  <a:noFill/>
                </a:ln>
                <a:solidFill>
                  <a:srgbClr val="34495E"/>
                </a:solidFill>
                <a:effectLst/>
                <a:latin typeface="Arial Unicode MS"/>
                <a:ea typeface="var(--font-monospace)"/>
              </a:rPr>
              <a:t>data</a:t>
            </a:r>
            <a:endParaRPr kumimoji="0" lang="zh-CN" altLang="zh-CN"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其中，-c参数指定数据的catalog名称，-f参数指定特征类型名称，-P参数指定数据文件的路径。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5.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查询数据：使用Geomesa的命令行工具查询数据。可以使用以下命令：</a:t>
            </a:r>
            <a:endParaRPr kumimoji="0" lang="zh-CN"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Unicode MS"/>
                <a:ea typeface="var(--font-monospace)"/>
              </a:rPr>
              <a:t>geomesa-cassandra export -c cassandra -f myfeature -q "BBOX(location,40,-80,41,-79)"</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其中，-c参数指定数据的catalog名称，-f参数指定特征类型名称，-q参数指定查询条件。在这个示例中，我们查询位于纬度40到41、经度-80到-79之间的数据。</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847724" y="2342737"/>
            <a:ext cx="0" cy="16814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0"/>
            <p:custDataLst>
              <p:tags r:id="rId1"/>
            </p:custDataLst>
          </p:nvPr>
        </p:nvSpPr>
        <p:spPr>
          <a:xfrm>
            <a:off x="8238936" y="1566337"/>
            <a:ext cx="2998726" cy="582531"/>
          </a:xfrm>
        </p:spPr>
        <p:txBody>
          <a:bodyPr/>
          <a:p>
            <a:pPr algn="l"/>
            <a:r>
              <a:rPr lang="en-US" altLang="zh-CN" sz="2400" b="1" dirty="0" err="1">
                <a:solidFill>
                  <a:schemeClr val="tx1">
                    <a:lumMod val="85000"/>
                    <a:lumOff val="15000"/>
                  </a:schemeClr>
                </a:solidFill>
                <a:latin typeface="+mj-ea"/>
                <a:ea typeface="+mj-ea"/>
              </a:rPr>
              <a:t>GeoMesa</a:t>
            </a:r>
            <a:endParaRPr lang="zh-CN" altLang="en-US" sz="2400" b="1" dirty="0">
              <a:solidFill>
                <a:schemeClr val="tx1">
                  <a:lumMod val="85000"/>
                  <a:lumOff val="15000"/>
                </a:schemeClr>
              </a:solidFill>
              <a:latin typeface="+mj-ea"/>
              <a:ea typeface="+mj-ea"/>
            </a:endParaRPr>
          </a:p>
        </p:txBody>
      </p:sp>
      <p:sp>
        <p:nvSpPr>
          <p:cNvPr id="9" name="文本占位符 160"/>
          <p:cNvSpPr>
            <a:spLocks noGrp="1"/>
          </p:cNvSpPr>
          <p:nvPr>
            <p:custDataLst>
              <p:tags r:id="rId2"/>
            </p:custDataLst>
          </p:nvPr>
        </p:nvSpPr>
        <p:spPr>
          <a:xfrm>
            <a:off x="8238936" y="2998669"/>
            <a:ext cx="2625865" cy="58253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Cassandra</a:t>
            </a:r>
            <a:endParaRPr lang="zh-CN" altLang="en-US" dirty="0"/>
          </a:p>
        </p:txBody>
      </p:sp>
      <p:sp>
        <p:nvSpPr>
          <p:cNvPr id="10" name="文本占位符 15"/>
          <p:cNvSpPr>
            <a:spLocks noGrp="1"/>
          </p:cNvSpPr>
          <p:nvPr>
            <p:custDataLst>
              <p:tags r:id="rId3"/>
            </p:custDataLst>
          </p:nvPr>
        </p:nvSpPr>
        <p:spPr>
          <a:xfrm>
            <a:off x="8238936" y="4465926"/>
            <a:ext cx="3966394" cy="58253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GeoMesa+Cassandra</a:t>
            </a:r>
            <a:endParaRPr lang="zh-CN" altLang="en-US" dirty="0"/>
          </a:p>
        </p:txBody>
      </p:sp>
      <p:pic>
        <p:nvPicPr>
          <p:cNvPr id="11" name="图片 10"/>
          <p:cNvPicPr>
            <a:picLocks noChangeAspect="1"/>
          </p:cNvPicPr>
          <p:nvPr>
            <p:custDataLst>
              <p:tags r:id="rId4"/>
            </p:custDataLst>
          </p:nvPr>
        </p:nvPicPr>
        <p:blipFill>
          <a:blip r:embed="rId5"/>
          <a:stretch>
            <a:fillRect/>
          </a:stretch>
        </p:blipFill>
        <p:spPr>
          <a:xfrm>
            <a:off x="6758940" y="1323975"/>
            <a:ext cx="952500" cy="971550"/>
          </a:xfrm>
          <a:prstGeom prst="rect">
            <a:avLst/>
          </a:prstGeom>
        </p:spPr>
      </p:pic>
      <p:pic>
        <p:nvPicPr>
          <p:cNvPr id="12" name="图片 11"/>
          <p:cNvPicPr>
            <a:picLocks noChangeAspect="1"/>
          </p:cNvPicPr>
          <p:nvPr>
            <p:custDataLst>
              <p:tags r:id="rId6"/>
            </p:custDataLst>
          </p:nvPr>
        </p:nvPicPr>
        <p:blipFill>
          <a:blip r:embed="rId5"/>
          <a:stretch>
            <a:fillRect/>
          </a:stretch>
        </p:blipFill>
        <p:spPr>
          <a:xfrm>
            <a:off x="6758940" y="2803525"/>
            <a:ext cx="952500" cy="971550"/>
          </a:xfrm>
          <a:prstGeom prst="rect">
            <a:avLst/>
          </a:prstGeom>
        </p:spPr>
      </p:pic>
      <p:pic>
        <p:nvPicPr>
          <p:cNvPr id="13" name="图片 12"/>
          <p:cNvPicPr>
            <a:picLocks noChangeAspect="1"/>
          </p:cNvPicPr>
          <p:nvPr>
            <p:custDataLst>
              <p:tags r:id="rId7"/>
            </p:custDataLst>
          </p:nvPr>
        </p:nvPicPr>
        <p:blipFill>
          <a:blip r:embed="rId5"/>
          <a:stretch>
            <a:fillRect/>
          </a:stretch>
        </p:blipFill>
        <p:spPr>
          <a:xfrm>
            <a:off x="6819900" y="4283075"/>
            <a:ext cx="952500" cy="971550"/>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4539615" y="1419225"/>
            <a:ext cx="2219325" cy="876300"/>
          </a:xfrm>
          <a:prstGeom prst="rect">
            <a:avLst/>
          </a:prstGeom>
        </p:spPr>
      </p:pic>
      <p:pic>
        <p:nvPicPr>
          <p:cNvPr id="15" name="图片 14"/>
          <p:cNvPicPr>
            <a:picLocks noChangeAspect="1"/>
          </p:cNvPicPr>
          <p:nvPr>
            <p:custDataLst>
              <p:tags r:id="rId10"/>
            </p:custDataLst>
          </p:nvPr>
        </p:nvPicPr>
        <p:blipFill>
          <a:blip r:embed="rId11"/>
          <a:stretch>
            <a:fillRect/>
          </a:stretch>
        </p:blipFill>
        <p:spPr>
          <a:xfrm>
            <a:off x="5579745" y="3253740"/>
            <a:ext cx="1179195" cy="2622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01</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11893" y="2805935"/>
            <a:ext cx="4085193" cy="975952"/>
          </a:xfrm>
        </p:spPr>
        <p:txBody>
          <a:bodyPr>
            <a:noAutofit/>
          </a:bodyPr>
          <a:lstStyle/>
          <a:p>
            <a:r>
              <a:rPr lang="en-US" altLang="zh-CN" sz="3200" dirty="0"/>
              <a:t>Cassandra</a:t>
            </a:r>
            <a:endParaRPr lang="zh-CN" altLang="en-US" sz="3200" b="1" dirty="0">
              <a:solidFill>
                <a:schemeClr val="accent1"/>
              </a:solidFill>
              <a:latin typeface="+mj-ea"/>
              <a:ea typeface="+mj-ea"/>
            </a:endParaRPr>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57200" y="3302635"/>
            <a:ext cx="7430770" cy="2693035"/>
          </a:xfrm>
          <a:prstGeom prst="rect">
            <a:avLst/>
          </a:prstGeom>
        </p:spPr>
      </p:pic>
      <p:sp>
        <p:nvSpPr>
          <p:cNvPr id="3" name="文本框 2"/>
          <p:cNvSpPr txBox="1"/>
          <p:nvPr/>
        </p:nvSpPr>
        <p:spPr>
          <a:xfrm>
            <a:off x="1171575" y="389255"/>
            <a:ext cx="2861945" cy="368300"/>
          </a:xfrm>
          <a:prstGeom prst="rect">
            <a:avLst/>
          </a:prstGeom>
          <a:noFill/>
        </p:spPr>
        <p:txBody>
          <a:bodyPr wrap="square" rtlCol="0">
            <a:spAutoFit/>
          </a:bodyPr>
          <a:lstStyle/>
          <a:p>
            <a:r>
              <a:rPr lang="en-US" altLang="zh-CN"/>
              <a:t>GeoMesa</a:t>
            </a:r>
            <a:r>
              <a:rPr lang="zh-CN" altLang="en-US"/>
              <a:t>简介</a:t>
            </a:r>
            <a:endParaRPr lang="zh-CN" altLang="en-US"/>
          </a:p>
        </p:txBody>
      </p:sp>
      <p:sp>
        <p:nvSpPr>
          <p:cNvPr id="4" name="文本框 3"/>
          <p:cNvSpPr txBox="1"/>
          <p:nvPr/>
        </p:nvSpPr>
        <p:spPr>
          <a:xfrm>
            <a:off x="812165" y="1170940"/>
            <a:ext cx="11048365" cy="2257425"/>
          </a:xfrm>
          <a:prstGeom prst="rect">
            <a:avLst/>
          </a:prstGeom>
          <a:noFill/>
        </p:spPr>
        <p:txBody>
          <a:bodyPr wrap="square" rtlCol="0">
            <a:noAutofit/>
          </a:bodyPr>
          <a:lstStyle/>
          <a:p>
            <a:pPr marL="285750" indent="-285750">
              <a:buFont typeface="Wingdings" panose="05000000000000000000" charset="0"/>
              <a:buChar char="l"/>
            </a:pPr>
            <a:r>
              <a:t>GeoMesa是⼀款开源的基于分布式计算系统的⾯向海量时空数据查询与分析的⼯具包</a:t>
            </a:r>
          </a:p>
          <a:p>
            <a:pPr marL="285750" indent="-285750">
              <a:buFont typeface="Wingdings" panose="05000000000000000000" charset="0"/>
              <a:buChar char="l"/>
            </a:pPr>
            <a:r>
              <a:t>GeoMesa基于GeoTools API进⾏设计，与GeoServer等进⾏集成提供OGC标准的服务</a:t>
            </a:r>
          </a:p>
          <a:p>
            <a:pPr marL="285750" indent="-285750">
              <a:buFont typeface="Wingdings" panose="05000000000000000000" charset="0"/>
              <a:buChar char="l"/>
            </a:pPr>
            <a:r>
              <a:t>⽀持多种可扩展的、基于云端的数据存储架构，包括Apache Accumulo, HBase，Cassandra以及⽤于流计算的Apache Kafka 。</a:t>
            </a:r>
          </a:p>
          <a:p>
            <a:pPr marL="285750" indent="-285750">
              <a:buFont typeface="Wingdings" panose="05000000000000000000" charset="0"/>
              <a:buChar char="l"/>
            </a:pPr>
            <a:r>
              <a:t>提供了Spark，并增加了正对空间数据的UDT、UDF和UDAF，⽅便⽤户直接使⽤Spark SQL进⾏空间数据查询与分析</a:t>
            </a:r>
          </a:p>
        </p:txBody>
      </p:sp>
      <p:pic>
        <p:nvPicPr>
          <p:cNvPr id="5" name="图片 4"/>
          <p:cNvPicPr>
            <a:picLocks noChangeAspect="1"/>
          </p:cNvPicPr>
          <p:nvPr>
            <p:custDataLst>
              <p:tags r:id="rId3"/>
            </p:custDataLst>
          </p:nvPr>
        </p:nvPicPr>
        <p:blipFill>
          <a:blip r:embed="rId4"/>
          <a:stretch>
            <a:fillRect/>
          </a:stretch>
        </p:blipFill>
        <p:spPr>
          <a:xfrm>
            <a:off x="7887970" y="4544695"/>
            <a:ext cx="3827780" cy="1343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381125" y="1417320"/>
            <a:ext cx="9429115" cy="4573905"/>
          </a:xfrm>
          <a:prstGeom prst="rect">
            <a:avLst/>
          </a:prstGeom>
        </p:spPr>
      </p:pic>
      <p:sp>
        <p:nvSpPr>
          <p:cNvPr id="3" name="文本框 2"/>
          <p:cNvSpPr txBox="1"/>
          <p:nvPr/>
        </p:nvSpPr>
        <p:spPr>
          <a:xfrm>
            <a:off x="1231900" y="513715"/>
            <a:ext cx="2595880" cy="652145"/>
          </a:xfrm>
          <a:prstGeom prst="rect">
            <a:avLst/>
          </a:prstGeom>
          <a:noFill/>
        </p:spPr>
        <p:txBody>
          <a:bodyPr wrap="square" rtlCol="0">
            <a:noAutofit/>
          </a:bodyPr>
          <a:lstStyle/>
          <a:p>
            <a:r>
              <a:rPr lang="zh-CN" altLang="en-US"/>
              <a:t>GeoMesa架构体系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1567815" y="1466215"/>
            <a:ext cx="9056370" cy="3925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a:t>
            </a:r>
            <a:r>
              <a:rPr lang="en-US" altLang="zh-CN" dirty="0">
                <a:ln>
                  <a:solidFill>
                    <a:schemeClr val="accent1"/>
                  </a:solidFill>
                </a:ln>
                <a:latin typeface="+mj-ea"/>
                <a:ea typeface="+mj-ea"/>
              </a:rPr>
              <a:t>TWO</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02</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949750" y="2790535"/>
            <a:ext cx="4218358" cy="884821"/>
          </a:xfrm>
        </p:spPr>
        <p:txBody>
          <a:bodyPr>
            <a:noAutofit/>
          </a:bodyPr>
          <a:lstStyle/>
          <a:p>
            <a:r>
              <a:rPr lang="en-US" altLang="zh-CN" sz="3200" dirty="0" err="1"/>
              <a:t>GeoMesa</a:t>
            </a:r>
            <a:endParaRPr lang="zh-CN" altLang="en-US" sz="3200" dirty="0"/>
          </a:p>
        </p:txBody>
      </p:sp>
      <p:grpSp>
        <p:nvGrpSpPr>
          <p:cNvPr id="36" name="组合 35"/>
          <p:cNvGrpSpPr/>
          <p:nvPr/>
        </p:nvGrpSpPr>
        <p:grpSpPr>
          <a:xfrm>
            <a:off x="11877609" y="321733"/>
            <a:ext cx="208829" cy="221753"/>
            <a:chOff x="5051297" y="2650446"/>
            <a:chExt cx="2141877" cy="2274429"/>
          </a:xfrm>
        </p:grpSpPr>
        <p:sp>
          <p:nvSpPr>
            <p:cNvPr id="37" name="矩形 3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6" name="直接连接符 4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877609" y="846666"/>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89bc6004-e073-4f02-b28a-2c315f1fad0a"/>
  <p:tag name="COMMONDATA" val="eyJoZGlkIjoiMWU3ZDQ4MmJiYjA3MDE5NDE3ODAyZDM3N2YzZDFkZD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默认">
      <a:majorFont>
        <a:latin typeface="Arial"/>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游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ＭＳ Ｐ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6889</Words>
  <Application>WPS 演示</Application>
  <PresentationFormat>宽屏</PresentationFormat>
  <Paragraphs>249</Paragraphs>
  <Slides>25</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微软雅黑 Light</vt:lpstr>
      <vt:lpstr>Wingdings</vt:lpstr>
      <vt:lpstr>Ubuntu</vt:lpstr>
      <vt:lpstr>Segoe Print</vt:lpstr>
      <vt:lpstr>微软雅黑</vt:lpstr>
      <vt:lpstr>Arial Unicode MS</vt:lpstr>
      <vt:lpstr>Arial Unicode MS</vt:lpstr>
      <vt:lpstr>var(--font-monospace)</vt:lpstr>
      <vt:lpstr>51PPT模板网   www.51pptmoban.com</vt:lpstr>
      <vt:lpstr>Geomesa+Cassandra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林空鹿饮</cp:lastModifiedBy>
  <cp:revision>98</cp:revision>
  <dcterms:created xsi:type="dcterms:W3CDTF">2022-06-12T05:15:00Z</dcterms:created>
  <dcterms:modified xsi:type="dcterms:W3CDTF">2023-04-24T00:02:28Z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75DB3752D815442388F34C52D15A7FF0</vt:lpwstr>
  </property>
  <property fmtid="{D5CDD505-2E9C-101B-9397-08002B2CF9AE}" pid="3" name="KSOProductBuildVer">
    <vt:lpwstr>2052-11.1.0.14036</vt:lpwstr>
  </property>
</Properties>
</file>