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1236" r:id="rId2"/>
    <p:sldId id="1275" r:id="rId3"/>
    <p:sldId id="1237" r:id="rId4"/>
    <p:sldId id="1230" r:id="rId5"/>
    <p:sldId id="1276" r:id="rId6"/>
    <p:sldId id="1076" r:id="rId7"/>
    <p:sldId id="1238" r:id="rId8"/>
    <p:sldId id="492" r:id="rId9"/>
    <p:sldId id="1240" r:id="rId10"/>
    <p:sldId id="1241" r:id="rId11"/>
    <p:sldId id="1248" r:id="rId12"/>
    <p:sldId id="1242" r:id="rId13"/>
    <p:sldId id="1249" r:id="rId14"/>
    <p:sldId id="1250" r:id="rId15"/>
    <p:sldId id="1244" r:id="rId16"/>
    <p:sldId id="1246" r:id="rId17"/>
    <p:sldId id="1245" r:id="rId18"/>
    <p:sldId id="1251" r:id="rId19"/>
    <p:sldId id="520" r:id="rId20"/>
    <p:sldId id="1253" r:id="rId21"/>
    <p:sldId id="1254" r:id="rId22"/>
    <p:sldId id="1265" r:id="rId23"/>
    <p:sldId id="1257" r:id="rId24"/>
    <p:sldId id="1255" r:id="rId25"/>
    <p:sldId id="1259" r:id="rId26"/>
    <p:sldId id="1258" r:id="rId27"/>
    <p:sldId id="1261" r:id="rId28"/>
    <p:sldId id="1262" r:id="rId29"/>
    <p:sldId id="1269" r:id="rId30"/>
    <p:sldId id="1270" r:id="rId31"/>
    <p:sldId id="1267" r:id="rId32"/>
    <p:sldId id="1268" r:id="rId33"/>
    <p:sldId id="1266" r:id="rId34"/>
    <p:sldId id="1273" r:id="rId35"/>
    <p:sldId id="1271" r:id="rId36"/>
    <p:sldId id="1272" r:id="rId37"/>
    <p:sldId id="1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7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0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5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AE808F-93CC-471E-AA2B-6DAA03959C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对运行结果进行分析后，你认为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实际输出的字符个数，包括文本、数字、空白符、转义字符</a:t>
            </a:r>
            <a:endParaRPr lang="en-US" altLang="zh-CN" sz="16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4F7EA6-7885-4A33-AF4B-45D9B238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83" y="1434654"/>
            <a:ext cx="1079555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 = -2;</a:t>
            </a: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的作用：表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示长整型数据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的作用：表示短整型数据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方式中，如果要输出的数据类型与格式控制符的类型不一致，则以</a:t>
            </a:r>
            <a:r>
              <a:rPr kumimoji="1" lang="zh-CN" altLang="en-US" sz="1600" b="1" u="sng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95AB73-AA9B-488B-B34A-4B5A0075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07" y="1323971"/>
            <a:ext cx="3262389" cy="14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长整型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长整型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长整型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整型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整型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整型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zh-CN" altLang="en-US" sz="1600" b="1" u="sng" dirty="0">
                <a:latin typeface="+mn-ea"/>
              </a:rPr>
              <a:t>短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整型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zh-CN" altLang="en-US" sz="1600" b="1" u="sng" dirty="0">
                <a:latin typeface="+mn-ea"/>
              </a:rPr>
              <a:t>短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整型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zh-CN" altLang="en-US" sz="1600" b="1" u="sng" dirty="0">
                <a:latin typeface="+mn-ea"/>
              </a:rPr>
              <a:t>短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整型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类</a:t>
            </a:r>
            <a:r>
              <a:rPr kumimoji="1" lang="zh-CN" altLang="en-US" sz="1600" b="1" dirty="0">
                <a:latin typeface="+mn-ea"/>
              </a:rPr>
              <a:t>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</a:t>
            </a:r>
            <a:r>
              <a:rPr kumimoji="1" lang="zh-CN" altLang="en-US" sz="1600" b="1" u="sng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6CB75A-A99E-480F-B755-4C211230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81" y="1323971"/>
            <a:ext cx="1231963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 = 123.456f;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定点表示法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科学记数法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科学记数法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latin typeface="+mn-ea"/>
              </a:rPr>
              <a:t>%e </a:t>
            </a:r>
            <a:r>
              <a:rPr kumimoji="1" lang="zh-CN" altLang="en-US" sz="1600" b="1" u="sng" dirty="0">
                <a:latin typeface="+mn-ea"/>
              </a:rPr>
              <a:t>使用小写 </a:t>
            </a:r>
            <a:r>
              <a:rPr kumimoji="1" lang="en-US" altLang="zh-CN" sz="1600" b="1" u="sng" dirty="0">
                <a:latin typeface="+mn-ea"/>
              </a:rPr>
              <a:t>'e' </a:t>
            </a:r>
            <a:r>
              <a:rPr kumimoji="1" lang="zh-CN" altLang="en-US" sz="1600" b="1" u="sng" dirty="0">
                <a:latin typeface="+mn-ea"/>
              </a:rPr>
              <a:t>表示指数，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latin typeface="+mn-ea"/>
              </a:rPr>
              <a:t>%E </a:t>
            </a:r>
            <a:r>
              <a:rPr kumimoji="1" lang="zh-CN" altLang="en-US" sz="1600" b="1" u="sng" dirty="0">
                <a:latin typeface="+mn-ea"/>
              </a:rPr>
              <a:t>使用大写 </a:t>
            </a:r>
            <a:r>
              <a:rPr kumimoji="1" lang="en-US" altLang="zh-CN" sz="1600" b="1" u="sng" dirty="0">
                <a:latin typeface="+mn-ea"/>
              </a:rPr>
              <a:t>'E' </a:t>
            </a:r>
            <a:r>
              <a:rPr kumimoji="1" lang="zh-CN" altLang="en-US" sz="1600" b="1" u="sng" dirty="0">
                <a:latin typeface="+mn-ea"/>
              </a:rPr>
              <a:t>表示指数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以最紧凑的形式</a:t>
            </a:r>
            <a:r>
              <a:rPr lang="en-US" altLang="zh-CN" sz="1600" b="1" u="sng" dirty="0">
                <a:solidFill>
                  <a:srgbClr val="1F2328"/>
                </a:solidFill>
                <a:latin typeface="+mn-ea"/>
              </a:rPr>
              <a:t>——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结果长度尽可能短的一种表示方式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当选择科学记数法时，</a:t>
            </a:r>
            <a:r>
              <a:rPr kumimoji="1" lang="en-US" altLang="zh-CN" sz="1600" b="1" u="sng" dirty="0">
                <a:latin typeface="+mn-ea"/>
              </a:rPr>
              <a:t> %G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使用大写的</a:t>
            </a:r>
            <a:r>
              <a:rPr lang="en-US" altLang="zh-CN" sz="1600" b="1" i="0" u="sng" dirty="0">
                <a:solidFill>
                  <a:srgbClr val="1F2328"/>
                </a:solidFill>
                <a:effectLst/>
                <a:latin typeface="+mn-ea"/>
              </a:rPr>
              <a:t>‘E’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作为指数符号而</a:t>
            </a:r>
            <a:r>
              <a:rPr kumimoji="1" lang="en-US" altLang="zh-CN" sz="1600" b="1" u="sng" dirty="0">
                <a:latin typeface="+mn-ea"/>
              </a:rPr>
              <a:t>%g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使用小写的</a:t>
            </a:r>
            <a:r>
              <a:rPr lang="en-US" altLang="zh-CN" sz="1600" b="1" i="0" u="sng" dirty="0">
                <a:solidFill>
                  <a:srgbClr val="1F2328"/>
                </a:solidFill>
                <a:effectLst/>
                <a:latin typeface="+mn-ea"/>
              </a:rPr>
              <a:t>‘e’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作为指数符号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9F82EB-F5D4-4D48-BEA0-1F181D65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7" y="1323971"/>
            <a:ext cx="1492327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f = 123.456;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没有区别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三组数据均能证明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4DD46B-77CD-45A0-9F82-E0B95DDD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080" y="1323971"/>
            <a:ext cx="1435174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定点表示法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u="sng" dirty="0">
                <a:latin typeface="+mn-ea"/>
              </a:rPr>
              <a:t>位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定点表示法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u="sng" dirty="0">
                <a:latin typeface="+mn-ea"/>
              </a:rPr>
              <a:t>位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科学记数法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u="sng" dirty="0">
                <a:latin typeface="+mn-ea"/>
              </a:rPr>
              <a:t>位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科学记数法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u="sng" dirty="0">
                <a:latin typeface="+mn-ea"/>
              </a:rPr>
              <a:t>位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u="sng" dirty="0">
                <a:latin typeface="+mn-ea"/>
              </a:rPr>
              <a:t>__</a:t>
            </a:r>
            <a:r>
              <a:rPr lang="zh-CN" altLang="en-US" sz="1200" b="1" u="sng" dirty="0">
                <a:latin typeface="+mn-ea"/>
              </a:rPr>
              <a:t>包含</a:t>
            </a:r>
            <a:r>
              <a:rPr lang="en-US" altLang="zh-CN" sz="1200" b="1" u="sng" dirty="0">
                <a:latin typeface="+mn-ea"/>
              </a:rPr>
              <a:t>__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在自动选择十进制或科学记数法表示时，总的有效数字的位数</a:t>
            </a:r>
            <a:endParaRPr kumimoji="1" lang="en-US" altLang="zh-CN" sz="12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zh-CN" altLang="en-US" sz="1200" b="1" u="sng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783C57-663F-4EED-94DD-72BACF48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33" y="1323971"/>
            <a:ext cx="1390721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进行过舍入的数据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按照指定的小数位数进行四舍五入，显示更多的整数部分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9A5D89-B029-4062-8BBC-B3A4A6B9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70" y="1323971"/>
            <a:ext cx="2108308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u="sng" dirty="0">
                <a:latin typeface="+mn-ea"/>
              </a:rPr>
              <a:t>30</a:t>
            </a:r>
            <a:r>
              <a:rPr kumimoji="1" lang="zh-CN" altLang="en-US" sz="1600" b="1" u="sng" dirty="0">
                <a:latin typeface="+mn-ea"/>
              </a:rPr>
              <a:t>位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u="sng" dirty="0">
                <a:latin typeface="+mn-ea"/>
              </a:rPr>
              <a:t>30</a:t>
            </a:r>
            <a:r>
              <a:rPr kumimoji="1" lang="zh-CN" altLang="en-US" sz="1600" b="1" u="sng" dirty="0">
                <a:latin typeface="+mn-ea"/>
              </a:rPr>
              <a:t>位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会完整输出整个字符串，而不会进行任何截断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latin typeface="+mn-ea"/>
              </a:rPr>
              <a:t>显示字符串的前</a:t>
            </a:r>
            <a:r>
              <a:rPr kumimoji="1" lang="en-US" altLang="zh-CN" sz="1600" b="1" u="sng" dirty="0">
                <a:latin typeface="+mn-ea"/>
              </a:rPr>
              <a:t>n</a:t>
            </a:r>
            <a:r>
              <a:rPr kumimoji="1" lang="zh-CN" altLang="en-US" sz="1600" b="1" u="sng" dirty="0">
                <a:latin typeface="+mn-ea"/>
              </a:rPr>
              <a:t>位字符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F9D490-AA69-4253-8426-516236B7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89" y="1323971"/>
            <a:ext cx="1966305" cy="1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数据的特定格式化</a:t>
            </a:r>
            <a:endParaRPr lang="en-US" altLang="zh-CN" sz="1600" b="1" i="0" u="sng" dirty="0">
              <a:solidFill>
                <a:srgbClr val="1F2328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在格式字符串中直接写入这些字符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+mn-ea"/>
              </a:rPr>
              <a:t>使用转义字符序列</a:t>
            </a:r>
            <a:r>
              <a:rPr lang="en-US" altLang="zh-CN" sz="1600" b="1" i="0" u="sng" dirty="0">
                <a:solidFill>
                  <a:srgbClr val="1F2328"/>
                </a:solidFill>
                <a:effectLst/>
                <a:latin typeface="+mn-ea"/>
              </a:rPr>
              <a:t>%%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603A62-1E45-4A5E-AFCC-B04953D5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10" y="1403246"/>
            <a:ext cx="2095608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>
                <a:latin typeface="+mn-ea"/>
              </a:rPr>
              <a:t>格式控制表列的</a:t>
            </a:r>
            <a:r>
              <a:rPr lang="zh-CN" altLang="en-US" sz="1600" b="1" dirty="0">
                <a:latin typeface="+mn-ea"/>
              </a:rPr>
              <a:t>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</a:p>
        </p:txBody>
      </p:sp>
      <p:graphicFrame>
        <p:nvGraphicFramePr>
          <p:cNvPr id="6" name="Group 40">
            <a:extLst>
              <a:ext uri="{FF2B5EF4-FFF2-40B4-BE49-F238E27FC236}">
                <a16:creationId xmlns:a16="http://schemas.microsoft.com/office/drawing/2014/main" id="{998B7E31-38FF-44BF-91F3-EFFD7A70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82130"/>
              </p:ext>
            </p:extLst>
          </p:nvPr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输入带符号的十进制形式整数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输入十进制无符号形式整数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指数形式的浮点数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e,E,g,G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D3010C0-1634-4294-B99E-70A93C1A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9583"/>
              </p:ext>
            </p:extLst>
          </p:nvPr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h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指定输入数据所占的宽度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本输入项不赋给相应的变量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FDA51A5-C6A0-40F4-B38B-69CBDDB70A83}"/>
              </a:ext>
            </a:extLst>
          </p:cNvPr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19727-16CB-4D35-B28F-88D5119FEA89}"/>
              </a:ext>
            </a:extLst>
          </p:cNvPr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9655E-1A30-4440-B075-E877ECC3AE71}"/>
              </a:ext>
            </a:extLst>
          </p:cNvPr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错误</a:t>
            </a:r>
            <a:r>
              <a:rPr kumimoji="1" lang="en-US" altLang="zh-CN" sz="12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zh-CN" altLang="en-US" sz="1200" b="1" u="sng" dirty="0">
                <a:latin typeface="+mn-ea"/>
              </a:rPr>
              <a:t>弹窗阻止程序进行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latin typeface="+mn-ea"/>
              </a:rPr>
              <a:t>生成可执行程序但会返回错误代码和结果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C74199-6D24-4FF6-B521-08755BB6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4" y="4388872"/>
            <a:ext cx="5081922" cy="3078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DED84D-BC48-4081-8B55-4CB37AE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93" y="5534027"/>
            <a:ext cx="1708238" cy="647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75BF7F-479E-4000-9E36-060D095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152" y="5281563"/>
            <a:ext cx="2885417" cy="5763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6E43A-67F7-407A-B966-4B7C984D9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168" y="3260693"/>
            <a:ext cx="2548226" cy="20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zh-CN" altLang="en-US" sz="1600" b="1" u="sng" dirty="0">
                <a:latin typeface="+mn-ea"/>
              </a:rPr>
              <a:t>不影响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B25714-608E-4F83-82BD-17182AA0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04" y="4314352"/>
            <a:ext cx="2140060" cy="7112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7775AF-8D83-4B5B-8F4A-C8EABE264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04" y="5478721"/>
            <a:ext cx="1365320" cy="812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750A97-8ABA-41A7-9D6A-3F4086FD0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890" y="3983662"/>
            <a:ext cx="1390721" cy="730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9CBEE5-D862-4924-AC5F-51FD9D72A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429" y="5012769"/>
            <a:ext cx="1327218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多余的变量将不会被</a:t>
            </a:r>
            <a:r>
              <a:rPr lang="en-US" altLang="zh-CN" sz="1600" b="1" i="0" u="sng" dirty="0" err="1">
                <a:solidFill>
                  <a:srgbClr val="1F2328"/>
                </a:solidFill>
                <a:effectLst/>
                <a:latin typeface="-apple-system"/>
              </a:rPr>
              <a:t>scanf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函数读取和初始化，它们会保持原值不变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44C284-3614-4037-9019-1818F6AE907B}"/>
              </a:ext>
            </a:extLst>
          </p:cNvPr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5D18E-025F-4069-B6FC-7888B6149CF9}"/>
              </a:ext>
            </a:extLst>
          </p:cNvPr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结论：当格式控制符的个数多于地址表列时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多余的数据不会被正确处理，会导致程序终止并返回负值（即发生错误）</a:t>
            </a:r>
            <a:endParaRPr kumimoji="1" lang="en-US" altLang="zh-CN" sz="1200" b="1" u="sng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74B565-631D-469D-AF2D-004550B4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84" y="4037759"/>
            <a:ext cx="1092256" cy="6350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C15178-E70E-435C-B45E-88D13FE8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540" y="4726879"/>
            <a:ext cx="863644" cy="622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A36258-8DF4-46D0-83A0-C43B4247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54" y="3561836"/>
            <a:ext cx="3295105" cy="421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81C4DE-413A-4A3F-98C7-CD0843FA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24" y="3088321"/>
            <a:ext cx="3587718" cy="5682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F570D0-1385-4CBB-A377-451B54BFD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4453" y="3974622"/>
            <a:ext cx="1689187" cy="6604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FD344B-D059-4DCB-81C7-548A2463D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1491" y="4698754"/>
            <a:ext cx="685835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u="sng" dirty="0">
                <a:solidFill>
                  <a:srgbClr val="1F2328"/>
                </a:solidFill>
                <a:latin typeface="+mn-ea"/>
              </a:rPr>
              <a:t>实际</a:t>
            </a:r>
            <a:r>
              <a:rPr kumimoji="0" lang="zh-CN" altLang="zh-CN" sz="1600" b="1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读取的数据项</a:t>
            </a:r>
            <a:r>
              <a:rPr kumimoji="0" lang="zh-CN" altLang="en-US" sz="1600" b="1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个数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AE9128-DC3F-4942-82FB-3509EF58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80" y="4313114"/>
            <a:ext cx="1022403" cy="7493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4865D1-5760-4C90-83CB-3504BD58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78" y="4332025"/>
            <a:ext cx="1454225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latin typeface="+mn-ea"/>
              </a:rPr>
              <a:t>匹配用户输入与格式控制符中指定的模式，再提取相应的数据。若不匹配则输出随机值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B5FF4E-E213-4CC2-AFFA-D400BE15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19" y="3998509"/>
            <a:ext cx="1505027" cy="6540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3F74BC-5552-43E1-B745-BAA1D738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19" y="5106490"/>
            <a:ext cx="971600" cy="654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54FF64-9F8D-441B-BF40-599694EAD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451" y="3998509"/>
            <a:ext cx="1505745" cy="478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1AEC1D-2641-4657-8475-5EEEF0B57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197" y="4137445"/>
            <a:ext cx="1867414" cy="611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244085-5208-46A2-900F-FB12DC381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367" y="4748495"/>
            <a:ext cx="952549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3446485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F3F63-DACA-4A70-834E-261EE777A3A4}"/>
              </a:ext>
            </a:extLst>
          </p:cNvPr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("c=%d\n",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300598-E1EC-48F0-8F31-63C5AEA2936F}"/>
              </a:ext>
            </a:extLst>
          </p:cNvPr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C8F18-2F36-419F-9503-80B433A8719D}"/>
              </a:ext>
            </a:extLst>
          </p:cNvPr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表示对应的变量是短整型类型的数据</a:t>
            </a:r>
            <a:endParaRPr kumimoji="1" lang="en-US" altLang="zh-CN" sz="12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lang="zh-CN" altLang="en-US" sz="1200" b="1" i="0" u="sng" dirty="0">
                <a:solidFill>
                  <a:srgbClr val="1F2328"/>
                </a:solidFill>
                <a:effectLst/>
                <a:latin typeface="-apple-system"/>
              </a:rPr>
              <a:t>发生数据溢出</a:t>
            </a:r>
            <a:endParaRPr kumimoji="1" lang="en-US" altLang="zh-CN" sz="12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、记住这个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，相关错误的原理性分析，第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章完成后会明白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16F44-2B27-4446-8851-5216F741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63" y="1335011"/>
            <a:ext cx="2778996" cy="19328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B1A0F1-E961-4EC9-B4B8-67B72ED7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31" y="3601199"/>
            <a:ext cx="920797" cy="7239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693589-1597-4544-A877-0B0FBC52C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76" y="4771992"/>
            <a:ext cx="1193861" cy="7620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7D3872-1BBF-4817-8CC9-B8DCF089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162" y="4444950"/>
            <a:ext cx="577880" cy="6540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72A47B-7466-48EE-8339-5B56706D0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615" y="4860896"/>
            <a:ext cx="673135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 %x %o",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("a=%d, b=%d, c=%d\n",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299EAC-94D9-47A6-9E20-FA467001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99" y="1323970"/>
            <a:ext cx="1587582" cy="6286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815857-B4A7-4181-B429-8649EE24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299" y="2355337"/>
            <a:ext cx="1797142" cy="698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7E18CF-E987-4F10-9674-2DA56144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875" y="3311766"/>
            <a:ext cx="1739989" cy="7620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834D1F-A7DB-440F-8C19-D216935F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377" y="4332382"/>
            <a:ext cx="1612983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%hx %ho",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EEA19F-9E72-4333-941E-438DDCD8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28" y="1323970"/>
            <a:ext cx="1435174" cy="6794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6A7119-50A8-4065-9555-F63879E2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230" y="2265859"/>
            <a:ext cx="1397072" cy="711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CE644-EAA6-4BAF-8F37-9B0B84CCC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415" y="3239500"/>
            <a:ext cx="1612983" cy="635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4A471E-8295-475A-8824-ED583F153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721" y="4136937"/>
            <a:ext cx="1498677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 %*2d 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跳过从输入流中接下来读取的两个字符</a:t>
            </a:r>
            <a:endParaRPr kumimoji="1" lang="zh-CN" altLang="en-US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最多读取</a:t>
            </a:r>
            <a:r>
              <a:rPr lang="en-US" altLang="zh-CN" sz="1600" b="1" i="0" u="sng" dirty="0">
                <a:solidFill>
                  <a:srgbClr val="1F2328"/>
                </a:solidFill>
                <a:effectLst/>
                <a:latin typeface="-apple-system"/>
              </a:rPr>
              <a:t>m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个字符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F4FB3F-D71B-4007-AF7A-BD87249D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04" y="4824705"/>
            <a:ext cx="692186" cy="6286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E53D1-2CA1-488D-BDF7-C256A25A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78" y="4827553"/>
            <a:ext cx="1016052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EFAD7-4E6A-40BB-8C6F-D16012EA5A30}"/>
              </a:ext>
            </a:extLst>
          </p:cNvPr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C01EBE-E02B-4308-936A-5E7671612492}"/>
              </a:ext>
            </a:extLst>
          </p:cNvPr>
          <p:cNvSpPr/>
          <p:nvPr/>
        </p:nvSpPr>
        <p:spPr bwMode="auto">
          <a:xfrm>
            <a:off x="7514394" y="3692769"/>
            <a:ext cx="3537537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530A6-81DD-44C3-A9A3-E1D20B3C3295}"/>
              </a:ext>
            </a:extLst>
          </p:cNvPr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遇到结束符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遇到空白字符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输入的文本与格式控制符指定的模式不匹配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缓冲区满或达到指定宽度限制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341080-84E3-42B7-85BE-21520A14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48" y="3692768"/>
            <a:ext cx="258717" cy="5467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9DD16A-F84B-4CDA-9AE2-B43843E2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4047846"/>
            <a:ext cx="603281" cy="6604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BE5711-A951-4059-B9CE-456BE541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067" y="4984603"/>
            <a:ext cx="527077" cy="6223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013AB7-3D64-4627-A64D-5CF1AA649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92" y="3689055"/>
            <a:ext cx="241781" cy="550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518536-2D16-4E4C-BB81-F4E7C48E4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037" y="3964274"/>
            <a:ext cx="584230" cy="742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3A51DB-827E-4679-A8BD-37C7EFA6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373" y="4978767"/>
            <a:ext cx="558829" cy="7048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B27376-3ABA-44A7-8657-1DDDC02C9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541" y="3686568"/>
            <a:ext cx="355618" cy="6477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2119C34-ECD4-4C96-9B01-F014481A4A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2398" y="4334301"/>
            <a:ext cx="508026" cy="6413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7F6625-19E5-4EEB-99B0-A59D49CBDB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5513" y="5000993"/>
            <a:ext cx="450873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</a:t>
            </a:r>
            <a:r>
              <a:rPr kumimoji="1" lang="en-US" altLang="zh-CN" sz="1600" b="1" dirty="0">
                <a:latin typeface="宋体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683977"/>
            <a:ext cx="5122140" cy="2453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12345678↙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 45 678↙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12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↙ 345↙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12↙ 3456↙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123↙456↙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1234︺5678↙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，输出：</a:t>
            </a: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2345678↙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F29FC-145E-4F6B-97EC-4C0FF5963AAF}"/>
              </a:ext>
            </a:extLst>
          </p:cNvPr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3F78B3-8C62-432A-97DE-DC0D56D0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16" y="3691240"/>
            <a:ext cx="514376" cy="8128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BF37EF-587A-44A9-9EAE-54E5BF31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30" y="3868902"/>
            <a:ext cx="590580" cy="8064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D14A5E-F162-4914-9B6D-B8FF3999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348" y="3957967"/>
            <a:ext cx="654084" cy="8064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1FE1F8-4F08-467E-BD60-1305AFBEA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35" y="4764458"/>
            <a:ext cx="895396" cy="666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3B9CFA-7474-4505-946D-43493F566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011" y="4910612"/>
            <a:ext cx="812842" cy="6096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2084F9-54CF-4D6B-B7AA-9FFB40C06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492" y="5139576"/>
            <a:ext cx="685835" cy="6223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4C09A8-AE5B-45D9-B7D0-73A8359CE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3608" y="3680314"/>
            <a:ext cx="577880" cy="7556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1B64BE-DC69-4D3F-803C-9270085AE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467" y="4046871"/>
            <a:ext cx="768389" cy="6286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B447F1-2BC9-4F0F-93F4-71F4981EDD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8929" y="4675393"/>
            <a:ext cx="844593" cy="6350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4628B0-C853-4204-B571-05F3A41018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85248" y="5076152"/>
            <a:ext cx="901746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、附加格式控制符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zh-CN" altLang="en-US" sz="1600" b="1" u="sng" dirty="0">
                <a:latin typeface="+mn-ea"/>
              </a:rPr>
              <a:t>指示后续的格式说明符对应的数据类型为长整型或长双精度浮点型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数据丢失或溢出</a:t>
            </a:r>
            <a:endParaRPr lang="en-US" altLang="zh-CN" sz="1600" b="1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E89B9E-72AC-4B2F-A232-81F6468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47" y="4244593"/>
            <a:ext cx="1022403" cy="6731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8A578A-8752-4B84-82E4-A320D16E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54" y="4346966"/>
            <a:ext cx="1593932" cy="704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2F7F1C-340A-4575-BF87-798CE7A1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028" y="3214877"/>
            <a:ext cx="1195065" cy="709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5B3520-6100-4994-A10B-3618B6836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414" y="4170432"/>
            <a:ext cx="1028753" cy="660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232869-B10A-4A82-B3C9-F6CD42690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725" y="4402376"/>
            <a:ext cx="2625872" cy="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82C0F-6A84-4677-9843-F794C5DAB88B}"/>
              </a:ext>
            </a:extLst>
          </p:cNvPr>
          <p:cNvSpPr/>
          <p:nvPr/>
        </p:nvSpPr>
        <p:spPr bwMode="auto">
          <a:xfrm>
            <a:off x="590589" y="5820507"/>
            <a:ext cx="10245805" cy="874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0" lang="zh-CN" altLang="zh-CN" sz="1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最多读取 m 个字符(包括小数点和符号)来构成浮点数</a:t>
            </a:r>
            <a:r>
              <a:rPr kumimoji="0" lang="zh-CN" altLang="en-US" sz="1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kumimoji="0" lang="zh-CN" altLang="zh-CN" sz="1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如果输入超出 m 个字符,则只会读取前 m 个字符</a:t>
            </a:r>
            <a:endParaRPr kumimoji="0" lang="en-US" altLang="zh-CN" sz="1200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u="sng" dirty="0">
                <a:latin typeface="+mn-ea"/>
              </a:rPr>
              <a:t>n</a:t>
            </a:r>
            <a:r>
              <a:rPr kumimoji="1" lang="zh-CN" altLang="en-US" sz="1200" b="1" u="sng" dirty="0">
                <a:latin typeface="+mn-ea"/>
              </a:rPr>
              <a:t>指定了</a:t>
            </a:r>
            <a:r>
              <a:rPr kumimoji="1" lang="en-US" altLang="zh-CN" sz="1200" b="1" u="sng" dirty="0" err="1">
                <a:latin typeface="+mn-ea"/>
              </a:rPr>
              <a:t>scanf</a:t>
            </a:r>
            <a:r>
              <a:rPr kumimoji="1" lang="zh-CN" altLang="en-US" sz="1200" b="1" u="sng" dirty="0">
                <a:latin typeface="+mn-ea"/>
              </a:rPr>
              <a:t>从输入字符串中读取的小数位数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latin typeface="+mn-ea"/>
              </a:rPr>
              <a:t>如果输入值小数部分的位数多于</a:t>
            </a:r>
            <a:r>
              <a:rPr kumimoji="1" lang="en-US" altLang="zh-CN" sz="1200" b="1" u="sng" dirty="0" err="1">
                <a:latin typeface="+mn-ea"/>
              </a:rPr>
              <a:t>n,scanf</a:t>
            </a:r>
            <a:r>
              <a:rPr kumimoji="1" lang="zh-CN" altLang="en-US" sz="1200" b="1" u="sng" dirty="0">
                <a:latin typeface="+mn-ea"/>
              </a:rPr>
              <a:t>将截断并舍入到</a:t>
            </a:r>
            <a:r>
              <a:rPr kumimoji="1" lang="en-US" altLang="zh-CN" sz="1200" b="1" u="sng" dirty="0">
                <a:latin typeface="+mn-ea"/>
              </a:rPr>
              <a:t>n</a:t>
            </a:r>
            <a:r>
              <a:rPr kumimoji="1" lang="zh-CN" altLang="en-US" sz="1200" b="1" u="sng" dirty="0">
                <a:latin typeface="+mn-ea"/>
              </a:rPr>
              <a:t>位小数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latin typeface="+mn-ea"/>
              </a:rPr>
              <a:t>如果输入值小数部分的位数少于</a:t>
            </a:r>
            <a:r>
              <a:rPr kumimoji="1" lang="en-US" altLang="zh-CN" sz="1200" b="1" u="sng" dirty="0" err="1">
                <a:latin typeface="+mn-ea"/>
              </a:rPr>
              <a:t>n,scanf</a:t>
            </a:r>
            <a:r>
              <a:rPr kumimoji="1" lang="zh-CN" altLang="en-US" sz="1200" b="1" u="sng" dirty="0">
                <a:latin typeface="+mn-ea"/>
              </a:rPr>
              <a:t>将用</a:t>
            </a:r>
            <a:r>
              <a:rPr kumimoji="1" lang="en-US" altLang="zh-CN" sz="1200" b="1" u="sng" dirty="0">
                <a:latin typeface="+mn-ea"/>
              </a:rPr>
              <a:t>0</a:t>
            </a:r>
            <a:r>
              <a:rPr kumimoji="1" lang="zh-CN" altLang="en-US" sz="1200" b="1" u="sng" dirty="0">
                <a:latin typeface="+mn-ea"/>
              </a:rPr>
              <a:t>填充至</a:t>
            </a:r>
            <a:r>
              <a:rPr kumimoji="1" lang="en-US" altLang="zh-CN" sz="1200" b="1" u="sng" dirty="0">
                <a:latin typeface="+mn-ea"/>
              </a:rPr>
              <a:t>n</a:t>
            </a:r>
            <a:r>
              <a:rPr kumimoji="1" lang="zh-CN" altLang="en-US" sz="1200" b="1" u="sng" dirty="0">
                <a:latin typeface="+mn-ea"/>
              </a:rPr>
              <a:t>位小数</a:t>
            </a:r>
            <a:r>
              <a:rPr kumimoji="1" lang="en-US" altLang="zh-CN" sz="1200" b="1" u="sng" dirty="0">
                <a:latin typeface="+mn-ea"/>
              </a:rPr>
              <a:t>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8671A5-8553-4CCB-896E-30242A8F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69" y="4460855"/>
            <a:ext cx="1435174" cy="6794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D2F64B-B64F-4A26-BF99-0ACD60DB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93" y="3782907"/>
            <a:ext cx="1466925" cy="7048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401226-4019-411F-B40E-FF346B3FC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569" y="5181586"/>
            <a:ext cx="1384371" cy="7048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C015C3-1729-4460-8CC9-337336A3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416" y="3780690"/>
            <a:ext cx="1035103" cy="6413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B26219-C690-4C05-9038-67E5EB261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597" y="4372205"/>
            <a:ext cx="774740" cy="666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C4DAC0-A098-4BF9-BB35-5C3D97112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211" y="5038989"/>
            <a:ext cx="1187511" cy="6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 %c", &amp;c1, &amp;c2);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("c1=%c c2=%c\n",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("c1=%d c2=%d\n",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87CCDA-74EF-40B1-9633-868C0546D9E2}"/>
              </a:ext>
            </a:extLst>
          </p:cNvPr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 </a:t>
            </a:r>
            <a:r>
              <a:rPr kumimoji="1" lang="en-US" altLang="zh-CN" sz="1200" b="1" u="sng" dirty="0">
                <a:latin typeface="+mn-ea"/>
              </a:rPr>
              <a:t>1 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 </a:t>
            </a:r>
            <a:r>
              <a:rPr kumimoji="1" lang="zh-CN" altLang="en-US" sz="1200" b="1" u="sng" dirty="0">
                <a:latin typeface="+mn-ea"/>
              </a:rPr>
              <a:t>特殊字符自身的</a:t>
            </a:r>
            <a:r>
              <a:rPr kumimoji="1" lang="en-US" altLang="zh-CN" sz="1200" b="1" u="sng" dirty="0">
                <a:latin typeface="+mn-ea"/>
              </a:rPr>
              <a:t>ASCII</a:t>
            </a:r>
            <a:r>
              <a:rPr kumimoji="1" lang="zh-CN" altLang="en-US" sz="1200" b="1" u="sng" dirty="0">
                <a:latin typeface="+mn-ea"/>
              </a:rPr>
              <a:t>码 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是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若</a:t>
            </a:r>
            <a:r>
              <a:rPr kumimoji="1" lang="zh-CN" altLang="en-US" sz="1200" b="1" u="sng" dirty="0">
                <a:latin typeface="宋体"/>
                <a:ea typeface="宋体" pitchFamily="2" charset="-122"/>
              </a:rPr>
              <a:t>两个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%c</a:t>
            </a:r>
            <a:r>
              <a:rPr kumimoji="1" lang="zh-CN" altLang="en-US" sz="1200" b="1" u="sng" dirty="0">
                <a:latin typeface="宋体"/>
                <a:ea typeface="宋体" pitchFamily="2" charset="-122"/>
              </a:rPr>
              <a:t>间无空格，则会将空格作为字符读取</a:t>
            </a:r>
            <a:r>
              <a:rPr kumimoji="1" lang="en-US" altLang="zh-CN" sz="1200" b="1" u="sng" dirty="0">
                <a:latin typeface="+mn-ea"/>
              </a:rPr>
              <a:t>_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94AD7F-0A49-4421-92DB-74182E37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49" y="3550721"/>
            <a:ext cx="857294" cy="6350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EC7414-4F1C-4D64-B759-EF3AA460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3" y="3872858"/>
            <a:ext cx="1035103" cy="673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01E3F6-1869-4399-A9DC-DC310B211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45" y="4190374"/>
            <a:ext cx="933498" cy="7112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3B66B4-0F29-4710-96B9-D2C2815B8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200" y="4556964"/>
            <a:ext cx="825542" cy="622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CEB1FA-5BD0-4CA4-999A-06C89880D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266" y="3539576"/>
            <a:ext cx="1003352" cy="6794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236FD8-6423-463A-9E7D-75F60A5B7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18" y="3858712"/>
            <a:ext cx="958899" cy="6540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C54B3F-1896-4263-A1A3-3EA415C2C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3257" y="4322694"/>
            <a:ext cx="958899" cy="7048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5189FD-D372-40F6-95A2-1663EA32A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9713" y="4571377"/>
            <a:ext cx="997001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zh-CN" altLang="en-US" sz="1600" b="1" u="sng" dirty="0">
                <a:latin typeface="+mn-ea"/>
              </a:rPr>
              <a:t>非字符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目前只需要记住现象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结论，学习完第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章后，会从原理上理解为什么有错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D84F71-4710-44FA-99CE-E83A615C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49" y="4283163"/>
            <a:ext cx="819192" cy="6731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FA95F5-DD91-483E-9B96-4BA73CB5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19" y="4344867"/>
            <a:ext cx="1079555" cy="590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F0BDF2-078E-41E6-B7EA-FBE45F95C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789" y="4283163"/>
            <a:ext cx="1130358" cy="635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89D4A6-BEA6-41E1-AB97-E06ACB765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660" y="4319465"/>
            <a:ext cx="1587582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能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u="sng" dirty="0">
                <a:latin typeface="+mn-ea"/>
              </a:rPr>
              <a:t>_n-1_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i="0" dirty="0">
                <a:solidFill>
                  <a:srgbClr val="1F2328"/>
                </a:solidFill>
                <a:effectLst/>
                <a:latin typeface="-apple-system"/>
              </a:rPr>
              <a:t>若输入</a:t>
            </a:r>
            <a:r>
              <a:rPr lang="en-US" altLang="zh-CN" sz="1200" b="1" i="0" dirty="0">
                <a:solidFill>
                  <a:srgbClr val="1F2328"/>
                </a:solidFill>
                <a:effectLst/>
                <a:latin typeface="-apple-system"/>
              </a:rPr>
              <a:t>n</a:t>
            </a:r>
            <a:r>
              <a:rPr lang="zh-CN" altLang="en-US" sz="1200" b="1" i="0" dirty="0">
                <a:solidFill>
                  <a:srgbClr val="1F2328"/>
                </a:solidFill>
                <a:effectLst/>
                <a:latin typeface="-apple-system"/>
              </a:rPr>
              <a:t>个字符，则会抛出内存访问错误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569922-8F4C-47A2-8FD2-B9A0A977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0" y="1323970"/>
            <a:ext cx="730288" cy="8699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DCAB6B-F078-4B9D-960E-87097ED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68" y="1469008"/>
            <a:ext cx="622332" cy="10224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DB6BC6-C59A-4489-93B0-83C1D9F4E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00" y="2279832"/>
            <a:ext cx="977950" cy="9207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131A28-EB8E-4F35-8EA0-B804F5B21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927" y="3200629"/>
            <a:ext cx="1136708" cy="9271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374AF1-B01B-41C0-82DB-DE36DE02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377" y="3177733"/>
            <a:ext cx="1359258" cy="927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FB5781-3306-4640-B03B-3133C5A1A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942" y="4288341"/>
            <a:ext cx="1498677" cy="9207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08811-9535-4690-858C-EDE930009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790" y="4288339"/>
            <a:ext cx="1179845" cy="8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5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_9_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_34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13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9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97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98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99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34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、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0_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u="sng" dirty="0">
                <a:solidFill>
                  <a:schemeClr val="accent2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u="sng" dirty="0">
                <a:solidFill>
                  <a:schemeClr val="accent2"/>
                </a:solidFill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04BCC-04B2-42FA-BD3C-F8357C09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5" y="4339922"/>
            <a:ext cx="952549" cy="6350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18AB34-0EF6-42C1-B067-513FBD7A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54" y="4538786"/>
            <a:ext cx="5052077" cy="5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2719E-D752-41AA-A169-B2B4314C8AEA}"/>
              </a:ext>
            </a:extLst>
          </p:cNvPr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DE30A-A996-4C09-8CBA-31CDEA0EF436}"/>
              </a:ext>
            </a:extLst>
          </p:cNvPr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D1D10-CE5E-4F5E-B7E6-3C027385A748}"/>
              </a:ext>
            </a:extLst>
          </p:cNvPr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lang="zh-CN" altLang="en-US" sz="1600" b="1" u="sng" dirty="0">
                <a:solidFill>
                  <a:srgbClr val="1F2328"/>
                </a:solidFill>
                <a:latin typeface="+mn-ea"/>
              </a:rPr>
              <a:t>实际正确</a:t>
            </a:r>
            <a:r>
              <a:rPr kumimoji="0" lang="zh-CN" altLang="zh-CN" sz="1600" b="1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读取的数据项</a:t>
            </a:r>
            <a:r>
              <a:rPr kumimoji="0" lang="zh-CN" altLang="en-US" sz="1600" b="1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个数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91A5E3-31B7-4CFA-8E26-7993DAF6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91" y="3926959"/>
            <a:ext cx="933498" cy="692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FFFB38-28ED-4518-84C4-3CA5B6D9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87" y="4616719"/>
            <a:ext cx="1085906" cy="7048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8AAB82-5C16-4010-8B87-37CE5FDC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300" y="5313757"/>
            <a:ext cx="1574881" cy="7048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4B7447-C243-49F2-A327-F3D9B5FAD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24" y="3926959"/>
            <a:ext cx="1076494" cy="546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F7FDEB-7E6A-4070-85EA-B3AAB65DA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88" y="4473486"/>
            <a:ext cx="1050565" cy="5706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B4B9B7-A567-4649-BBF4-4D3245AC6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192" y="5036032"/>
            <a:ext cx="1420756" cy="4979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3612E0-6120-444A-BA69-75BD3D146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937" y="5573726"/>
            <a:ext cx="1685265" cy="4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5CF614-1103-4775-9CF6-E63BA880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0D1CE4-1A01-4454-8A5D-FA584E9A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77" y="2433002"/>
            <a:ext cx="4906724" cy="339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9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030105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的附件文档及视频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71A54-8B25-4D93-8EC5-7014824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3B4069-A664-4C9F-9F0C-EA54EE07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6471BE-556A-4C1F-A664-FA53D01A4C6D}"/>
              </a:ext>
            </a:extLst>
          </p:cNvPr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A219AC-B4D9-4668-BC00-2B8CDDDA17EC}"/>
              </a:ext>
            </a:extLst>
          </p:cNvPr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824FFAB-8C4A-40AB-86D6-9246DF947B9A}"/>
                </a:ext>
              </a:extLst>
            </p:cNvPr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03036AB-30A6-489E-A13F-E38097306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0A0AFC-A74E-48E1-88E1-EBFC2125DD7A}"/>
                  </a:ext>
                </a:extLst>
              </p:cNvPr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98DAB1-77D7-4FB6-978A-A0B52732974C}"/>
                  </a:ext>
                </a:extLst>
              </p:cNvPr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AA39D6-C80D-4F38-AE67-C3D549CB6A81}"/>
                </a:ext>
              </a:extLst>
            </p:cNvPr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FFA567-2893-44D7-B6B5-E632B5F2C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8E94CF-0FEC-464C-AAC0-94C691255814}"/>
                  </a:ext>
                </a:extLst>
              </p:cNvPr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00FE6B9-8357-4D3F-8094-C40EEB54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40223"/>
              </p:ext>
            </p:extLst>
          </p:nvPr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十进制无符号形式输出整数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以小数形式输出浮点数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以指数形式输出浮点数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中选择宽度较短的形式输出浮点数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93C5F45F-5C25-4060-81EF-81F7098D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16982"/>
              </p:ext>
            </p:extLst>
          </p:nvPr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表示输出数据的宽度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输出左对齐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3218114-31B3-49A2-B191-8D108F96CF06}"/>
              </a:ext>
            </a:extLst>
          </p:cNvPr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C5C001-DC0F-4005-8223-90E8503C2D11}"/>
              </a:ext>
            </a:extLst>
          </p:cNvPr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936242-5FE7-4111-9506-8964CB3C6B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！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4A0FAC-22AD-42AE-9817-74375E5C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44" y="4452270"/>
            <a:ext cx="1192412" cy="7692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EB6CF7-8162-4293-AAAC-38D9AABD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40" y="1876849"/>
            <a:ext cx="5366026" cy="27242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10663-8B4F-4698-BFCD-215FEF3B4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415" y="4601139"/>
            <a:ext cx="1898748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只打印与格式符匹配的数量的变量值</a:t>
            </a:r>
            <a:endParaRPr kumimoji="1" lang="zh-CN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A1E5C-88C7-4721-A15B-AC0D975F178C}"/>
              </a:ext>
            </a:extLst>
          </p:cNvPr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</a:t>
            </a:r>
            <a:r>
              <a:rPr kumimoji="1" lang="zh-CN" altLang="en-US" sz="1600" b="1" u="sng" dirty="0">
                <a:latin typeface="+mn-ea"/>
              </a:rPr>
              <a:t> </a:t>
            </a:r>
            <a:r>
              <a:rPr lang="zh-CN" altLang="en-US" sz="1600" b="1" i="0" u="sng" dirty="0">
                <a:solidFill>
                  <a:srgbClr val="1F2328"/>
                </a:solidFill>
                <a:effectLst/>
                <a:latin typeface="-apple-system"/>
              </a:rPr>
              <a:t>会打印缺失的变量对应的内存区域，输出随机值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C9044A-4E8A-4886-A36E-4453F9CB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52" y="4640099"/>
            <a:ext cx="1682836" cy="7366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B22B6-923B-4AAB-8E3C-9E3FA3B1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49" y="4640099"/>
            <a:ext cx="2152761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95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10007</Words>
  <Application>Microsoft Office PowerPoint</Application>
  <PresentationFormat>宽屏</PresentationFormat>
  <Paragraphs>1398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等线</vt:lpstr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韩宇 毛</cp:lastModifiedBy>
  <cp:revision>107</cp:revision>
  <dcterms:created xsi:type="dcterms:W3CDTF">2020-08-13T13:39:53Z</dcterms:created>
  <dcterms:modified xsi:type="dcterms:W3CDTF">2024-03-16T08:03:38Z</dcterms:modified>
</cp:coreProperties>
</file>