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26"/>
  </p:notesMasterIdLst>
  <p:handoutMasterIdLst>
    <p:handoutMasterId r:id="rId27"/>
  </p:handoutMasterIdLst>
  <p:sldIdLst>
    <p:sldId id="265" r:id="rId5"/>
    <p:sldId id="310" r:id="rId6"/>
    <p:sldId id="320" r:id="rId7"/>
    <p:sldId id="323" r:id="rId8"/>
    <p:sldId id="324" r:id="rId9"/>
    <p:sldId id="319" r:id="rId10"/>
    <p:sldId id="325" r:id="rId11"/>
    <p:sldId id="326" r:id="rId12"/>
    <p:sldId id="327" r:id="rId13"/>
    <p:sldId id="328" r:id="rId14"/>
    <p:sldId id="329" r:id="rId15"/>
    <p:sldId id="331" r:id="rId16"/>
    <p:sldId id="332" r:id="rId17"/>
    <p:sldId id="333" r:id="rId18"/>
    <p:sldId id="334" r:id="rId19"/>
    <p:sldId id="335" r:id="rId20"/>
    <p:sldId id="336" r:id="rId21"/>
    <p:sldId id="337" r:id="rId22"/>
    <p:sldId id="338" r:id="rId23"/>
    <p:sldId id="339" r:id="rId24"/>
    <p:sldId id="340" r:id="rId25"/>
  </p:sldIdLst>
  <p:sldSz cx="12188825" cy="6858000"/>
  <p:notesSz cx="6858000" cy="9144000"/>
  <p:custDataLst>
    <p:tags r:id="rId28"/>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12" autoAdjust="0"/>
    <p:restoredTop sz="54876" autoAdjust="0"/>
  </p:normalViewPr>
  <p:slideViewPr>
    <p:cSldViewPr showGuides="1">
      <p:cViewPr varScale="1">
        <p:scale>
          <a:sx n="50" d="100"/>
          <a:sy n="50" d="100"/>
        </p:scale>
        <p:origin x="2034" y="5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A56E6107-4F70-4432-81A1-E9329BDC8361}" type="datetime1">
              <a:rPr lang="zh-CN" altLang="en-US" smtClean="0">
                <a:latin typeface="微软雅黑" panose="020B0503020204020204" pitchFamily="34" charset="-122"/>
                <a:ea typeface="微软雅黑" panose="020B0503020204020204" pitchFamily="34" charset="-122"/>
              </a:rPr>
              <a:pPr algn="r" rtl="0"/>
              <a:t>2018/4/11</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n-US" altLang="zh-CN">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0760B032-84D0-4C37-BA11-143E54573B20}" type="datetime1">
              <a:rPr lang="zh-CN" altLang="en-US" smtClean="0"/>
              <a:pPr/>
              <a:t>2018/4/11</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F93199CD-3E1B-4AE6-990F-76F925F5EA9F}" type="slidenum">
              <a:rPr lang="en-US" altLang="zh-CN" smtClean="0"/>
              <a:pPr/>
              <a:t>‹#›</a:t>
            </a:fld>
            <a:endParaRPr lang="zh-CN" altLang="en-U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题目：基于深度神经网络自动编码器的三维点云配准定位技术</a:t>
            </a:r>
            <a:endParaRPr lang="en-US" altLang="zh-CN" dirty="0" smtClean="0"/>
          </a:p>
          <a:p>
            <a:r>
              <a:rPr lang="zh-CN" altLang="en-US" dirty="0" smtClean="0"/>
              <a:t>文章主要讲述了一种大范围点云与近距离经筛选的点云之间配准的算法，这是一种完全独立于两点坐标系中初始信息的定位方法。这种方法很好的解决了对于粗点云配准的问题，以往都是利用人工设计的关键点描述符进行配准，新方法利用超点代替关键点可以更好地利用几何数据追踪到精确的点云变换。</a:t>
            </a:r>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a:t>
            </a:fld>
            <a:endParaRPr lang="zh-CN" altLang="en-US" dirty="0"/>
          </a:p>
        </p:txBody>
      </p:sp>
    </p:spTree>
    <p:extLst>
      <p:ext uri="{BB962C8B-B14F-4D97-AF65-F5344CB8AC3E}">
        <p14:creationId xmlns:p14="http://schemas.microsoft.com/office/powerpoint/2010/main" val="395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建立局部坐标系后就可以对超点集进行配对，但是这一结果会受到点的密度以及</a:t>
            </a:r>
            <a:r>
              <a:rPr lang="zh-CN" altLang="en-US" baseline="0" dirty="0" smtClean="0"/>
              <a:t>随机噪点的影响。这时就要对其进行降维。将连续点的位置数据转换成以</a:t>
            </a:r>
            <a:r>
              <a:rPr lang="en-US" altLang="zh-CN" sz="1200" dirty="0" smtClean="0"/>
              <a:t>[</a:t>
            </a:r>
            <a:r>
              <a:rPr lang="en-US" altLang="zh-CN" sz="1200" i="1" dirty="0" smtClean="0"/>
              <a:t>d</a:t>
            </a:r>
            <a:r>
              <a:rPr lang="en-US" altLang="zh-CN" sz="1200" i="1" baseline="-25000" dirty="0" smtClean="0"/>
              <a:t>im1</a:t>
            </a:r>
            <a:r>
              <a:rPr lang="en-US" altLang="zh-CN" sz="1200" dirty="0" smtClean="0"/>
              <a:t>, </a:t>
            </a:r>
            <a:r>
              <a:rPr lang="en-US" altLang="zh-CN" sz="1200" i="1" dirty="0" smtClean="0"/>
              <a:t>d</a:t>
            </a:r>
            <a:r>
              <a:rPr lang="en-US" altLang="zh-CN" sz="1200" i="1" baseline="-25000" dirty="0" smtClean="0"/>
              <a:t>im1</a:t>
            </a:r>
            <a:r>
              <a:rPr lang="en-US" altLang="zh-CN" sz="1200" dirty="0" smtClean="0"/>
              <a:t>]</a:t>
            </a:r>
            <a:r>
              <a:rPr lang="zh-CN" altLang="en-US" sz="1200" dirty="0" smtClean="0"/>
              <a:t>为大小的</a:t>
            </a:r>
            <a:r>
              <a:rPr lang="zh-CN" altLang="en-US" baseline="0" dirty="0" smtClean="0"/>
              <a:t>离散图像形式，每个点的</a:t>
            </a:r>
            <a:r>
              <a:rPr lang="en-US" altLang="zh-CN" baseline="0" dirty="0" smtClean="0"/>
              <a:t>Z</a:t>
            </a:r>
            <a:r>
              <a:rPr lang="zh-CN" altLang="en-US" baseline="0" dirty="0" smtClean="0"/>
              <a:t>轴高度投射到每一对应像素的深度图上，超点集缩放至</a:t>
            </a:r>
            <a:r>
              <a:rPr lang="en-US" altLang="zh-CN" sz="1200" i="1" dirty="0" smtClean="0"/>
              <a:t>d</a:t>
            </a:r>
            <a:r>
              <a:rPr lang="en-US" altLang="zh-CN" sz="1200" i="1" baseline="-25000" dirty="0" smtClean="0"/>
              <a:t>im1</a:t>
            </a:r>
            <a:r>
              <a:rPr lang="zh-CN" altLang="en-US" baseline="0" dirty="0" smtClean="0"/>
              <a:t>的图像尺寸，去掉超点集在深度图中的弧形边缘将图像缩放至</a:t>
            </a:r>
            <a:r>
              <a:rPr lang="en-US" altLang="zh-CN" sz="1200" dirty="0" smtClean="0"/>
              <a:t>[</a:t>
            </a:r>
            <a:r>
              <a:rPr lang="en-US" altLang="zh-CN" sz="1200" i="1" dirty="0" smtClean="0"/>
              <a:t>d</a:t>
            </a:r>
            <a:r>
              <a:rPr lang="en-US" altLang="zh-CN" sz="1200" i="1" baseline="-25000" dirty="0" smtClean="0"/>
              <a:t>im2 </a:t>
            </a:r>
            <a:r>
              <a:rPr lang="en-US" altLang="zh-CN" sz="1200" dirty="0" smtClean="0"/>
              <a:t>, </a:t>
            </a:r>
            <a:r>
              <a:rPr lang="en-US" altLang="zh-CN" sz="1200" i="1" dirty="0" smtClean="0"/>
              <a:t>d</a:t>
            </a:r>
            <a:r>
              <a:rPr lang="en-US" altLang="zh-CN" sz="1200" i="1" baseline="-25000" dirty="0" smtClean="0"/>
              <a:t>im2 </a:t>
            </a:r>
            <a:r>
              <a:rPr lang="en-US" altLang="zh-CN" sz="1200" dirty="0" smtClean="0"/>
              <a:t>]</a:t>
            </a:r>
            <a:r>
              <a:rPr lang="zh-CN" altLang="en-US" baseline="0" dirty="0" smtClean="0"/>
              <a:t>大小。如图</a:t>
            </a:r>
            <a:r>
              <a:rPr lang="en-US" altLang="zh-CN" baseline="0" dirty="0" smtClean="0"/>
              <a:t>a</a:t>
            </a:r>
            <a:r>
              <a:rPr lang="zh-CN" altLang="en-US" baseline="0" dirty="0" smtClean="0"/>
              <a:t>和</a:t>
            </a:r>
            <a:r>
              <a:rPr lang="en-US" altLang="zh-CN" baseline="0" dirty="0" smtClean="0"/>
              <a:t>b</a:t>
            </a:r>
            <a:r>
              <a:rPr lang="zh-CN" altLang="en-US" baseline="0" dirty="0" smtClean="0"/>
              <a:t>所示，将超点投射成深度图。下一步对图像应用最大值滤波和均值滤波，减少噪音和不同密度的影响。如图</a:t>
            </a:r>
            <a:r>
              <a:rPr lang="en-US" altLang="zh-CN" baseline="0" dirty="0" smtClean="0"/>
              <a:t>c</a:t>
            </a:r>
            <a:r>
              <a:rPr lang="zh-CN" altLang="en-US" baseline="0" dirty="0" smtClean="0"/>
              <a:t>所示，重建的影像很好的保留了原有超点集的几何特征和品质，并且还对未知稀疏区域也进行了完全覆盖。</a:t>
            </a:r>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10</a:t>
            </a:fld>
            <a:endParaRPr lang="zh-CN" altLang="en-US" dirty="0"/>
          </a:p>
        </p:txBody>
      </p:sp>
    </p:spTree>
    <p:extLst>
      <p:ext uri="{BB962C8B-B14F-4D97-AF65-F5344CB8AC3E}">
        <p14:creationId xmlns:p14="http://schemas.microsoft.com/office/powerpoint/2010/main" val="1748180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第四步是进行显著性检测和筛选。在这一步骤中，不相关的超点将通过密度、几何特性以及显著性水平这三个标准过滤掉。（</a:t>
            </a:r>
            <a:r>
              <a:rPr lang="en-US" altLang="zh-CN" dirty="0" smtClean="0"/>
              <a:t>1</a:t>
            </a:r>
            <a:r>
              <a:rPr lang="zh-CN" altLang="en-US" dirty="0" smtClean="0"/>
              <a:t>）检测密度不仅要测出绝对值并且要进行对比，少于</a:t>
            </a:r>
            <a:r>
              <a:rPr lang="en-US" altLang="zh-CN" sz="1200" i="1" dirty="0" err="1" smtClean="0"/>
              <a:t>N</a:t>
            </a:r>
            <a:r>
              <a:rPr lang="en-US" altLang="zh-CN" sz="1200" i="1" baseline="-25000" dirty="0" err="1" smtClean="0"/>
              <a:t>d</a:t>
            </a:r>
            <a:r>
              <a:rPr lang="zh-CN" altLang="en-US" dirty="0" smtClean="0"/>
              <a:t>点的超点要被过滤掉，若相比于它们</a:t>
            </a:r>
            <a:r>
              <a:rPr lang="en-US" altLang="zh-CN" sz="1200" i="1" dirty="0" smtClean="0"/>
              <a:t>K</a:t>
            </a:r>
            <a:r>
              <a:rPr lang="zh-CN" altLang="en-US" dirty="0" smtClean="0"/>
              <a:t>最近的超点集来说，拥有相对较少点的超点集将被过滤掉。（</a:t>
            </a:r>
            <a:r>
              <a:rPr lang="en-US" altLang="zh-CN" dirty="0" smtClean="0"/>
              <a:t>2</a:t>
            </a:r>
            <a:r>
              <a:rPr lang="zh-CN" altLang="en-US" dirty="0" smtClean="0"/>
              <a:t>）检测几何特性，反应平坦表面的超点将被过滤掉，即高度较低的超点。（</a:t>
            </a:r>
            <a:r>
              <a:rPr lang="en-US" altLang="zh-CN" dirty="0" smtClean="0"/>
              <a:t>3</a:t>
            </a:r>
            <a:r>
              <a:rPr lang="zh-CN" altLang="en-US" dirty="0" smtClean="0"/>
              <a:t>）显著性检测，将超点深度图重塑成一列长度为</a:t>
            </a:r>
            <a:r>
              <a:rPr lang="en-US" altLang="zh-CN" sz="1200" i="1" dirty="0" smtClean="0"/>
              <a:t>d</a:t>
            </a:r>
            <a:r>
              <a:rPr lang="en-US" altLang="zh-CN" sz="1200" i="1" baseline="30000" dirty="0" smtClean="0"/>
              <a:t>2</a:t>
            </a:r>
            <a:r>
              <a:rPr lang="en-US" altLang="zh-CN" sz="1200" i="1" baseline="-25000" dirty="0" smtClean="0"/>
              <a:t>im2</a:t>
            </a:r>
            <a:r>
              <a:rPr lang="zh-CN" altLang="en-US" dirty="0" smtClean="0"/>
              <a:t>的“深度矢量”。对深度矢量集合进行主元件分析（</a:t>
            </a:r>
            <a:r>
              <a:rPr lang="en-US" altLang="zh-CN" dirty="0" smtClean="0"/>
              <a:t>PCA</a:t>
            </a:r>
            <a:r>
              <a:rPr lang="zh-CN" altLang="en-US" dirty="0" smtClean="0"/>
              <a:t>），只应用原来三个矢量的超点集将被过滤掉，这减少了点云中不同位置的近似超点之间配对的可能性。</a:t>
            </a:r>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11</a:t>
            </a:fld>
            <a:endParaRPr lang="zh-CN" altLang="en-US" dirty="0"/>
          </a:p>
        </p:txBody>
      </p:sp>
    </p:spTree>
    <p:extLst>
      <p:ext uri="{BB962C8B-B14F-4D97-AF65-F5344CB8AC3E}">
        <p14:creationId xmlns:p14="http://schemas.microsoft.com/office/powerpoint/2010/main" val="3924792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对超点这种高纬度的物体进行几何结构对比时容易引起噪点和偏差，这时就需要对其进行降维，在此介绍两种不同的降维方法。（</a:t>
            </a:r>
            <a:r>
              <a:rPr lang="en-US" altLang="zh-CN" dirty="0" smtClean="0"/>
              <a:t>1</a:t>
            </a:r>
            <a:r>
              <a:rPr lang="zh-CN" altLang="en-US" dirty="0" smtClean="0"/>
              <a:t>）线性降维，基于</a:t>
            </a:r>
            <a:r>
              <a:rPr lang="en-US" altLang="zh-CN" dirty="0" smtClean="0"/>
              <a:t>PCA</a:t>
            </a:r>
            <a:r>
              <a:rPr lang="zh-CN" altLang="en-US" dirty="0" smtClean="0"/>
              <a:t>的降维方法。这一方法降低的是投射到低维线性超平面上的数据的维度。从整体点云超点集的深度矢量计算出</a:t>
            </a:r>
            <a:r>
              <a:rPr lang="en-US" altLang="zh-CN" sz="1200" i="1" dirty="0" smtClean="0"/>
              <a:t>k</a:t>
            </a:r>
            <a:r>
              <a:rPr lang="zh-CN" altLang="en-US" dirty="0" smtClean="0"/>
              <a:t>特征向量的基数，重塑每一超点集的超级位置为特征向量相对应的</a:t>
            </a:r>
            <a:r>
              <a:rPr lang="en-US" altLang="zh-CN" dirty="0" smtClean="0"/>
              <a:t>k</a:t>
            </a:r>
            <a:r>
              <a:rPr lang="zh-CN" altLang="en-US" dirty="0" smtClean="0"/>
              <a:t>特征值。我们将这种保留超点集的几何信息的紧凑表示特征表述为主元件分析超点特征。（</a:t>
            </a:r>
            <a:r>
              <a:rPr lang="en-US" altLang="zh-CN" dirty="0" smtClean="0"/>
              <a:t>2</a:t>
            </a:r>
            <a:r>
              <a:rPr lang="zh-CN" altLang="en-US" dirty="0" smtClean="0"/>
              <a:t>）深度自动编码器降维（</a:t>
            </a:r>
            <a:r>
              <a:rPr lang="en-US" altLang="zh-CN" dirty="0" smtClean="0"/>
              <a:t>DAE</a:t>
            </a:r>
            <a:r>
              <a:rPr lang="zh-CN" altLang="en-US" dirty="0" smtClean="0"/>
              <a:t>），应用</a:t>
            </a:r>
            <a:r>
              <a:rPr lang="en-US" altLang="zh-CN" dirty="0" smtClean="0"/>
              <a:t>DAE</a:t>
            </a:r>
            <a:r>
              <a:rPr lang="zh-CN" altLang="en-US" dirty="0" smtClean="0"/>
              <a:t>神经网络可以获得最先进的图像压缩，在此我们利用这一技术获得在深度图中的</a:t>
            </a:r>
            <a:r>
              <a:rPr lang="en-US" altLang="zh-CN" dirty="0" smtClean="0"/>
              <a:t>2.5</a:t>
            </a:r>
            <a:r>
              <a:rPr lang="zh-CN" altLang="en-US" dirty="0" smtClean="0"/>
              <a:t>维超点几何结构的紧凑表示。编码器和解码器是</a:t>
            </a:r>
            <a:r>
              <a:rPr lang="en-US" altLang="zh-CN" dirty="0" smtClean="0"/>
              <a:t>DAE</a:t>
            </a:r>
            <a:r>
              <a:rPr lang="zh-CN" altLang="en-US" dirty="0" smtClean="0"/>
              <a:t>神经网络的两个最主要构件，编码器由输入层开始并连接到隐藏层，在此逐渐降低维度直至达到所需的紧凑维度；解码器开始于数据的紧凑表示，隐藏层维度逐渐提高，直至输出层与输入层相同。</a:t>
            </a:r>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12</a:t>
            </a:fld>
            <a:endParaRPr lang="zh-CN" altLang="en-US" dirty="0"/>
          </a:p>
        </p:txBody>
      </p:sp>
    </p:spTree>
    <p:extLst>
      <p:ext uri="{BB962C8B-B14F-4D97-AF65-F5344CB8AC3E}">
        <p14:creationId xmlns:p14="http://schemas.microsoft.com/office/powerpoint/2010/main" val="171135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DAE</a:t>
            </a:r>
            <a:r>
              <a:rPr lang="zh-CN" altLang="en-US" dirty="0" smtClean="0"/>
              <a:t>网络由四个完全相连的隐藏层构成，在每一隐藏层之间应用</a:t>
            </a:r>
            <a:r>
              <a:rPr lang="en-US" altLang="zh-CN" dirty="0" smtClean="0"/>
              <a:t>S</a:t>
            </a:r>
            <a:r>
              <a:rPr lang="zh-CN" altLang="en-US" dirty="0" smtClean="0"/>
              <a:t>形非线性激活函数，对输入层应用</a:t>
            </a:r>
            <a:r>
              <a:rPr lang="en-US" altLang="zh-CN" dirty="0" smtClean="0"/>
              <a:t>Dropout</a:t>
            </a:r>
            <a:r>
              <a:rPr lang="zh-CN" altLang="en-US" dirty="0" smtClean="0"/>
              <a:t>（</a:t>
            </a:r>
            <a:r>
              <a:rPr lang="en-US" altLang="zh-CN" dirty="0" smtClean="0"/>
              <a:t>DO</a:t>
            </a:r>
            <a:r>
              <a:rPr lang="zh-CN" altLang="en-US" dirty="0" smtClean="0"/>
              <a:t>）算法。第四和第一，以及第三和第二个隐藏层各自形成镜像对称并且高度相同。该结构应用的维度如下：</a:t>
            </a:r>
            <a:r>
              <a:rPr lang="en-US" altLang="zh-CN" sz="1200" dirty="0" smtClean="0"/>
              <a:t>1032(Input), [1032,128](L1), [128,10](L2), [10,128](L3), [128,1032](L4), 1032(output)</a:t>
            </a:r>
            <a:r>
              <a:rPr lang="zh-CN" altLang="en-US" sz="1200" dirty="0" smtClean="0"/>
              <a:t>。先利用包含十万个超点数据的深度图对这一</a:t>
            </a:r>
            <a:r>
              <a:rPr lang="en-US" altLang="zh-CN" sz="1200" dirty="0" smtClean="0"/>
              <a:t>DAE</a:t>
            </a:r>
            <a:r>
              <a:rPr lang="zh-CN" altLang="en-US" sz="1200" dirty="0" smtClean="0"/>
              <a:t>网络结构进行初始训练。图</a:t>
            </a:r>
            <a:r>
              <a:rPr lang="en-US" altLang="zh-CN" sz="1200" dirty="0" smtClean="0"/>
              <a:t>5</a:t>
            </a:r>
            <a:r>
              <a:rPr lang="zh-CN" altLang="en-US" sz="1200" dirty="0" smtClean="0"/>
              <a:t>就是一个将深度图应用到</a:t>
            </a:r>
            <a:r>
              <a:rPr lang="en-US" altLang="zh-CN" sz="1200" dirty="0" smtClean="0"/>
              <a:t>DAE</a:t>
            </a:r>
            <a:r>
              <a:rPr lang="zh-CN" altLang="en-US" sz="1200" dirty="0" smtClean="0"/>
              <a:t>网络的例子，先是输入深度图，接着简化为</a:t>
            </a:r>
            <a:r>
              <a:rPr lang="en-US" altLang="zh-CN" sz="1200" dirty="0" smtClean="0"/>
              <a:t>10</a:t>
            </a:r>
            <a:r>
              <a:rPr lang="zh-CN" altLang="en-US" sz="1200" dirty="0" smtClean="0"/>
              <a:t>维的紧凑表示，再通过解码器重建成原始维度，在这里颜色表示深度图中的高度，蓝色代表高度</a:t>
            </a:r>
            <a:r>
              <a:rPr lang="en-US" altLang="zh-CN" sz="1200" dirty="0" smtClean="0"/>
              <a:t>0</a:t>
            </a:r>
            <a:r>
              <a:rPr lang="zh-CN" altLang="en-US" sz="1200" dirty="0" smtClean="0"/>
              <a:t>，红色代表最高的高度，虽然重建的图像与输入图像不完全对等，但已经反应出了超点集的大致几何特性。</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13</a:t>
            </a:fld>
            <a:endParaRPr lang="zh-CN" altLang="en-US" dirty="0"/>
          </a:p>
        </p:txBody>
      </p:sp>
    </p:spTree>
    <p:extLst>
      <p:ext uri="{BB962C8B-B14F-4D97-AF65-F5344CB8AC3E}">
        <p14:creationId xmlns:p14="http://schemas.microsoft.com/office/powerpoint/2010/main" val="2301521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我们还将应用</a:t>
            </a:r>
            <a:r>
              <a:rPr lang="en-US" altLang="zh-CN" dirty="0" smtClean="0"/>
              <a:t>PCA</a:t>
            </a:r>
            <a:r>
              <a:rPr lang="zh-CN" altLang="en-US" dirty="0" smtClean="0"/>
              <a:t>和</a:t>
            </a:r>
            <a:r>
              <a:rPr lang="en-US" altLang="zh-CN" dirty="0" smtClean="0"/>
              <a:t>DAE</a:t>
            </a:r>
            <a:r>
              <a:rPr lang="zh-CN" altLang="en-US" dirty="0" smtClean="0"/>
              <a:t>两种方法的结果进行了对比，将</a:t>
            </a:r>
            <a:r>
              <a:rPr lang="en-US" altLang="zh-CN" dirty="0" smtClean="0"/>
              <a:t>PCA</a:t>
            </a:r>
            <a:r>
              <a:rPr lang="zh-CN" altLang="en-US" dirty="0" smtClean="0"/>
              <a:t>方法的特征向量和</a:t>
            </a:r>
            <a:r>
              <a:rPr lang="en-US" altLang="zh-CN" dirty="0" smtClean="0"/>
              <a:t>DAE</a:t>
            </a:r>
            <a:r>
              <a:rPr lang="zh-CN" altLang="en-US" dirty="0" smtClean="0"/>
              <a:t>方法的独立解码器激活因子进行比对，图</a:t>
            </a:r>
            <a:r>
              <a:rPr lang="en-US" altLang="zh-CN" dirty="0" smtClean="0"/>
              <a:t>a</a:t>
            </a:r>
            <a:r>
              <a:rPr lang="zh-CN" altLang="en-US" dirty="0" smtClean="0"/>
              <a:t>显示出</a:t>
            </a:r>
            <a:r>
              <a:rPr lang="en-US" altLang="zh-CN" dirty="0" smtClean="0"/>
              <a:t>PCA</a:t>
            </a:r>
            <a:r>
              <a:rPr lang="zh-CN" altLang="en-US" dirty="0" smtClean="0"/>
              <a:t>方法的特征向量是按特征值排序增长的，这与图</a:t>
            </a:r>
            <a:r>
              <a:rPr lang="en-US" altLang="zh-CN" dirty="0" smtClean="0"/>
              <a:t>b</a:t>
            </a:r>
            <a:r>
              <a:rPr lang="zh-CN" altLang="en-US" dirty="0" smtClean="0"/>
              <a:t>中</a:t>
            </a:r>
            <a:r>
              <a:rPr lang="en-US" altLang="zh-CN" dirty="0" smtClean="0"/>
              <a:t>DAE</a:t>
            </a:r>
            <a:r>
              <a:rPr lang="zh-CN" altLang="en-US" dirty="0" smtClean="0"/>
              <a:t>激活图像正好相反。</a:t>
            </a:r>
            <a:r>
              <a:rPr lang="en-US" altLang="zh-CN" dirty="0" smtClean="0"/>
              <a:t>PCA</a:t>
            </a:r>
            <a:r>
              <a:rPr lang="zh-CN" altLang="en-US" dirty="0" smtClean="0"/>
              <a:t>方法可以看做是一个只具有线性作用的单一隐藏层神经网络，应用这一方法表示复杂的几何结构时就需要多种特征向量的介入。与此不同的是，</a:t>
            </a:r>
            <a:r>
              <a:rPr lang="en-US" altLang="zh-CN" dirty="0" smtClean="0"/>
              <a:t>DAE</a:t>
            </a:r>
            <a:r>
              <a:rPr lang="zh-CN" altLang="en-US" dirty="0" smtClean="0"/>
              <a:t>方法中特征值已经应用了多层的超级位置结构，表达复杂几何特性时反倒简化了基础结构。</a:t>
            </a:r>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14</a:t>
            </a:fld>
            <a:endParaRPr lang="zh-CN" altLang="en-US" dirty="0"/>
          </a:p>
        </p:txBody>
      </p:sp>
    </p:spTree>
    <p:extLst>
      <p:ext uri="{BB962C8B-B14F-4D97-AF65-F5344CB8AC3E}">
        <p14:creationId xmlns:p14="http://schemas.microsoft.com/office/powerpoint/2010/main" val="2567078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将每个超点集通过</a:t>
            </a:r>
            <a:r>
              <a:rPr lang="en-US" altLang="zh-CN" dirty="0" smtClean="0"/>
              <a:t>SAF</a:t>
            </a:r>
            <a:r>
              <a:rPr lang="zh-CN" altLang="en-US" dirty="0" smtClean="0"/>
              <a:t>向量描绘出来之后，下一步就是选取相似的超点集组队进行配对，根据测量</a:t>
            </a:r>
            <a:r>
              <a:rPr lang="en-US" altLang="zh-CN" dirty="0" smtClean="0"/>
              <a:t>SAF</a:t>
            </a:r>
            <a:r>
              <a:rPr lang="zh-CN" altLang="en-US" dirty="0" smtClean="0"/>
              <a:t>特征间的欧几里得距离，局部点云系统中的每个超点集与其整体点云系统中的</a:t>
            </a:r>
            <a:r>
              <a:rPr lang="en-US" altLang="zh-CN" dirty="0" smtClean="0"/>
              <a:t>K</a:t>
            </a:r>
            <a:r>
              <a:rPr lang="zh-CN" altLang="en-US" dirty="0" smtClean="0"/>
              <a:t>值最近的超点集进行配对，在这里</a:t>
            </a:r>
            <a:r>
              <a:rPr lang="en-US" altLang="zh-CN" dirty="0" smtClean="0"/>
              <a:t>K</a:t>
            </a:r>
            <a:r>
              <a:rPr lang="zh-CN" altLang="en-US" dirty="0" smtClean="0"/>
              <a:t>等于</a:t>
            </a:r>
            <a:r>
              <a:rPr lang="en-US" altLang="zh-CN" dirty="0" smtClean="0"/>
              <a:t>3</a:t>
            </a:r>
            <a:r>
              <a:rPr lang="zh-CN" altLang="en-US" dirty="0" smtClean="0"/>
              <a:t>。当与</a:t>
            </a:r>
            <a:r>
              <a:rPr lang="en-US" altLang="zh-CN" dirty="0" smtClean="0"/>
              <a:t>i+1</a:t>
            </a:r>
            <a:r>
              <a:rPr lang="zh-CN" altLang="en-US" dirty="0" smtClean="0"/>
              <a:t>个最近的超点集的距离明显大于</a:t>
            </a:r>
            <a:r>
              <a:rPr lang="en-US" altLang="zh-CN" dirty="0" err="1" smtClean="0"/>
              <a:t>i</a:t>
            </a:r>
            <a:r>
              <a:rPr lang="zh-CN" altLang="en-US" dirty="0" smtClean="0"/>
              <a:t>个最近的超点集时，筛选掉</a:t>
            </a:r>
            <a:r>
              <a:rPr lang="en-US" altLang="zh-CN" dirty="0" smtClean="0"/>
              <a:t>i+1</a:t>
            </a:r>
            <a:r>
              <a:rPr lang="zh-CN" altLang="en-US" dirty="0" smtClean="0"/>
              <a:t>个到</a:t>
            </a:r>
            <a:r>
              <a:rPr lang="en-US" altLang="zh-CN" dirty="0" smtClean="0"/>
              <a:t>K</a:t>
            </a:r>
            <a:r>
              <a:rPr lang="zh-CN" altLang="en-US" dirty="0" smtClean="0"/>
              <a:t>。为方便理解，我们假设有一个</a:t>
            </a:r>
            <a:r>
              <a:rPr lang="en-US" altLang="zh-CN" dirty="0" smtClean="0"/>
              <a:t>1</a:t>
            </a:r>
            <a:r>
              <a:rPr lang="zh-CN" altLang="en-US" dirty="0" smtClean="0"/>
              <a:t>千万点的整体点云系统和一个</a:t>
            </a:r>
            <a:r>
              <a:rPr lang="en-US" altLang="zh-CN" dirty="0" smtClean="0"/>
              <a:t>50</a:t>
            </a:r>
            <a:r>
              <a:rPr lang="zh-CN" altLang="en-US" dirty="0" smtClean="0"/>
              <a:t>万点的局部点云系统，那么大概就有</a:t>
            </a:r>
            <a:r>
              <a:rPr lang="en-US" altLang="zh-CN" dirty="0" smtClean="0"/>
              <a:t>200</a:t>
            </a:r>
            <a:r>
              <a:rPr lang="zh-CN" altLang="en-US" dirty="0" smtClean="0"/>
              <a:t>个超点集，即</a:t>
            </a:r>
            <a:r>
              <a:rPr lang="en-US" altLang="zh-CN" dirty="0" smtClean="0"/>
              <a:t>550</a:t>
            </a:r>
            <a:r>
              <a:rPr lang="zh-CN" altLang="en-US" dirty="0" smtClean="0"/>
              <a:t>个候选组被筛选出来。</a:t>
            </a:r>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15</a:t>
            </a:fld>
            <a:endParaRPr lang="zh-CN" altLang="en-US" dirty="0"/>
          </a:p>
        </p:txBody>
      </p:sp>
    </p:spTree>
    <p:extLst>
      <p:ext uri="{BB962C8B-B14F-4D97-AF65-F5344CB8AC3E}">
        <p14:creationId xmlns:p14="http://schemas.microsoft.com/office/powerpoint/2010/main" val="3120741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通过局部搜索进行粗略配准。在此我们使用</a:t>
            </a:r>
            <a:r>
              <a:rPr lang="en-US" altLang="zh-CN" dirty="0" smtClean="0"/>
              <a:t>RANSAC</a:t>
            </a:r>
            <a:r>
              <a:rPr lang="zh-CN" altLang="en-US" dirty="0" smtClean="0"/>
              <a:t>方法进行粗配准，通过测量局部点云系统中转化点与其在整体点云中的最近的超点集的物理平均距离，迭代地选择</a:t>
            </a:r>
            <a:r>
              <a:rPr lang="en-US" altLang="zh-CN" dirty="0" smtClean="0"/>
              <a:t>6</a:t>
            </a:r>
            <a:r>
              <a:rPr lang="zh-CN" altLang="en-US" dirty="0" smtClean="0"/>
              <a:t>个候选对、计算变化并进行一致性检查。我们随机检测了</a:t>
            </a:r>
            <a:r>
              <a:rPr lang="en-US" altLang="zh-CN" dirty="0" smtClean="0"/>
              <a:t>1</a:t>
            </a:r>
            <a:r>
              <a:rPr lang="zh-CN" altLang="en-US" dirty="0" smtClean="0"/>
              <a:t>万个对象。在局部点云系统不重叠的区域，我们记录了</a:t>
            </a:r>
            <a:r>
              <a:rPr lang="en-US" altLang="zh-CN" dirty="0" smtClean="0"/>
              <a:t>5</a:t>
            </a:r>
            <a:r>
              <a:rPr lang="zh-CN" altLang="en-US" dirty="0" smtClean="0"/>
              <a:t>个最好的点云变化（</a:t>
            </a:r>
            <a:r>
              <a:rPr lang="en-US" altLang="zh-CN" dirty="0" smtClean="0"/>
              <a:t>T1….T5</a:t>
            </a:r>
            <a:r>
              <a:rPr lang="zh-CN" altLang="en-US" dirty="0" smtClean="0"/>
              <a:t>）而不是只选择粗配准最好结果的点云变换。下一步经过精确配准后，表现最佳的点云将作为最终结果保留下来。</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16</a:t>
            </a:fld>
            <a:endParaRPr lang="zh-CN" altLang="en-US" dirty="0"/>
          </a:p>
        </p:txBody>
      </p:sp>
    </p:spTree>
    <p:extLst>
      <p:ext uri="{BB962C8B-B14F-4D97-AF65-F5344CB8AC3E}">
        <p14:creationId xmlns:p14="http://schemas.microsoft.com/office/powerpoint/2010/main" val="3378598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利用迭代最近点（</a:t>
            </a:r>
            <a:r>
              <a:rPr lang="en-US" altLang="zh-CN" dirty="0" smtClean="0"/>
              <a:t>ICP</a:t>
            </a:r>
            <a:r>
              <a:rPr lang="zh-CN" altLang="en-US" dirty="0" smtClean="0"/>
              <a:t>）法进行微调，由上一步选取的</a:t>
            </a:r>
            <a:r>
              <a:rPr lang="en-US" altLang="zh-CN" dirty="0" smtClean="0"/>
              <a:t>5</a:t>
            </a:r>
            <a:r>
              <a:rPr lang="zh-CN" altLang="en-US" dirty="0" smtClean="0"/>
              <a:t>个点云变化进行初始化，选取</a:t>
            </a:r>
            <a:r>
              <a:rPr lang="en-US" altLang="zh-CN" dirty="0" smtClean="0"/>
              <a:t>ICP</a:t>
            </a:r>
            <a:r>
              <a:rPr lang="zh-CN" altLang="en-US" dirty="0" smtClean="0"/>
              <a:t>损失最低的配准定义为</a:t>
            </a:r>
            <a:r>
              <a:rPr lang="en-US" altLang="zh-CN" dirty="0" smtClean="0"/>
              <a:t>LORAX</a:t>
            </a:r>
            <a:r>
              <a:rPr lang="zh-CN" altLang="en-US" dirty="0" smtClean="0"/>
              <a:t>法的输出点云变化。应用这一步骤进行微调的原因是，粗略配准的结果并不都是正确配准结果，这是由优化过程中一些极小值存在引起的。精确配准的最佳结果大致是最佳粗略配准的</a:t>
            </a:r>
            <a:r>
              <a:rPr lang="en-US" altLang="zh-CN" dirty="0" smtClean="0"/>
              <a:t>75%</a:t>
            </a:r>
            <a:r>
              <a:rPr lang="zh-CN" altLang="en-US" dirty="0" smtClean="0"/>
              <a:t>，依次降低。</a:t>
            </a:r>
            <a:endParaRPr lang="en-US" altLang="zh-CN" dirty="0" smtClean="0"/>
          </a:p>
          <a:p>
            <a:r>
              <a:rPr lang="zh-CN" altLang="en-US" dirty="0" smtClean="0"/>
              <a:t>我们目前所做的实验没有对其实时性进行优化，但是该算法是有可能被应用于现场设备并进行实时定位的。</a:t>
            </a:r>
            <a:r>
              <a:rPr lang="en-US" altLang="zh-CN" dirty="0" smtClean="0"/>
              <a:t>LORAX</a:t>
            </a:r>
            <a:r>
              <a:rPr lang="zh-CN" altLang="en-US" dirty="0" smtClean="0"/>
              <a:t>方法捕获的点云影像将比雷达和立体重画技术更快速，神经系统网络训练过程和整体点云计算至降维这一步都可以是线下完成，点云的紧凑描述符储存到线上设备中，从整体视野中一个未知位置实时捕获一个局部点云后，此后的步骤都可以次在线上进行操作。</a:t>
            </a:r>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17</a:t>
            </a:fld>
            <a:endParaRPr lang="zh-CN" altLang="en-US" dirty="0"/>
          </a:p>
        </p:txBody>
      </p:sp>
    </p:spTree>
    <p:extLst>
      <p:ext uri="{BB962C8B-B14F-4D97-AF65-F5344CB8AC3E}">
        <p14:creationId xmlns:p14="http://schemas.microsoft.com/office/powerpoint/2010/main" val="3425849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在实验中，对比</a:t>
            </a:r>
            <a:r>
              <a:rPr lang="en-US" altLang="zh-CN" dirty="0" smtClean="0"/>
              <a:t>FPFH</a:t>
            </a:r>
            <a:r>
              <a:rPr lang="zh-CN" altLang="en-US" dirty="0" smtClean="0"/>
              <a:t>运用连续性关键点，结果会显示</a:t>
            </a:r>
            <a:r>
              <a:rPr lang="en-US" altLang="zh-CN" dirty="0" smtClean="0"/>
              <a:t>RSCS</a:t>
            </a:r>
            <a:r>
              <a:rPr lang="zh-CN" altLang="en-US" dirty="0" smtClean="0"/>
              <a:t>方法运用超点的优势，除此之外，</a:t>
            </a:r>
            <a:r>
              <a:rPr lang="en-US" altLang="zh-CN" dirty="0" smtClean="0"/>
              <a:t>SAF</a:t>
            </a:r>
            <a:r>
              <a:rPr lang="zh-CN" altLang="en-US" dirty="0" smtClean="0"/>
              <a:t>的描述质量也将与</a:t>
            </a:r>
            <a:r>
              <a:rPr lang="en-US" altLang="zh-CN" dirty="0" smtClean="0"/>
              <a:t>FPFH</a:t>
            </a:r>
            <a:r>
              <a:rPr lang="zh-CN" altLang="en-US" dirty="0" smtClean="0"/>
              <a:t>描述符进行对比。配准的每一步都要进行“用于点云配准算法的挑战性数据集”检测，配对同一场景中不同时期捕获的近距离和整体大型点云。此外，通过控制变量检测不同干扰因素对配准的影响。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挑战性数据集配准：对比不同配准表现。“</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RSCS+FPFH</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“方法计算的是与</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FPFH</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描述符相对应的</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RSCS</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超点集的中心点。每个输出结果都是由</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12</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个局部点云的平均结果，</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9</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个来自”</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Gazebo</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”数据集，</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3</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个来自“</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Wood</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”数据集。对每个配准结果我们测量了相对平移误差（</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RTE</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）和相对转动误差（</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RRE</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）。当</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RTE</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低于临界值（设为</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1</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米）时，配准结果是双重成功的。如表所示，输出结果由成功测试的双重成功率、平均</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RTE</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和</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RRE</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数值组成。由结果可知，利用机器学习的特征性明显优于人工设计的特性。</a:t>
            </a:r>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18</a:t>
            </a:fld>
            <a:endParaRPr lang="zh-CN" altLang="en-US" dirty="0"/>
          </a:p>
        </p:txBody>
      </p:sp>
    </p:spTree>
    <p:extLst>
      <p:ext uri="{BB962C8B-B14F-4D97-AF65-F5344CB8AC3E}">
        <p14:creationId xmlns:p14="http://schemas.microsoft.com/office/powerpoint/2010/main" val="3709230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 </a:t>
            </a:r>
            <a:r>
              <a:rPr lang="zh-CN" altLang="en-US" dirty="0" smtClean="0"/>
              <a:t>控制变量：我们利用几个市内的室外场景的点云系统来进一步检测</a:t>
            </a:r>
            <a:r>
              <a:rPr lang="en-US" altLang="zh-CN" dirty="0" smtClean="0"/>
              <a:t>LORAX</a:t>
            </a:r>
            <a:r>
              <a:rPr lang="zh-CN" altLang="en-US" dirty="0" smtClean="0"/>
              <a:t>算法的质量和局限性。我们对从原始大型点云系中分离出来的半径为</a:t>
            </a:r>
            <a:r>
              <a:rPr lang="en-US" altLang="zh-CN" dirty="0" smtClean="0"/>
              <a:t>15-50</a:t>
            </a:r>
            <a:r>
              <a:rPr lang="zh-CN" altLang="en-US" dirty="0" smtClean="0"/>
              <a:t>米的小型点云系进行半合成实验来控制干扰、密度和遮挡物的不同参数。从三个完整场景中随机裁剪出</a:t>
            </a:r>
            <a:r>
              <a:rPr lang="en-US" altLang="zh-CN" dirty="0" smtClean="0"/>
              <a:t>50</a:t>
            </a:r>
            <a:r>
              <a:rPr lang="zh-CN" altLang="en-US" dirty="0" smtClean="0"/>
              <a:t>个点云系进行检测，分析采样的密度变化（</a:t>
            </a:r>
            <a:r>
              <a:rPr lang="en-US" altLang="zh-CN" dirty="0" smtClean="0"/>
              <a:t>DS</a:t>
            </a:r>
            <a:r>
              <a:rPr lang="zh-CN" altLang="en-US" dirty="0" smtClean="0"/>
              <a:t>）、随机重定位干扰（</a:t>
            </a:r>
            <a:r>
              <a:rPr lang="en-US" altLang="zh-CN" dirty="0" smtClean="0"/>
              <a:t>RN</a:t>
            </a:r>
            <a:r>
              <a:rPr lang="zh-CN" altLang="en-US" dirty="0" smtClean="0"/>
              <a:t>）和遮挡物（</a:t>
            </a:r>
            <a:r>
              <a:rPr lang="en-US" altLang="zh-CN" dirty="0" smtClean="0"/>
              <a:t>OC</a:t>
            </a:r>
            <a:r>
              <a:rPr lang="zh-CN" altLang="en-US" dirty="0" smtClean="0"/>
              <a:t>）的影响。如图所示，每个点代表的是</a:t>
            </a:r>
            <a:r>
              <a:rPr lang="en-US" altLang="zh-CN" dirty="0" smtClean="0"/>
              <a:t>50</a:t>
            </a:r>
            <a:r>
              <a:rPr lang="zh-CN" altLang="en-US" dirty="0" smtClean="0"/>
              <a:t>个配准测试的平均双重成功率，这样对干扰标准进行了定义。</a:t>
            </a:r>
            <a:r>
              <a:rPr lang="en-US" altLang="zh-CN" dirty="0" smtClean="0"/>
              <a:t>LORAX</a:t>
            </a:r>
            <a:r>
              <a:rPr lang="zh-CN" altLang="en-US" dirty="0" smtClean="0"/>
              <a:t>对随机干扰、密度变化和遮挡物反应不敏感。</a:t>
            </a:r>
            <a:r>
              <a:rPr lang="en-US" altLang="zh-CN" dirty="0" smtClean="0"/>
              <a:t>KP+FPFH</a:t>
            </a:r>
            <a:r>
              <a:rPr lang="zh-CN" altLang="en-US" dirty="0" smtClean="0"/>
              <a:t>算法显示了低双重成功率，这些结果都表明了</a:t>
            </a:r>
            <a:r>
              <a:rPr lang="en-US" altLang="zh-CN" dirty="0" smtClean="0"/>
              <a:t>LORA</a:t>
            </a:r>
            <a:r>
              <a:rPr lang="zh-CN" altLang="en-US" dirty="0" smtClean="0"/>
              <a:t>算法的优势性。</a:t>
            </a:r>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19</a:t>
            </a:fld>
            <a:endParaRPr lang="zh-CN" altLang="en-US" dirty="0"/>
          </a:p>
        </p:txBody>
      </p:sp>
    </p:spTree>
    <p:extLst>
      <p:ext uri="{BB962C8B-B14F-4D97-AF65-F5344CB8AC3E}">
        <p14:creationId xmlns:p14="http://schemas.microsoft.com/office/powerpoint/2010/main" val="78692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下面我将用四个方面介绍这篇文章的主要内容：综述、</a:t>
            </a:r>
            <a:r>
              <a:rPr lang="en-US" altLang="zh-CN" dirty="0" smtClean="0"/>
              <a:t>LORAX</a:t>
            </a:r>
            <a:r>
              <a:rPr lang="zh-CN" altLang="en-US" dirty="0" smtClean="0"/>
              <a:t>配准算法、实验方法及结果，最后简单说下结论部分。</a:t>
            </a:r>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2</a:t>
            </a:fld>
            <a:endParaRPr lang="zh-CN" altLang="en-US" dirty="0"/>
          </a:p>
        </p:txBody>
      </p:sp>
    </p:spTree>
    <p:extLst>
      <p:ext uri="{BB962C8B-B14F-4D97-AF65-F5344CB8AC3E}">
        <p14:creationId xmlns:p14="http://schemas.microsoft.com/office/powerpoint/2010/main" val="1680736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下面对本片文章进行总结：</a:t>
            </a:r>
            <a:r>
              <a:rPr lang="en-US" altLang="zh-CN" dirty="0" smtClean="0"/>
              <a:t>LORAX</a:t>
            </a:r>
            <a:r>
              <a:rPr lang="zh-CN" altLang="en-US" dirty="0" smtClean="0"/>
              <a:t>算法处理的是两种配准的点云系之间的点数上的多重量级不同点和大量的点云系统来实现户外定位的。无论传感器或场景的类型，我们都可以对数据进行处理，方法是结合两种原始方法来实现的。本方法可以应用于实时定位。对于今后的工作，我们提出以下设想：</a:t>
            </a:r>
            <a:r>
              <a:rPr lang="en-US" altLang="zh-CN" dirty="0" smtClean="0"/>
              <a:t>1.</a:t>
            </a:r>
            <a:r>
              <a:rPr lang="zh-CN" altLang="en-US" dirty="0" smtClean="0"/>
              <a:t>把此方法应用于小型重叠场景中的相似大小的点云系；</a:t>
            </a:r>
            <a:r>
              <a:rPr lang="en-US" altLang="zh-CN" dirty="0" smtClean="0"/>
              <a:t>2.</a:t>
            </a:r>
            <a:r>
              <a:rPr lang="zh-CN" altLang="en-US" dirty="0" smtClean="0"/>
              <a:t>为该算法设计一个多尺度的超点版本；</a:t>
            </a:r>
            <a:r>
              <a:rPr lang="en-US" altLang="zh-CN" dirty="0" smtClean="0"/>
              <a:t>3.</a:t>
            </a:r>
            <a:r>
              <a:rPr lang="zh-CN" altLang="en-US" dirty="0" smtClean="0"/>
              <a:t>使用带有输入高度和颜色信息的卷积自动编码器。</a:t>
            </a:r>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20</a:t>
            </a:fld>
            <a:endParaRPr lang="zh-CN" altLang="en-US" dirty="0"/>
          </a:p>
        </p:txBody>
      </p:sp>
    </p:spTree>
    <p:extLst>
      <p:ext uri="{BB962C8B-B14F-4D97-AF65-F5344CB8AC3E}">
        <p14:creationId xmlns:p14="http://schemas.microsoft.com/office/powerpoint/2010/main" val="2593191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谢谢大家。</a:t>
            </a:r>
            <a:endParaRPr lang="zh-CN" altLang="en-US"/>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21</a:t>
            </a:fld>
            <a:endParaRPr lang="zh-CN" altLang="en-US" dirty="0"/>
          </a:p>
        </p:txBody>
      </p:sp>
    </p:spTree>
    <p:extLst>
      <p:ext uri="{BB962C8B-B14F-4D97-AF65-F5344CB8AC3E}">
        <p14:creationId xmlns:p14="http://schemas.microsoft.com/office/powerpoint/2010/main" val="109028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简单介绍下关于点云的一些重要概念。点云就是指一系列在同一坐标系中无序存在的三维点，最主要的作用就是描绘三维空间信息。点云配准意思就是寻找在两个分离的点云坐标系中的变化。目前户外的定位技术主要还是依赖于</a:t>
            </a:r>
            <a:r>
              <a:rPr lang="en-US" altLang="zh-CN" dirty="0" smtClean="0"/>
              <a:t>GPS</a:t>
            </a:r>
            <a:r>
              <a:rPr lang="zh-CN" altLang="en-US" dirty="0" smtClean="0"/>
              <a:t>定位，由路基增强系统辅助于精度的提高。这篇文章他们介绍了依赖于点云配准的定位技术，这项技术主要是通过在不同时段的同一场景中配准一个大规模点云和一个小规模点云来实现的。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3</a:t>
            </a:fld>
            <a:endParaRPr lang="zh-CN" altLang="en-US" dirty="0"/>
          </a:p>
        </p:txBody>
      </p:sp>
    </p:spTree>
    <p:extLst>
      <p:ext uri="{BB962C8B-B14F-4D97-AF65-F5344CB8AC3E}">
        <p14:creationId xmlns:p14="http://schemas.microsoft.com/office/powerpoint/2010/main" val="1992210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准算法分为两种：一种为粗略配准，一种为精确配准。粗略配准是指不进行点云位置的预估只进行粗略对准，这意味着形成不严格的损耗函数；精确配准是指先预计输入的点云近似对齐，再利用点云之间的初始距离来微调点云坐标系之间的基准线。粗点云配准方法有很多，例如快速特征直方图算法就是利用描述符来计算大范围点云变换。其他的还有</a:t>
            </a:r>
            <a:r>
              <a:rPr lang="en-US" altLang="zh-CN" dirty="0" smtClean="0"/>
              <a:t>3D-SIFT, NARF</a:t>
            </a:r>
            <a:r>
              <a:rPr lang="zh-CN" altLang="en-US" dirty="0" smtClean="0"/>
              <a:t>和</a:t>
            </a:r>
            <a:r>
              <a:rPr lang="en-US" altLang="zh-CN" dirty="0" smtClean="0"/>
              <a:t>SHOT</a:t>
            </a:r>
            <a:r>
              <a:rPr lang="zh-CN" altLang="en-US" dirty="0" smtClean="0"/>
              <a:t>等。在二维计算机视觉领域，深度学习的出现限制了人工编码的发展。对于机载激光点云，可利用线性平面匹配来进行粗配准。</a:t>
            </a:r>
            <a:r>
              <a:rPr lang="en-US" altLang="zh-CN" dirty="0" smtClean="0"/>
              <a:t>SLAM</a:t>
            </a:r>
            <a:r>
              <a:rPr lang="zh-CN" altLang="en-US" dirty="0" smtClean="0"/>
              <a:t>方法可应用于点云的精确配准。该方法主要利用</a:t>
            </a:r>
            <a:r>
              <a:rPr lang="en-US" altLang="zh-CN" dirty="0" smtClean="0"/>
              <a:t>ICP</a:t>
            </a:r>
            <a:r>
              <a:rPr lang="zh-CN" altLang="en-US" dirty="0" smtClean="0"/>
              <a:t>及其衍生算法进行配准。</a:t>
            </a:r>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4</a:t>
            </a:fld>
            <a:endParaRPr lang="zh-CN" altLang="en-US" dirty="0"/>
          </a:p>
        </p:txBody>
      </p:sp>
    </p:spTree>
    <p:extLst>
      <p:ext uri="{BB962C8B-B14F-4D97-AF65-F5344CB8AC3E}">
        <p14:creationId xmlns:p14="http://schemas.microsoft.com/office/powerpoint/2010/main" val="3014110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这篇文章介绍了两种应用于点云配准的方法：</a:t>
            </a:r>
            <a:r>
              <a:rPr lang="en-US" altLang="zh-CN" dirty="0" smtClean="0"/>
              <a:t>1</a:t>
            </a:r>
            <a:r>
              <a:rPr lang="zh-CN" altLang="en-US" dirty="0" smtClean="0"/>
              <a:t>）利用超点代替传统关键点和局部线性结构作为匹配的最基本单元；</a:t>
            </a:r>
            <a:r>
              <a:rPr lang="en-US" altLang="zh-CN" dirty="0" smtClean="0"/>
              <a:t>2</a:t>
            </a:r>
            <a:r>
              <a:rPr lang="zh-CN" altLang="en-US" dirty="0" smtClean="0"/>
              <a:t>）利用深度神经编码器对局部三维几何结构进行编码。结合两种方法可以解决多种数据类型，并且可以应用于实时数据分析。</a:t>
            </a:r>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5</a:t>
            </a:fld>
            <a:endParaRPr lang="zh-CN" altLang="en-US" dirty="0"/>
          </a:p>
        </p:txBody>
      </p:sp>
    </p:spTree>
    <p:extLst>
      <p:ext uri="{BB962C8B-B14F-4D97-AF65-F5344CB8AC3E}">
        <p14:creationId xmlns:p14="http://schemas.microsoft.com/office/powerpoint/2010/main" val="157734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下面重点介绍</a:t>
            </a:r>
            <a:r>
              <a:rPr lang="en-US" altLang="zh-CN" dirty="0" smtClean="0"/>
              <a:t>LORAX</a:t>
            </a:r>
            <a:r>
              <a:rPr lang="zh-CN" altLang="en-US" dirty="0" smtClean="0"/>
              <a:t>这个点云配准算法。这种算法主要的配准对象是描绘大范围户外区域的整体点云以及在大型点云中捕获的局部点云系统。如图所示，绿色部分为局部点云系统，灰色部分是整体点云系统。大型点云可以包含一亿多个三维点，局部点云数量可以小至二到三个数量级。</a:t>
            </a:r>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6</a:t>
            </a:fld>
            <a:endParaRPr lang="zh-CN" altLang="en-US" dirty="0"/>
          </a:p>
        </p:txBody>
      </p:sp>
    </p:spTree>
    <p:extLst>
      <p:ext uri="{BB962C8B-B14F-4D97-AF65-F5344CB8AC3E}">
        <p14:creationId xmlns:p14="http://schemas.microsoft.com/office/powerpoint/2010/main" val="1664650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以下列出的是</a:t>
            </a:r>
            <a:r>
              <a:rPr lang="en-US" altLang="zh-CN" dirty="0" smtClean="0"/>
              <a:t>LORAX</a:t>
            </a:r>
            <a:r>
              <a:rPr lang="zh-CN" altLang="en-US" dirty="0" smtClean="0"/>
              <a:t>配准算法的步骤：</a:t>
            </a:r>
            <a:r>
              <a:rPr lang="en-US" altLang="zh-CN" dirty="0" smtClean="0"/>
              <a:t>1.</a:t>
            </a:r>
            <a:r>
              <a:rPr lang="zh-CN" altLang="en-US" dirty="0" smtClean="0"/>
              <a:t>利用新式随机球覆盖集算法从点云中划分出超点；</a:t>
            </a:r>
            <a:r>
              <a:rPr lang="en-US" altLang="zh-CN" dirty="0" smtClean="0"/>
              <a:t>2.</a:t>
            </a:r>
            <a:r>
              <a:rPr lang="zh-CN" altLang="en-US" dirty="0" smtClean="0"/>
              <a:t>为每一个超点选择一个归一化局部坐标系；</a:t>
            </a:r>
            <a:r>
              <a:rPr lang="en-US" altLang="zh-CN" dirty="0" smtClean="0"/>
              <a:t>3.</a:t>
            </a:r>
            <a:r>
              <a:rPr lang="zh-CN" altLang="en-US" dirty="0" smtClean="0"/>
              <a:t>将超点数据投影到二维图上；</a:t>
            </a:r>
            <a:r>
              <a:rPr lang="en-US" altLang="zh-CN" dirty="0" smtClean="0"/>
              <a:t>4.</a:t>
            </a:r>
            <a:r>
              <a:rPr lang="zh-CN" altLang="en-US" dirty="0" smtClean="0"/>
              <a:t>对超点进行显著性检测和筛选；</a:t>
            </a:r>
            <a:r>
              <a:rPr lang="en-US" altLang="zh-CN" dirty="0" smtClean="0"/>
              <a:t>5.</a:t>
            </a:r>
            <a:r>
              <a:rPr lang="zh-CN" altLang="en-US" dirty="0" smtClean="0"/>
              <a:t>通过深度神经网络自动编码器进行降维；</a:t>
            </a:r>
            <a:r>
              <a:rPr lang="en-US" altLang="zh-CN" dirty="0" smtClean="0"/>
              <a:t>6.</a:t>
            </a:r>
            <a:r>
              <a:rPr lang="zh-CN" altLang="en-US" dirty="0" smtClean="0"/>
              <a:t>对相关的描述符进行匹配；</a:t>
            </a:r>
            <a:r>
              <a:rPr lang="en-US" altLang="zh-CN" dirty="0" smtClean="0"/>
              <a:t>7.</a:t>
            </a:r>
            <a:r>
              <a:rPr lang="zh-CN" altLang="en-US" dirty="0" smtClean="0"/>
              <a:t>利用局部搜索进行粗略配准；</a:t>
            </a:r>
            <a:r>
              <a:rPr lang="en-US" altLang="zh-CN" dirty="0" smtClean="0"/>
              <a:t>8.</a:t>
            </a:r>
            <a:r>
              <a:rPr lang="zh-CN" altLang="en-US" dirty="0" smtClean="0"/>
              <a:t>迭代最近点法进行精确调整</a:t>
            </a:r>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7</a:t>
            </a:fld>
            <a:endParaRPr lang="zh-CN" altLang="en-US" dirty="0"/>
          </a:p>
        </p:txBody>
      </p:sp>
    </p:spTree>
    <p:extLst>
      <p:ext uri="{BB962C8B-B14F-4D97-AF65-F5344CB8AC3E}">
        <p14:creationId xmlns:p14="http://schemas.microsoft.com/office/powerpoint/2010/main" val="1121301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下面逐条介绍具体算法步骤，第一步利用随机球覆盖集算法划分出超点集。把超点作为最基础的匹配单元，每个超点描绘的都是一个局部平面的点的子集。具体步骤如下：</a:t>
            </a:r>
            <a:r>
              <a:rPr lang="en-US" altLang="zh-CN" dirty="0" smtClean="0"/>
              <a:t>1</a:t>
            </a:r>
            <a:r>
              <a:rPr lang="zh-CN" altLang="en-US" dirty="0" smtClean="0"/>
              <a:t>）随机选择不属于任何一个超点的点</a:t>
            </a:r>
            <a:r>
              <a:rPr lang="en-US" altLang="zh-CN" dirty="0" smtClean="0"/>
              <a:t>P</a:t>
            </a:r>
            <a:r>
              <a:rPr lang="zh-CN" altLang="en-US" dirty="0" smtClean="0"/>
              <a:t>；</a:t>
            </a:r>
            <a:r>
              <a:rPr lang="en-US" altLang="zh-CN" dirty="0" smtClean="0"/>
              <a:t>2</a:t>
            </a:r>
            <a:r>
              <a:rPr lang="zh-CN" altLang="en-US" dirty="0" smtClean="0"/>
              <a:t>）以</a:t>
            </a:r>
            <a:r>
              <a:rPr lang="en-US" altLang="zh-CN" dirty="0" smtClean="0"/>
              <a:t>P</a:t>
            </a:r>
            <a:r>
              <a:rPr lang="zh-CN" altLang="en-US" dirty="0" smtClean="0"/>
              <a:t>为中心，</a:t>
            </a:r>
            <a:r>
              <a:rPr lang="en-US" altLang="zh-CN" sz="1200" i="1" dirty="0" err="1" smtClean="0"/>
              <a:t>R</a:t>
            </a:r>
            <a:r>
              <a:rPr lang="en-US" altLang="zh-CN" sz="1200" i="1" baseline="-25000" dirty="0" err="1" smtClean="0"/>
              <a:t>sphere</a:t>
            </a:r>
            <a:r>
              <a:rPr lang="zh-CN" altLang="en-US" sz="1200" i="0" baseline="0" dirty="0" smtClean="0"/>
              <a:t>为半径的球形内的点都定义为一个新的超点集。在此我们将</a:t>
            </a:r>
            <a:r>
              <a:rPr lang="en-US" altLang="zh-CN" sz="1200" i="1" dirty="0" err="1" smtClean="0"/>
              <a:t>V</a:t>
            </a:r>
            <a:r>
              <a:rPr lang="en-US" altLang="zh-CN" sz="1200" i="1" baseline="-25000" dirty="0" err="1" smtClean="0"/>
              <a:t>local</a:t>
            </a:r>
            <a:r>
              <a:rPr lang="zh-CN" altLang="en-US" sz="1200" i="0" baseline="0" dirty="0" smtClean="0"/>
              <a:t>定义为包含局部点云的球形体积，</a:t>
            </a:r>
            <a:r>
              <a:rPr lang="en-US" altLang="zh-CN" sz="1200" i="1" dirty="0" smtClean="0"/>
              <a:t>m</a:t>
            </a:r>
            <a:r>
              <a:rPr lang="zh-CN" altLang="en-US" sz="1200" i="0" baseline="0" dirty="0" smtClean="0"/>
              <a:t>为算法最终阶段的匹配数量。</a:t>
            </a:r>
            <a:r>
              <a:rPr lang="en-US" altLang="zh-CN" sz="1200" i="1" dirty="0" err="1" smtClean="0"/>
              <a:t>R</a:t>
            </a:r>
            <a:r>
              <a:rPr lang="en-US" altLang="zh-CN" sz="1200" i="1" baseline="-25000" dirty="0" err="1" smtClean="0"/>
              <a:t>sphere</a:t>
            </a:r>
            <a:r>
              <a:rPr lang="zh-CN" altLang="en-US" sz="1200" i="0" baseline="0" dirty="0" smtClean="0"/>
              <a:t>的计算公式如下，大致</a:t>
            </a:r>
            <a:r>
              <a:rPr lang="en-US" altLang="zh-CN" sz="1200" i="0" baseline="0" dirty="0" smtClean="0"/>
              <a:t>64%d</a:t>
            </a:r>
            <a:r>
              <a:rPr lang="zh-CN" altLang="en-US" sz="1200" i="0" baseline="0" dirty="0" smtClean="0"/>
              <a:t>的超点集球体没有交叉或者覆盖，这样计算是保证</a:t>
            </a:r>
            <a:r>
              <a:rPr lang="en-US" altLang="zh-CN" sz="1200" i="1" baseline="0" dirty="0" smtClean="0"/>
              <a:t>m</a:t>
            </a:r>
            <a:r>
              <a:rPr lang="zh-CN" altLang="en-US" sz="1200" i="0" baseline="0" dirty="0" smtClean="0"/>
              <a:t>为最小值的情况下，可以随机地选择</a:t>
            </a:r>
            <a:r>
              <a:rPr lang="en-US" altLang="zh-CN" sz="1200" i="1" dirty="0" err="1" smtClean="0"/>
              <a:t>V</a:t>
            </a:r>
            <a:r>
              <a:rPr lang="en-US" altLang="zh-CN" sz="1200" i="1" baseline="-25000" dirty="0" err="1" smtClean="0"/>
              <a:t>local</a:t>
            </a:r>
            <a:r>
              <a:rPr lang="zh-CN" altLang="en-US" sz="1200" i="0" baseline="0" dirty="0" smtClean="0"/>
              <a:t>体积内的</a:t>
            </a:r>
            <a:r>
              <a:rPr lang="en-US" altLang="zh-CN" sz="1200" i="0" baseline="0" dirty="0" smtClean="0"/>
              <a:t>2</a:t>
            </a:r>
            <a:r>
              <a:rPr lang="en-US" altLang="zh-CN" sz="1200" i="1" baseline="0" dirty="0" smtClean="0"/>
              <a:t>m</a:t>
            </a:r>
            <a:r>
              <a:rPr lang="zh-CN" altLang="en-US" sz="1200" i="0" baseline="0" dirty="0" smtClean="0"/>
              <a:t>球形。对大型点云集合执行一次</a:t>
            </a:r>
            <a:r>
              <a:rPr lang="en-US" altLang="zh-CN" sz="1200" i="0" baseline="0" dirty="0" smtClean="0"/>
              <a:t>RSCS</a:t>
            </a:r>
            <a:r>
              <a:rPr lang="zh-CN" altLang="en-US" sz="1200" i="0" baseline="0" dirty="0" smtClean="0"/>
              <a:t>算法，局部点云集合应用多次算法。在下一步算法中，应用多次</a:t>
            </a:r>
            <a:r>
              <a:rPr lang="en-US" altLang="zh-CN" sz="1200" i="0" baseline="0" dirty="0" smtClean="0"/>
              <a:t>RSCS</a:t>
            </a:r>
            <a:r>
              <a:rPr lang="zh-CN" altLang="en-US" sz="1200" i="0" baseline="0" dirty="0" smtClean="0"/>
              <a:t>算法找出的局部点云中的超点将与代表局部点云的单个集合相结合。</a:t>
            </a:r>
            <a:endParaRPr lang="zh-CN" altLang="en-US" i="0" baseline="0"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8</a:t>
            </a:fld>
            <a:endParaRPr lang="zh-CN" altLang="en-US" dirty="0"/>
          </a:p>
        </p:txBody>
      </p:sp>
    </p:spTree>
    <p:extLst>
      <p:ext uri="{BB962C8B-B14F-4D97-AF65-F5344CB8AC3E}">
        <p14:creationId xmlns:p14="http://schemas.microsoft.com/office/powerpoint/2010/main" val="2022655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为每一个超点选择一个归一化局部坐标系。以超点集的质心为原点，对超点集范围内的点的预估协方差矩阵使用奇异值分解法建立起超点集的坐标系。表面特征</a:t>
            </a:r>
            <a:r>
              <a:rPr lang="zh-CN" altLang="en-US" smtClean="0"/>
              <a:t>值包含两个相似大小的大</a:t>
            </a:r>
            <a:r>
              <a:rPr lang="zh-CN" altLang="en-US" dirty="0" smtClean="0"/>
              <a:t>的和一个稍小一点的特征向量，点主要聚集在两个方向上，</a:t>
            </a:r>
            <a:r>
              <a:rPr lang="en-US" altLang="zh-CN" dirty="0" smtClean="0"/>
              <a:t>z</a:t>
            </a:r>
            <a:r>
              <a:rPr lang="zh-CN" altLang="en-US" dirty="0" smtClean="0"/>
              <a:t>轴是第三个特征向量。计算超点集的离散镜像切片的平均高度并插入极坐标直方图中，</a:t>
            </a:r>
            <a:r>
              <a:rPr lang="en-US" altLang="zh-CN" dirty="0" smtClean="0"/>
              <a:t>x</a:t>
            </a:r>
            <a:r>
              <a:rPr lang="zh-CN" altLang="en-US" dirty="0" smtClean="0"/>
              <a:t>轴就是最大束的方向。</a:t>
            </a:r>
            <a:endParaRPr lang="en-US" altLang="zh-CN" dirty="0" smtClean="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9</a:t>
            </a:fld>
            <a:endParaRPr lang="zh-CN" altLang="en-US" dirty="0"/>
          </a:p>
        </p:txBody>
      </p:sp>
    </p:spTree>
    <p:extLst>
      <p:ext uri="{BB962C8B-B14F-4D97-AF65-F5344CB8AC3E}">
        <p14:creationId xmlns:p14="http://schemas.microsoft.com/office/powerpoint/2010/main" val="1546562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142412" y="381001"/>
            <a:ext cx="1524001" cy="5638800"/>
          </a:xfrm>
        </p:spPr>
        <p:txBody>
          <a:bodyPr vert="eaVert"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522412" y="381001"/>
            <a:ext cx="7391399" cy="5638800"/>
          </a:xfrm>
        </p:spPr>
        <p:txBody>
          <a:bodyPr vert="eaVert" rtlCol="0"/>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zh-CN" altLang="en-US" noProof="0" smtClean="0"/>
              <a:t>编辑母版文本样式</a:t>
            </a:r>
          </a:p>
        </p:txBody>
      </p:sp>
      <p:sp>
        <p:nvSpPr>
          <p:cNvPr id="4" name="日期占位符 3"/>
          <p:cNvSpPr>
            <a:spLocks noGrp="1"/>
          </p:cNvSpPr>
          <p:nvPr>
            <p:ph type="dt" sz="half" idx="10"/>
          </p:nvPr>
        </p:nvSpPr>
        <p:spPr/>
        <p:txBody>
          <a:bodyPr rtlCol="0"/>
          <a:lstStyle>
            <a:lvl1pPr>
              <a:defRPr/>
            </a:lvl1pPr>
          </a:lstStyle>
          <a:p>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sz="half" idx="1"/>
          </p:nvPr>
        </p:nvSpPr>
        <p:spPr>
          <a:xfrm>
            <a:off x="1504781" y="1905001"/>
            <a:ext cx="4419599" cy="4114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600">
                <a:latin typeface="微软雅黑" panose="020B0503020204020204" pitchFamily="34" charset="-122"/>
                <a:ea typeface="微软雅黑" panose="020B0503020204020204" pitchFamily="34" charset="-122"/>
              </a:defRPr>
            </a:lvl4pPr>
            <a:lvl5pPr algn="l" rtl="0">
              <a:defRPr sz="1600">
                <a:latin typeface="微软雅黑" panose="020B0503020204020204" pitchFamily="34" charset="-122"/>
                <a:ea typeface="微软雅黑" panose="020B0503020204020204" pitchFamily="34" charset="-122"/>
              </a:defRPr>
            </a:lvl5pPr>
            <a:lvl6pPr algn="l" rtl="0">
              <a:defRPr sz="1600"/>
            </a:lvl6pPr>
            <a:lvl7pPr algn="l" rtl="0">
              <a:defRPr sz="1600"/>
            </a:lvl7pPr>
            <a:lvl8pPr algn="l" rtl="0">
              <a:defRPr sz="1600"/>
            </a:lvl8pPr>
            <a:lvl9pPr algn="l" rtl="0">
              <a:defRPr sz="16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内容占位符 3"/>
          <p:cNvSpPr>
            <a:spLocks noGrp="1"/>
          </p:cNvSpPr>
          <p:nvPr>
            <p:ph sz="half" idx="2"/>
          </p:nvPr>
        </p:nvSpPr>
        <p:spPr>
          <a:xfrm>
            <a:off x="6229183" y="1905001"/>
            <a:ext cx="4419600" cy="4114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600">
                <a:latin typeface="微软雅黑" panose="020B0503020204020204" pitchFamily="34" charset="-122"/>
                <a:ea typeface="微软雅黑" panose="020B0503020204020204" pitchFamily="34" charset="-122"/>
              </a:defRPr>
            </a:lvl4pPr>
            <a:lvl5pPr algn="l" rtl="0">
              <a:defRPr sz="1600">
                <a:latin typeface="微软雅黑" panose="020B0503020204020204" pitchFamily="34" charset="-122"/>
                <a:ea typeface="微软雅黑" panose="020B0503020204020204" pitchFamily="34" charset="-122"/>
              </a:defRPr>
            </a:lvl5pPr>
            <a:lvl6pPr algn="l" rtl="0">
              <a:defRPr sz="1600"/>
            </a:lvl6pPr>
            <a:lvl7pPr algn="l" rtl="0">
              <a:defRPr sz="1600"/>
            </a:lvl7pPr>
            <a:lvl8pPr algn="l" rtl="0">
              <a:defRPr sz="1600"/>
            </a:lvl8pPr>
            <a:lvl9pPr algn="l" rtl="0">
              <a:defRPr sz="16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smtClean="0"/>
              <a:t>编辑母版文本样式</a:t>
            </a:r>
          </a:p>
        </p:txBody>
      </p:sp>
      <p:sp>
        <p:nvSpPr>
          <p:cNvPr id="4" name="内容占位符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文本占位符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smtClean="0"/>
              <a:t>编辑母版文本样式</a:t>
            </a:r>
          </a:p>
        </p:txBody>
      </p:sp>
      <p:sp>
        <p:nvSpPr>
          <p:cNvPr id="6" name="内容占位符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7" name="日期占位符 6"/>
          <p:cNvSpPr>
            <a:spLocks noGrp="1"/>
          </p:cNvSpPr>
          <p:nvPr>
            <p:ph type="dt" sz="half" idx="10"/>
          </p:nvPr>
        </p:nvSpPr>
        <p:spPr/>
        <p:txBody>
          <a:bodyPr rtlCol="0"/>
          <a:lstStyle>
            <a:lvl1pPr>
              <a:defRPr/>
            </a:lvl1pPr>
          </a:lstStyle>
          <a:p>
            <a:endParaRPr lang="zh-CN" alt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dirty="0"/>
          </a:p>
        </p:txBody>
      </p:sp>
      <p:sp>
        <p:nvSpPr>
          <p:cNvPr id="3" name="日期占位符 2"/>
          <p:cNvSpPr>
            <a:spLocks noGrp="1"/>
          </p:cNvSpPr>
          <p:nvPr>
            <p:ph type="dt" sz="half" idx="10"/>
          </p:nvPr>
        </p:nvSpPr>
        <p:spPr/>
        <p:txBody>
          <a:bodyPr rtlCol="0"/>
          <a:lstStyle>
            <a:lvl1pPr>
              <a:defRPr/>
            </a:lvl1pPr>
          </a:lstStyle>
          <a:p>
            <a:endParaRPr lang="zh-CN" altLang="en-US" dirty="0"/>
          </a:p>
        </p:txBody>
      </p:sp>
      <p:sp>
        <p:nvSpPr>
          <p:cNvPr id="4" name="页脚占位符 3"/>
          <p:cNvSpPr>
            <a:spLocks noGrp="1"/>
          </p:cNvSpPr>
          <p:nvPr>
            <p:ph type="ftr" sz="quarter" idx="11"/>
          </p:nvPr>
        </p:nvSpPr>
        <p:spPr/>
        <p:txBody>
          <a:bodyPr rtlCol="0"/>
          <a:lstStyle/>
          <a:p>
            <a:pPr rtl="0"/>
            <a:endParaRPr/>
          </a:p>
        </p:txBody>
      </p:sp>
      <p:sp>
        <p:nvSpPr>
          <p:cNvPr id="5" name="灯片编号占位符 4"/>
          <p:cNvSpPr>
            <a:spLocks noGrp="1"/>
          </p:cNvSpPr>
          <p:nvPr>
            <p:ph type="sldNum" sz="quarter" idx="12"/>
          </p:nvPr>
        </p:nvSpPr>
        <p:spPr/>
        <p:txBody>
          <a:bodyPr rtlCol="0"/>
          <a:lstStyle/>
          <a:p>
            <a:pPr rtl="0"/>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文本占位符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smtClean="0"/>
              <a:t>编辑母版文本样式</a:t>
            </a:r>
          </a:p>
        </p:txBody>
      </p:sp>
      <p:sp>
        <p:nvSpPr>
          <p:cNvPr id="5" name="日期占位符 4"/>
          <p:cNvSpPr>
            <a:spLocks noGrp="1"/>
          </p:cNvSpPr>
          <p:nvPr>
            <p:ph type="dt" sz="half" idx="10"/>
          </p:nvPr>
        </p:nvSpPr>
        <p:spPr/>
        <p:txBody>
          <a:bodyPr rtlCol="0"/>
          <a:lstStyle>
            <a:lvl1pPr>
              <a:defRPr/>
            </a:lvl1pPr>
          </a:lstStyle>
          <a:p>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smtClean="0"/>
              <a:t>单击图标添加图片</a:t>
            </a:r>
            <a:endParaRPr lang="zh-CN" altLang="en-US" noProof="0" dirty="0"/>
          </a:p>
        </p:txBody>
      </p:sp>
      <p:sp>
        <p:nvSpPr>
          <p:cNvPr id="2" name="标题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zh-CN" altLang="en-US" noProof="0" smtClean="0"/>
              <a:t>单击此处编辑母版标题样式</a:t>
            </a:r>
            <a:endParaRPr lang="zh-CN" altLang="en-US" noProof="0" dirty="0"/>
          </a:p>
        </p:txBody>
      </p:sp>
      <p:sp>
        <p:nvSpPr>
          <p:cNvPr id="4" name="文本占位符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smtClean="0"/>
              <a:t>编辑母版文本样式</a:t>
            </a:r>
          </a:p>
        </p:txBody>
      </p:sp>
      <p:sp>
        <p:nvSpPr>
          <p:cNvPr id="5" name="日期占位符 4"/>
          <p:cNvSpPr>
            <a:spLocks noGrp="1"/>
          </p:cNvSpPr>
          <p:nvPr>
            <p:ph type="dt" sz="half" idx="10"/>
          </p:nvPr>
        </p:nvSpPr>
        <p:spPr/>
        <p:txBody>
          <a:bodyPr rtlCol="0"/>
          <a:lstStyle>
            <a:lvl1pPr>
              <a:defRPr/>
            </a:lvl1pPr>
          </a:lstStyle>
          <a:p>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pPr/>
              <a:t>‹#›</a:t>
            </a:fld>
            <a:endParaRPr lang="en-US" altLang="zh-CN"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5" name="页脚占位符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05780" y="1412776"/>
            <a:ext cx="7920880" cy="2535560"/>
          </a:xfrm>
        </p:spPr>
        <p:txBody>
          <a:bodyPr rtlCol="0">
            <a:noAutofit/>
          </a:bodyPr>
          <a:lstStyle/>
          <a:p>
            <a:pPr algn="just">
              <a:lnSpc>
                <a:spcPct val="150000"/>
              </a:lnSpc>
            </a:pPr>
            <a:r>
              <a:rPr lang="en-US" altLang="zh-CN" sz="3600" dirty="0" smtClean="0"/>
              <a:t>3D Point Cloud Registration for Localization using a Deep Neural </a:t>
            </a:r>
            <a:r>
              <a:rPr lang="en-US" altLang="zh-CN" sz="3600" dirty="0"/>
              <a:t>Network </a:t>
            </a:r>
            <a:r>
              <a:rPr lang="en-US" altLang="zh-CN" sz="3600" dirty="0" smtClean="0"/>
              <a:t>Auto-Encoder</a:t>
            </a:r>
            <a:endParaRPr lang="en-US" sz="3600"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44624"/>
            <a:ext cx="10404647" cy="771872"/>
          </a:xfrm>
        </p:spPr>
        <p:txBody>
          <a:bodyPr>
            <a:normAutofit fontScale="90000"/>
          </a:bodyPr>
          <a:lstStyle/>
          <a:p>
            <a:pPr>
              <a:lnSpc>
                <a:spcPct val="150000"/>
              </a:lnSpc>
            </a:pPr>
            <a:r>
              <a:rPr lang="en-US" altLang="zh-CN" dirty="0" smtClean="0"/>
              <a:t>c. </a:t>
            </a:r>
            <a:r>
              <a:rPr lang="en-US" altLang="zh-CN" dirty="0"/>
              <a:t>Depth Map Projection</a:t>
            </a:r>
            <a:r>
              <a:rPr lang="en-US" altLang="zh-CN" dirty="0" smtClean="0"/>
              <a:t> </a:t>
            </a:r>
            <a:endParaRPr lang="zh-CN" altLang="en-US" dirty="0"/>
          </a:p>
        </p:txBody>
      </p:sp>
      <p:pic>
        <p:nvPicPr>
          <p:cNvPr id="6" name="内容占位符 5"/>
          <p:cNvPicPr>
            <a:picLocks noGrp="1" noChangeAspect="1"/>
          </p:cNvPicPr>
          <p:nvPr>
            <p:ph idx="1"/>
          </p:nvPr>
        </p:nvPicPr>
        <p:blipFill rotWithShape="1">
          <a:blip r:embed="rId3">
            <a:extLst>
              <a:ext uri="{28A0092B-C50C-407E-A947-70E740481C1C}">
                <a14:useLocalDpi xmlns:a14="http://schemas.microsoft.com/office/drawing/2010/main" val="0"/>
              </a:ext>
            </a:extLst>
          </a:blip>
          <a:srcRect t="8163" r="7428" b="6123"/>
          <a:stretch/>
        </p:blipFill>
        <p:spPr>
          <a:xfrm>
            <a:off x="516655" y="966912"/>
            <a:ext cx="6045243" cy="2952328"/>
          </a:xfrm>
        </p:spPr>
      </p:pic>
      <p:sp>
        <p:nvSpPr>
          <p:cNvPr id="4" name="灯片编号占位符 3"/>
          <p:cNvSpPr>
            <a:spLocks noGrp="1"/>
          </p:cNvSpPr>
          <p:nvPr>
            <p:ph type="sldNum" sz="quarter" idx="12"/>
          </p:nvPr>
        </p:nvSpPr>
        <p:spPr/>
        <p:txBody>
          <a:bodyPr/>
          <a:lstStyle/>
          <a:p>
            <a:fld id="{2A013F82-EE5E-44EE-A61D-E31C6657F26F}" type="slidenum">
              <a:rPr lang="en-US" altLang="zh-CN" noProof="0" smtClean="0"/>
              <a:pPr/>
              <a:t>10</a:t>
            </a:fld>
            <a:endParaRPr lang="zh-CN" altLang="en-US" noProof="0" dirty="0"/>
          </a:p>
        </p:txBody>
      </p:sp>
      <p:sp>
        <p:nvSpPr>
          <p:cNvPr id="7" name="内容占位符 2"/>
          <p:cNvSpPr txBox="1">
            <a:spLocks/>
          </p:cNvSpPr>
          <p:nvPr/>
        </p:nvSpPr>
        <p:spPr>
          <a:xfrm>
            <a:off x="6575954" y="764704"/>
            <a:ext cx="5351106" cy="3024336"/>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lnSpc>
                <a:spcPct val="150000"/>
              </a:lnSpc>
            </a:pPr>
            <a:r>
              <a:rPr lang="en-US" altLang="zh-CN" sz="2000" dirty="0" smtClean="0"/>
              <a:t>The </a:t>
            </a:r>
            <a:r>
              <a:rPr lang="en-US" altLang="zh-CN" sz="2000" dirty="0"/>
              <a:t>continuous point location data is </a:t>
            </a:r>
            <a:r>
              <a:rPr lang="en-US" altLang="zh-CN" sz="2000" dirty="0" smtClean="0"/>
              <a:t>converted into </a:t>
            </a:r>
            <a:r>
              <a:rPr lang="en-US" altLang="zh-CN" sz="2000" dirty="0"/>
              <a:t>a discrete image format (of size [</a:t>
            </a:r>
            <a:r>
              <a:rPr lang="en-US" altLang="zh-CN" sz="2000" i="1" dirty="0"/>
              <a:t>d</a:t>
            </a:r>
            <a:r>
              <a:rPr lang="en-US" altLang="zh-CN" sz="2000" i="1" baseline="-25000" dirty="0"/>
              <a:t>im1</a:t>
            </a:r>
            <a:r>
              <a:rPr lang="en-US" altLang="zh-CN" sz="2000" dirty="0"/>
              <a:t>, </a:t>
            </a:r>
            <a:r>
              <a:rPr lang="en-US" altLang="zh-CN" sz="2000" i="1" dirty="0"/>
              <a:t>d</a:t>
            </a:r>
            <a:r>
              <a:rPr lang="en-US" altLang="zh-CN" sz="2000" i="1" baseline="-25000" dirty="0"/>
              <a:t>im1</a:t>
            </a:r>
            <a:r>
              <a:rPr lang="en-US" altLang="zh-CN" sz="2000" dirty="0" smtClean="0"/>
              <a:t>]).</a:t>
            </a:r>
          </a:p>
          <a:p>
            <a:pPr algn="just">
              <a:lnSpc>
                <a:spcPct val="150000"/>
              </a:lnSpc>
            </a:pPr>
            <a:r>
              <a:rPr lang="en-US" altLang="zh-CN" sz="2000" dirty="0"/>
              <a:t>The z-axis height of each point is projected onto the depth map for each corresponding pixel</a:t>
            </a:r>
            <a:r>
              <a:rPr lang="en-US" altLang="zh-CN" sz="2000" dirty="0" smtClean="0"/>
              <a:t>.</a:t>
            </a:r>
            <a:endParaRPr lang="zh-CN" altLang="en-US" sz="2000" dirty="0"/>
          </a:p>
        </p:txBody>
      </p:sp>
      <p:sp>
        <p:nvSpPr>
          <p:cNvPr id="8" name="内容占位符 2"/>
          <p:cNvSpPr txBox="1">
            <a:spLocks/>
          </p:cNvSpPr>
          <p:nvPr/>
        </p:nvSpPr>
        <p:spPr>
          <a:xfrm>
            <a:off x="409208" y="3899985"/>
            <a:ext cx="11517852" cy="2815980"/>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lnSpc>
                <a:spcPct val="150000"/>
              </a:lnSpc>
            </a:pPr>
            <a:r>
              <a:rPr lang="en-US" altLang="zh-CN" sz="2000" dirty="0" smtClean="0"/>
              <a:t>The SP </a:t>
            </a:r>
            <a:r>
              <a:rPr lang="en-US" altLang="zh-CN" sz="2000" dirty="0"/>
              <a:t>is scaled to the dimensions of the image </a:t>
            </a:r>
            <a:r>
              <a:rPr lang="en-US" altLang="zh-CN" sz="2000" i="1" dirty="0" smtClean="0"/>
              <a:t>d</a:t>
            </a:r>
            <a:r>
              <a:rPr lang="en-US" altLang="zh-CN" sz="2000" i="1" baseline="-25000" dirty="0" smtClean="0"/>
              <a:t>im1 </a:t>
            </a:r>
            <a:r>
              <a:rPr lang="en-US" altLang="zh-CN" sz="2000" dirty="0" smtClean="0"/>
              <a:t>(we used </a:t>
            </a:r>
            <a:r>
              <a:rPr lang="en-US" altLang="zh-CN" sz="2000" i="1" dirty="0"/>
              <a:t>d</a:t>
            </a:r>
            <a:r>
              <a:rPr lang="en-US" altLang="zh-CN" sz="2000" i="1" baseline="-25000" dirty="0"/>
              <a:t>im1 </a:t>
            </a:r>
            <a:r>
              <a:rPr lang="en-US" altLang="zh-CN" sz="2000" dirty="0" smtClean="0"/>
              <a:t>= </a:t>
            </a:r>
            <a:r>
              <a:rPr lang="en-US" altLang="zh-CN" sz="2000" dirty="0"/>
              <a:t>64</a:t>
            </a:r>
            <a:r>
              <a:rPr lang="en-US" altLang="zh-CN" sz="2000" dirty="0" smtClean="0"/>
              <a:t>).</a:t>
            </a:r>
          </a:p>
          <a:p>
            <a:pPr algn="just">
              <a:lnSpc>
                <a:spcPct val="150000"/>
              </a:lnSpc>
            </a:pPr>
            <a:r>
              <a:rPr lang="en-US" altLang="zh-CN" sz="2000" dirty="0" smtClean="0"/>
              <a:t>The </a:t>
            </a:r>
            <a:r>
              <a:rPr lang="en-US" altLang="zh-CN" sz="2000" dirty="0"/>
              <a:t>image is cropped to </a:t>
            </a:r>
            <a:r>
              <a:rPr lang="en-US" altLang="zh-CN" sz="2000" dirty="0" smtClean="0"/>
              <a:t>[</a:t>
            </a:r>
            <a:r>
              <a:rPr lang="en-US" altLang="zh-CN" sz="2000" i="1" dirty="0" smtClean="0"/>
              <a:t>d</a:t>
            </a:r>
            <a:r>
              <a:rPr lang="en-US" altLang="zh-CN" sz="2000" i="1" baseline="-25000" dirty="0" smtClean="0"/>
              <a:t>im2 </a:t>
            </a:r>
            <a:r>
              <a:rPr lang="en-US" altLang="zh-CN" sz="2000" dirty="0" smtClean="0"/>
              <a:t>, </a:t>
            </a:r>
            <a:r>
              <a:rPr lang="en-US" altLang="zh-CN" sz="2000" i="1" dirty="0" smtClean="0"/>
              <a:t>d</a:t>
            </a:r>
            <a:r>
              <a:rPr lang="en-US" altLang="zh-CN" sz="2000" i="1" baseline="-25000" dirty="0" smtClean="0"/>
              <a:t>im2 </a:t>
            </a:r>
            <a:r>
              <a:rPr lang="en-US" altLang="zh-CN" sz="2000" dirty="0" smtClean="0"/>
              <a:t>] </a:t>
            </a:r>
            <a:r>
              <a:rPr lang="en-US" altLang="zh-CN" sz="2000" dirty="0"/>
              <a:t>(we </a:t>
            </a:r>
            <a:r>
              <a:rPr lang="en-US" altLang="zh-CN" sz="2000" dirty="0" smtClean="0"/>
              <a:t>used </a:t>
            </a:r>
            <a:r>
              <a:rPr lang="en-US" altLang="zh-CN" sz="2000" i="1" dirty="0"/>
              <a:t>d</a:t>
            </a:r>
            <a:r>
              <a:rPr lang="en-US" altLang="zh-CN" sz="2000" i="1" baseline="-25000" dirty="0"/>
              <a:t>im2</a:t>
            </a:r>
            <a:r>
              <a:rPr lang="en-US" altLang="zh-CN" sz="2000" dirty="0" smtClean="0"/>
              <a:t> </a:t>
            </a:r>
            <a:r>
              <a:rPr lang="en-US" altLang="zh-CN" sz="2000" dirty="0"/>
              <a:t>= 32), to remove the circular edges of the SP in </a:t>
            </a:r>
            <a:r>
              <a:rPr lang="en-US" altLang="zh-CN" sz="2000" dirty="0" smtClean="0"/>
              <a:t>the depth </a:t>
            </a:r>
            <a:r>
              <a:rPr lang="en-US" altLang="zh-CN" sz="2000" dirty="0"/>
              <a:t>map</a:t>
            </a:r>
            <a:r>
              <a:rPr lang="en-US" altLang="zh-CN" sz="2000" dirty="0" smtClean="0"/>
              <a:t>.</a:t>
            </a:r>
          </a:p>
          <a:p>
            <a:pPr algn="just">
              <a:lnSpc>
                <a:spcPct val="150000"/>
              </a:lnSpc>
            </a:pPr>
            <a:r>
              <a:rPr lang="en-US" altLang="zh-CN" sz="2000" dirty="0"/>
              <a:t>To reduce the effects of noise and varying densities, </a:t>
            </a:r>
            <a:r>
              <a:rPr lang="en-US" altLang="zh-CN" sz="2000" dirty="0" smtClean="0"/>
              <a:t>a max </a:t>
            </a:r>
            <a:r>
              <a:rPr lang="en-US" altLang="zh-CN" sz="2000" dirty="0"/>
              <a:t>filter and then a mean filter are applied to the image.</a:t>
            </a:r>
            <a:endParaRPr lang="en-US" altLang="zh-CN" sz="2000" dirty="0" smtClean="0"/>
          </a:p>
        </p:txBody>
      </p:sp>
    </p:spTree>
    <p:extLst>
      <p:ext uri="{BB962C8B-B14F-4D97-AF65-F5344CB8AC3E}">
        <p14:creationId xmlns:p14="http://schemas.microsoft.com/office/powerpoint/2010/main" val="394274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44624"/>
            <a:ext cx="10404647" cy="771872"/>
          </a:xfrm>
        </p:spPr>
        <p:txBody>
          <a:bodyPr>
            <a:normAutofit fontScale="90000"/>
          </a:bodyPr>
          <a:lstStyle/>
          <a:p>
            <a:pPr>
              <a:lnSpc>
                <a:spcPct val="150000"/>
              </a:lnSpc>
            </a:pPr>
            <a:r>
              <a:rPr lang="en-US" altLang="zh-CN" dirty="0"/>
              <a:t>d. Saliency Detection and Filtration</a:t>
            </a:r>
            <a:endParaRPr lang="zh-CN" altLang="en-US" dirty="0"/>
          </a:p>
        </p:txBody>
      </p:sp>
      <p:sp>
        <p:nvSpPr>
          <p:cNvPr id="4" name="灯片编号占位符 3"/>
          <p:cNvSpPr>
            <a:spLocks noGrp="1"/>
          </p:cNvSpPr>
          <p:nvPr>
            <p:ph type="sldNum" sz="quarter" idx="12"/>
          </p:nvPr>
        </p:nvSpPr>
        <p:spPr/>
        <p:txBody>
          <a:bodyPr/>
          <a:lstStyle/>
          <a:p>
            <a:fld id="{2A013F82-EE5E-44EE-A61D-E31C6657F26F}" type="slidenum">
              <a:rPr lang="en-US" altLang="zh-CN" noProof="0" smtClean="0"/>
              <a:pPr/>
              <a:t>11</a:t>
            </a:fld>
            <a:endParaRPr lang="zh-CN" altLang="en-US" noProof="0" dirty="0"/>
          </a:p>
        </p:txBody>
      </p:sp>
      <p:sp>
        <p:nvSpPr>
          <p:cNvPr id="7" name="内容占位符 2"/>
          <p:cNvSpPr txBox="1">
            <a:spLocks/>
          </p:cNvSpPr>
          <p:nvPr/>
        </p:nvSpPr>
        <p:spPr>
          <a:xfrm>
            <a:off x="765820" y="1052736"/>
            <a:ext cx="10657184" cy="5805264"/>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lnSpc>
                <a:spcPct val="150000"/>
              </a:lnSpc>
            </a:pPr>
            <a:r>
              <a:rPr lang="en-US" altLang="zh-CN" sz="2000" dirty="0"/>
              <a:t>Irrelevant SPs are filtered out by three </a:t>
            </a:r>
            <a:r>
              <a:rPr lang="en-US" altLang="zh-CN" sz="2000" dirty="0" smtClean="0"/>
              <a:t>criteria: density</a:t>
            </a:r>
            <a:r>
              <a:rPr lang="en-US" altLang="zh-CN" sz="2000" dirty="0"/>
              <a:t>, geometric properties, and saliency levels</a:t>
            </a:r>
            <a:r>
              <a:rPr lang="en-US" altLang="zh-CN" sz="2000" dirty="0" smtClean="0"/>
              <a:t>.</a:t>
            </a:r>
          </a:p>
          <a:p>
            <a:pPr algn="just">
              <a:lnSpc>
                <a:spcPct val="150000"/>
              </a:lnSpc>
            </a:pPr>
            <a:r>
              <a:rPr lang="en-US" altLang="zh-CN" sz="2000" b="1" i="1" u="sng" dirty="0">
                <a:solidFill>
                  <a:srgbClr val="FF0000"/>
                </a:solidFill>
              </a:rPr>
              <a:t>Density Test: </a:t>
            </a:r>
            <a:r>
              <a:rPr lang="en-US" altLang="zh-CN" sz="2000" dirty="0"/>
              <a:t>SPs containing fewer than </a:t>
            </a:r>
            <a:r>
              <a:rPr lang="en-US" altLang="zh-CN" sz="2000" i="1" dirty="0"/>
              <a:t>N</a:t>
            </a:r>
            <a:r>
              <a:rPr lang="en-US" altLang="zh-CN" sz="2000" i="1" baseline="-25000" dirty="0"/>
              <a:t>d</a:t>
            </a:r>
            <a:r>
              <a:rPr lang="en-US" altLang="zh-CN" sz="2000" dirty="0"/>
              <a:t> points are filtered out, and SPs with relatively few points in comparison to </a:t>
            </a:r>
            <a:r>
              <a:rPr lang="en-US" altLang="zh-CN" sz="2000" dirty="0" smtClean="0"/>
              <a:t>their </a:t>
            </a:r>
            <a:r>
              <a:rPr lang="en-US" altLang="zh-CN" sz="2000" i="1" dirty="0" smtClean="0"/>
              <a:t>K</a:t>
            </a:r>
            <a:r>
              <a:rPr lang="en-US" altLang="zh-CN" sz="2000" dirty="0" smtClean="0"/>
              <a:t> </a:t>
            </a:r>
            <a:r>
              <a:rPr lang="en-US" altLang="zh-CN" sz="2000" dirty="0"/>
              <a:t>nearest neighbor SP (Euclidean distance is measured </a:t>
            </a:r>
            <a:r>
              <a:rPr lang="en-US" altLang="zh-CN" sz="2000" dirty="0" smtClean="0"/>
              <a:t>between </a:t>
            </a:r>
            <a:r>
              <a:rPr lang="en-US" altLang="zh-CN" sz="2000" dirty="0"/>
              <a:t>SP centroids) are also filtered out</a:t>
            </a:r>
            <a:r>
              <a:rPr lang="en-US" altLang="zh-CN" sz="2000" dirty="0" smtClean="0"/>
              <a:t>.</a:t>
            </a:r>
          </a:p>
          <a:p>
            <a:pPr algn="just">
              <a:lnSpc>
                <a:spcPct val="150000"/>
              </a:lnSpc>
            </a:pPr>
            <a:r>
              <a:rPr lang="en-US" altLang="zh-CN" sz="2000" b="1" i="1" u="sng" dirty="0" smtClean="0">
                <a:solidFill>
                  <a:srgbClr val="FF0000"/>
                </a:solidFill>
              </a:rPr>
              <a:t>Geometric Quality Test</a:t>
            </a:r>
            <a:r>
              <a:rPr lang="en-US" altLang="zh-CN" sz="2000" b="1" i="1" u="sng" dirty="0">
                <a:solidFill>
                  <a:srgbClr val="FF0000"/>
                </a:solidFill>
              </a:rPr>
              <a:t>: </a:t>
            </a:r>
            <a:r>
              <a:rPr lang="en-US" altLang="zh-CN" sz="2000" dirty="0"/>
              <a:t>The height of each SP within its individual local coordinate system is </a:t>
            </a:r>
            <a:r>
              <a:rPr lang="en-US" altLang="zh-CN" sz="2000" dirty="0" smtClean="0"/>
              <a:t>measured, </a:t>
            </a:r>
            <a:r>
              <a:rPr lang="en-US" altLang="zh-CN" sz="2000" dirty="0"/>
              <a:t>and </a:t>
            </a:r>
            <a:r>
              <a:rPr lang="en-US" altLang="zh-CN" sz="2000" dirty="0" smtClean="0"/>
              <a:t>low height SPs</a:t>
            </a:r>
            <a:r>
              <a:rPr lang="en-US" altLang="zh-CN" sz="2000" dirty="0"/>
              <a:t>, which signal flat surfaces, are filtered out</a:t>
            </a:r>
            <a:r>
              <a:rPr lang="en-US" altLang="zh-CN" sz="2000" dirty="0" smtClean="0"/>
              <a:t>.</a:t>
            </a:r>
          </a:p>
          <a:p>
            <a:pPr algn="just">
              <a:lnSpc>
                <a:spcPct val="150000"/>
              </a:lnSpc>
            </a:pPr>
            <a:r>
              <a:rPr lang="en-US" altLang="zh-CN" sz="2000" b="1" i="1" u="sng" dirty="0">
                <a:solidFill>
                  <a:srgbClr val="FF0000"/>
                </a:solidFill>
              </a:rPr>
              <a:t>Saliency Test: </a:t>
            </a:r>
            <a:r>
              <a:rPr lang="en-US" altLang="zh-CN" sz="2000" dirty="0"/>
              <a:t>SP depth maps from the global point </a:t>
            </a:r>
            <a:r>
              <a:rPr lang="en-US" altLang="zh-CN" sz="2000" dirty="0" smtClean="0"/>
              <a:t>cloud are </a:t>
            </a:r>
            <a:r>
              <a:rPr lang="en-US" altLang="zh-CN" sz="2000" dirty="0"/>
              <a:t>reshaped into a column “depth vector” of length </a:t>
            </a:r>
            <a:r>
              <a:rPr lang="en-US" altLang="zh-CN" sz="2000" i="1" dirty="0" smtClean="0"/>
              <a:t>d</a:t>
            </a:r>
            <a:r>
              <a:rPr lang="en-US" altLang="zh-CN" sz="2000" i="1" baseline="30000" dirty="0" smtClean="0"/>
              <a:t>2</a:t>
            </a:r>
            <a:r>
              <a:rPr lang="en-US" altLang="zh-CN" sz="2000" i="1" baseline="-25000" dirty="0" smtClean="0"/>
              <a:t>im2</a:t>
            </a:r>
            <a:r>
              <a:rPr lang="en-US" altLang="zh-CN" sz="2000" dirty="0" smtClean="0"/>
              <a:t>. </a:t>
            </a:r>
            <a:r>
              <a:rPr lang="en-US" altLang="zh-CN" sz="2000" dirty="0"/>
              <a:t>A Principal Component Analysis (PCA) </a:t>
            </a:r>
            <a:r>
              <a:rPr lang="en-US" altLang="zh-CN" sz="2000" dirty="0" smtClean="0"/>
              <a:t>is performed for the </a:t>
            </a:r>
            <a:r>
              <a:rPr lang="en-US" altLang="zh-CN" sz="2000" dirty="0"/>
              <a:t>set of depth vectors</a:t>
            </a:r>
            <a:r>
              <a:rPr lang="en-US" altLang="zh-CN" sz="2000" dirty="0" smtClean="0"/>
              <a:t>. The SPs using only the first three eigenvectors are filtered out.</a:t>
            </a:r>
            <a:endParaRPr lang="en-US" altLang="zh-CN" sz="2000" dirty="0"/>
          </a:p>
        </p:txBody>
      </p:sp>
    </p:spTree>
    <p:extLst>
      <p:ext uri="{BB962C8B-B14F-4D97-AF65-F5344CB8AC3E}">
        <p14:creationId xmlns:p14="http://schemas.microsoft.com/office/powerpoint/2010/main" val="231119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44624"/>
            <a:ext cx="10404647" cy="771872"/>
          </a:xfrm>
        </p:spPr>
        <p:txBody>
          <a:bodyPr>
            <a:normAutofit fontScale="90000"/>
          </a:bodyPr>
          <a:lstStyle/>
          <a:p>
            <a:pPr>
              <a:lnSpc>
                <a:spcPct val="150000"/>
              </a:lnSpc>
            </a:pPr>
            <a:r>
              <a:rPr lang="en-US" altLang="zh-CN" dirty="0"/>
              <a:t>e. Auto-Encoder Dimension Reduction</a:t>
            </a:r>
            <a:endParaRPr lang="zh-CN" altLang="en-US" dirty="0"/>
          </a:p>
        </p:txBody>
      </p:sp>
      <p:sp>
        <p:nvSpPr>
          <p:cNvPr id="4" name="灯片编号占位符 3"/>
          <p:cNvSpPr>
            <a:spLocks noGrp="1"/>
          </p:cNvSpPr>
          <p:nvPr>
            <p:ph type="sldNum" sz="quarter" idx="12"/>
          </p:nvPr>
        </p:nvSpPr>
        <p:spPr/>
        <p:txBody>
          <a:bodyPr/>
          <a:lstStyle/>
          <a:p>
            <a:fld id="{2A013F82-EE5E-44EE-A61D-E31C6657F26F}" type="slidenum">
              <a:rPr lang="en-US" altLang="zh-CN" noProof="0" smtClean="0"/>
              <a:pPr/>
              <a:t>12</a:t>
            </a:fld>
            <a:endParaRPr lang="zh-CN" altLang="en-US" noProof="0" dirty="0"/>
          </a:p>
        </p:txBody>
      </p:sp>
      <p:sp>
        <p:nvSpPr>
          <p:cNvPr id="7" name="内容占位符 2"/>
          <p:cNvSpPr txBox="1">
            <a:spLocks/>
          </p:cNvSpPr>
          <p:nvPr/>
        </p:nvSpPr>
        <p:spPr>
          <a:xfrm>
            <a:off x="765820" y="1052736"/>
            <a:ext cx="11017224" cy="5544616"/>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lnSpc>
                <a:spcPct val="150000"/>
              </a:lnSpc>
            </a:pPr>
            <a:r>
              <a:rPr lang="en-US" altLang="zh-CN" sz="2000" dirty="0" smtClean="0"/>
              <a:t>The dimension reduction is needed in the </a:t>
            </a:r>
            <a:r>
              <a:rPr lang="en-US" altLang="zh-CN" sz="2000" dirty="0"/>
              <a:t>comparison </a:t>
            </a:r>
            <a:r>
              <a:rPr lang="en-US" altLang="zh-CN" sz="2000" dirty="0" smtClean="0"/>
              <a:t>between </a:t>
            </a:r>
            <a:r>
              <a:rPr lang="en-US" altLang="zh-CN" sz="2000" dirty="0"/>
              <a:t>SP geometries from within global and local </a:t>
            </a:r>
            <a:r>
              <a:rPr lang="en-US" altLang="zh-CN" sz="2000" dirty="0" smtClean="0"/>
              <a:t>point clouds. Two methods are introduced here.</a:t>
            </a:r>
          </a:p>
          <a:p>
            <a:pPr algn="just">
              <a:lnSpc>
                <a:spcPct val="150000"/>
              </a:lnSpc>
            </a:pPr>
            <a:r>
              <a:rPr lang="en-US" altLang="zh-CN" sz="2000" b="1" i="1" u="sng" dirty="0" smtClean="0">
                <a:solidFill>
                  <a:srgbClr val="FF0000"/>
                </a:solidFill>
              </a:rPr>
              <a:t>PCA(Linear Dimension Reduction): </a:t>
            </a:r>
            <a:r>
              <a:rPr lang="en-US" altLang="zh-CN" sz="2000" dirty="0" smtClean="0"/>
              <a:t>A </a:t>
            </a:r>
            <a:r>
              <a:rPr lang="en-US" altLang="zh-CN" sz="2000" dirty="0"/>
              <a:t>base of </a:t>
            </a:r>
            <a:r>
              <a:rPr lang="en-US" altLang="zh-CN" sz="2000" i="1" dirty="0"/>
              <a:t>k</a:t>
            </a:r>
            <a:r>
              <a:rPr lang="en-US" altLang="zh-CN" sz="2000" dirty="0"/>
              <a:t> eigenvectors are calculated from the depth </a:t>
            </a:r>
            <a:r>
              <a:rPr lang="en-US" altLang="zh-CN" sz="2000" dirty="0" smtClean="0"/>
              <a:t>vectors </a:t>
            </a:r>
            <a:r>
              <a:rPr lang="en-US" altLang="zh-CN" sz="2000" dirty="0"/>
              <a:t>of the global point cloud </a:t>
            </a:r>
            <a:r>
              <a:rPr lang="en-US" altLang="zh-CN" sz="2000" dirty="0" smtClean="0"/>
              <a:t>SP</a:t>
            </a:r>
            <a:r>
              <a:rPr lang="en-US" altLang="zh-CN" sz="2000" dirty="0"/>
              <a:t>. The </a:t>
            </a:r>
            <a:r>
              <a:rPr lang="en-US" altLang="zh-CN" sz="2000" i="1" dirty="0"/>
              <a:t>k</a:t>
            </a:r>
            <a:r>
              <a:rPr lang="en-US" altLang="zh-CN" sz="2000" dirty="0"/>
              <a:t> eigenvalues corresponding to the eigenvectors define the super-position required to recreate each SP. This </a:t>
            </a:r>
            <a:r>
              <a:rPr lang="en-US" altLang="zh-CN" sz="2000" dirty="0" smtClean="0"/>
              <a:t>compact representation </a:t>
            </a:r>
            <a:r>
              <a:rPr lang="en-US" altLang="zh-CN" sz="2000" dirty="0"/>
              <a:t>feature holding geometric information of the SP is </a:t>
            </a:r>
            <a:r>
              <a:rPr lang="en-US" altLang="zh-CN" sz="2000" dirty="0" smtClean="0"/>
              <a:t>denoted </a:t>
            </a:r>
            <a:r>
              <a:rPr lang="en-US" altLang="zh-CN" sz="2000" dirty="0"/>
              <a:t>as the Principal Component Analysis Super-point Feature (PCAF</a:t>
            </a:r>
            <a:r>
              <a:rPr lang="en-US" altLang="zh-CN" sz="2000" dirty="0" smtClean="0"/>
              <a:t>).</a:t>
            </a:r>
          </a:p>
          <a:p>
            <a:pPr algn="just">
              <a:lnSpc>
                <a:spcPct val="150000"/>
              </a:lnSpc>
            </a:pPr>
            <a:r>
              <a:rPr lang="en-US" altLang="zh-CN" sz="2000" b="1" i="1" u="sng" dirty="0" smtClean="0">
                <a:solidFill>
                  <a:srgbClr val="FF0000"/>
                </a:solidFill>
              </a:rPr>
              <a:t>DAE(Deep Auto-Encoder Dimension Reduction): </a:t>
            </a:r>
            <a:r>
              <a:rPr lang="en-US" altLang="zh-CN" sz="2000" dirty="0"/>
              <a:t>DAE neural network architectures consists two stages: encoder and decoder. The encoder stage starts with the input layer and then is connected to hidden layers, and the decoder stage </a:t>
            </a:r>
            <a:r>
              <a:rPr lang="en-US" altLang="zh-CN" sz="2000" dirty="0" smtClean="0"/>
              <a:t>starts with </a:t>
            </a:r>
            <a:r>
              <a:rPr lang="en-US" altLang="zh-CN" sz="2000" dirty="0"/>
              <a:t>the compact representation of the </a:t>
            </a:r>
            <a:r>
              <a:rPr lang="en-US" altLang="zh-CN" sz="2000" dirty="0" smtClean="0"/>
              <a:t>data.</a:t>
            </a:r>
          </a:p>
        </p:txBody>
      </p:sp>
    </p:spTree>
    <p:extLst>
      <p:ext uri="{BB962C8B-B14F-4D97-AF65-F5344CB8AC3E}">
        <p14:creationId xmlns:p14="http://schemas.microsoft.com/office/powerpoint/2010/main" val="186261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44624"/>
            <a:ext cx="10404647" cy="771872"/>
          </a:xfrm>
        </p:spPr>
        <p:txBody>
          <a:bodyPr>
            <a:normAutofit fontScale="90000"/>
          </a:bodyPr>
          <a:lstStyle/>
          <a:p>
            <a:pPr>
              <a:lnSpc>
                <a:spcPct val="150000"/>
              </a:lnSpc>
            </a:pPr>
            <a:r>
              <a:rPr lang="en-US" altLang="zh-CN" dirty="0"/>
              <a:t>e. Auto-Encoder Dimension Reduction</a:t>
            </a:r>
            <a:endParaRPr lang="zh-CN" altLang="en-US" dirty="0"/>
          </a:p>
        </p:txBody>
      </p:sp>
      <p:sp>
        <p:nvSpPr>
          <p:cNvPr id="4" name="灯片编号占位符 3"/>
          <p:cNvSpPr>
            <a:spLocks noGrp="1"/>
          </p:cNvSpPr>
          <p:nvPr>
            <p:ph type="sldNum" sz="quarter" idx="12"/>
          </p:nvPr>
        </p:nvSpPr>
        <p:spPr/>
        <p:txBody>
          <a:bodyPr/>
          <a:lstStyle/>
          <a:p>
            <a:fld id="{2A013F82-EE5E-44EE-A61D-E31C6657F26F}" type="slidenum">
              <a:rPr lang="en-US" altLang="zh-CN" noProof="0" smtClean="0"/>
              <a:pPr/>
              <a:t>13</a:t>
            </a:fld>
            <a:endParaRPr lang="zh-CN" altLang="en-US" noProof="0" dirty="0"/>
          </a:p>
        </p:txBody>
      </p:sp>
      <p:sp>
        <p:nvSpPr>
          <p:cNvPr id="7" name="内容占位符 2"/>
          <p:cNvSpPr txBox="1">
            <a:spLocks/>
          </p:cNvSpPr>
          <p:nvPr/>
        </p:nvSpPr>
        <p:spPr>
          <a:xfrm>
            <a:off x="261764" y="1052737"/>
            <a:ext cx="7200800" cy="2448272"/>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lnSpc>
                <a:spcPct val="150000"/>
              </a:lnSpc>
            </a:pPr>
            <a:r>
              <a:rPr lang="en-US" altLang="zh-CN" sz="2000" dirty="0" smtClean="0"/>
              <a:t>4 fully connected hidden layers are used in the network. the 4</a:t>
            </a:r>
            <a:r>
              <a:rPr lang="en-US" altLang="zh-CN" sz="2000" baseline="30000" dirty="0" smtClean="0"/>
              <a:t>th</a:t>
            </a:r>
            <a:r>
              <a:rPr lang="en-US" altLang="zh-CN" sz="2000" dirty="0" smtClean="0"/>
              <a:t> and 1</a:t>
            </a:r>
            <a:r>
              <a:rPr lang="en-US" altLang="zh-CN" sz="2000" baseline="30000" dirty="0" smtClean="0"/>
              <a:t>st</a:t>
            </a:r>
            <a:r>
              <a:rPr lang="en-US" altLang="zh-CN" sz="2000" dirty="0" smtClean="0"/>
              <a:t> hidden layers as well as the 3</a:t>
            </a:r>
            <a:r>
              <a:rPr lang="en-US" altLang="zh-CN" sz="2000" baseline="30000" dirty="0" smtClean="0"/>
              <a:t>rd</a:t>
            </a:r>
            <a:r>
              <a:rPr lang="en-US" altLang="zh-CN" sz="2000" dirty="0" smtClean="0"/>
              <a:t> and 2</a:t>
            </a:r>
            <a:r>
              <a:rPr lang="en-US" altLang="zh-CN" sz="2000" baseline="30000" dirty="0" smtClean="0"/>
              <a:t>nd</a:t>
            </a:r>
            <a:r>
              <a:rPr lang="en-US" altLang="zh-CN" sz="2000" dirty="0"/>
              <a:t> layers mirror each other with identical weights. The dimensions are as </a:t>
            </a:r>
            <a:r>
              <a:rPr lang="en-US" altLang="zh-CN" sz="2000" dirty="0" smtClean="0"/>
              <a:t>followed: 1032(Input), [</a:t>
            </a:r>
            <a:r>
              <a:rPr lang="en-US" altLang="zh-CN" sz="2000" dirty="0"/>
              <a:t>1032,128</a:t>
            </a:r>
            <a:r>
              <a:rPr lang="en-US" altLang="zh-CN" sz="2000" dirty="0" smtClean="0"/>
              <a:t>](</a:t>
            </a:r>
            <a:r>
              <a:rPr lang="en-US" altLang="zh-CN" sz="2000" dirty="0"/>
              <a:t>L1</a:t>
            </a:r>
            <a:r>
              <a:rPr lang="en-US" altLang="zh-CN" sz="2000" dirty="0" smtClean="0"/>
              <a:t>), [</a:t>
            </a:r>
            <a:r>
              <a:rPr lang="en-US" altLang="zh-CN" sz="2000" dirty="0"/>
              <a:t>128,10</a:t>
            </a:r>
            <a:r>
              <a:rPr lang="en-US" altLang="zh-CN" sz="2000" dirty="0" smtClean="0"/>
              <a:t>](</a:t>
            </a:r>
            <a:r>
              <a:rPr lang="en-US" altLang="zh-CN" sz="2000" dirty="0"/>
              <a:t>L2</a:t>
            </a:r>
            <a:r>
              <a:rPr lang="en-US" altLang="zh-CN" sz="2000" dirty="0" smtClean="0"/>
              <a:t>), [</a:t>
            </a:r>
            <a:r>
              <a:rPr lang="en-US" altLang="zh-CN" sz="2000" dirty="0"/>
              <a:t>10,128</a:t>
            </a:r>
            <a:r>
              <a:rPr lang="en-US" altLang="zh-CN" sz="2000" dirty="0" smtClean="0"/>
              <a:t>](</a:t>
            </a:r>
            <a:r>
              <a:rPr lang="en-US" altLang="zh-CN" sz="2000" dirty="0"/>
              <a:t>L3</a:t>
            </a:r>
            <a:r>
              <a:rPr lang="en-US" altLang="zh-CN" sz="2000" dirty="0" smtClean="0"/>
              <a:t>), [</a:t>
            </a:r>
            <a:r>
              <a:rPr lang="en-US" altLang="zh-CN" sz="2000" dirty="0"/>
              <a:t>128,1032</a:t>
            </a:r>
            <a:r>
              <a:rPr lang="en-US" altLang="zh-CN" sz="2000" dirty="0" smtClean="0"/>
              <a:t>](</a:t>
            </a:r>
            <a:r>
              <a:rPr lang="en-US" altLang="zh-CN" sz="2000" dirty="0"/>
              <a:t>L4), 1032(output).</a:t>
            </a:r>
            <a:endParaRPr lang="en-US" altLang="zh-CN" sz="2000" dirty="0" smtClean="0"/>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5267" t="18500" r="6759" b="2750"/>
          <a:stretch/>
        </p:blipFill>
        <p:spPr>
          <a:xfrm>
            <a:off x="7750596" y="764704"/>
            <a:ext cx="3960440" cy="2685044"/>
          </a:xfrm>
          <a:prstGeom prst="rect">
            <a:avLst/>
          </a:prstGeom>
        </p:spPr>
      </p:pic>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l="2901" t="4766" r="3212" b="6416"/>
          <a:stretch/>
        </p:blipFill>
        <p:spPr>
          <a:xfrm>
            <a:off x="405780" y="3664526"/>
            <a:ext cx="5904656" cy="2644794"/>
          </a:xfrm>
          <a:prstGeom prst="rect">
            <a:avLst/>
          </a:prstGeom>
        </p:spPr>
      </p:pic>
      <p:sp>
        <p:nvSpPr>
          <p:cNvPr id="8" name="内容占位符 2"/>
          <p:cNvSpPr txBox="1">
            <a:spLocks/>
          </p:cNvSpPr>
          <p:nvPr/>
        </p:nvSpPr>
        <p:spPr>
          <a:xfrm>
            <a:off x="6310436" y="3429000"/>
            <a:ext cx="5688632" cy="3053496"/>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lnSpc>
                <a:spcPct val="150000"/>
              </a:lnSpc>
            </a:pPr>
            <a:r>
              <a:rPr lang="en-US" altLang="zh-CN" sz="2000" dirty="0" smtClean="0"/>
              <a:t>Examples </a:t>
            </a:r>
            <a:r>
              <a:rPr lang="en-US" altLang="zh-CN" sz="2000" dirty="0"/>
              <a:t>of depth maps input into the </a:t>
            </a:r>
            <a:r>
              <a:rPr lang="en-US" altLang="zh-CN" sz="2000" dirty="0" smtClean="0"/>
              <a:t>DAE and </a:t>
            </a:r>
            <a:r>
              <a:rPr lang="en-US" altLang="zh-CN" sz="2000" dirty="0"/>
              <a:t>reduced to a 10-dimensional SAF </a:t>
            </a:r>
            <a:r>
              <a:rPr lang="en-US" altLang="zh-CN" sz="2000" dirty="0" smtClean="0"/>
              <a:t>and </a:t>
            </a:r>
            <a:r>
              <a:rPr lang="en-US" altLang="zh-CN" sz="2000" dirty="0"/>
              <a:t>then reconstructed to the </a:t>
            </a:r>
            <a:r>
              <a:rPr lang="en-US" altLang="zh-CN" sz="2000" dirty="0" smtClean="0"/>
              <a:t>original </a:t>
            </a:r>
            <a:r>
              <a:rPr lang="en-US" altLang="zh-CN" sz="2000" dirty="0"/>
              <a:t>dimensions through the decoder</a:t>
            </a:r>
            <a:r>
              <a:rPr lang="en-US" altLang="zh-CN" sz="2000" dirty="0" smtClean="0"/>
              <a:t>.</a:t>
            </a:r>
          </a:p>
          <a:p>
            <a:pPr algn="just">
              <a:lnSpc>
                <a:spcPct val="150000"/>
              </a:lnSpc>
            </a:pPr>
            <a:r>
              <a:rPr lang="en-US" altLang="zh-CN" sz="2000" dirty="0" smtClean="0"/>
              <a:t>Blue </a:t>
            </a:r>
            <a:r>
              <a:rPr lang="en-US" altLang="zh-CN" sz="2000" dirty="0"/>
              <a:t>corresponds to zero </a:t>
            </a:r>
            <a:r>
              <a:rPr lang="en-US" altLang="zh-CN" sz="2000" dirty="0" smtClean="0"/>
              <a:t>height and </a:t>
            </a:r>
            <a:r>
              <a:rPr lang="en-US" altLang="zh-CN" sz="2000" dirty="0"/>
              <a:t>dark red corresponds to maximal </a:t>
            </a:r>
            <a:r>
              <a:rPr lang="en-US" altLang="zh-CN" sz="2000" dirty="0" smtClean="0"/>
              <a:t>height.</a:t>
            </a:r>
          </a:p>
        </p:txBody>
      </p:sp>
    </p:spTree>
    <p:extLst>
      <p:ext uri="{BB962C8B-B14F-4D97-AF65-F5344CB8AC3E}">
        <p14:creationId xmlns:p14="http://schemas.microsoft.com/office/powerpoint/2010/main" val="134027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44624"/>
            <a:ext cx="10404647" cy="771872"/>
          </a:xfrm>
        </p:spPr>
        <p:txBody>
          <a:bodyPr>
            <a:normAutofit fontScale="90000"/>
          </a:bodyPr>
          <a:lstStyle/>
          <a:p>
            <a:pPr>
              <a:lnSpc>
                <a:spcPct val="150000"/>
              </a:lnSpc>
            </a:pPr>
            <a:r>
              <a:rPr lang="en-US" altLang="zh-CN" dirty="0"/>
              <a:t>e. Auto-Encoder Dimension Reduction</a:t>
            </a:r>
            <a:endParaRPr lang="zh-CN" altLang="en-US" dirty="0"/>
          </a:p>
        </p:txBody>
      </p:sp>
      <p:sp>
        <p:nvSpPr>
          <p:cNvPr id="4" name="灯片编号占位符 3"/>
          <p:cNvSpPr>
            <a:spLocks noGrp="1"/>
          </p:cNvSpPr>
          <p:nvPr>
            <p:ph type="sldNum" sz="quarter" idx="12"/>
          </p:nvPr>
        </p:nvSpPr>
        <p:spPr/>
        <p:txBody>
          <a:bodyPr/>
          <a:lstStyle/>
          <a:p>
            <a:fld id="{2A013F82-EE5E-44EE-A61D-E31C6657F26F}" type="slidenum">
              <a:rPr lang="en-US" altLang="zh-CN" noProof="0" smtClean="0"/>
              <a:pPr/>
              <a:t>14</a:t>
            </a:fld>
            <a:endParaRPr lang="zh-CN" altLang="en-US" noProof="0" dirty="0"/>
          </a:p>
        </p:txBody>
      </p:sp>
      <p:sp>
        <p:nvSpPr>
          <p:cNvPr id="7" name="内容占位符 2"/>
          <p:cNvSpPr txBox="1">
            <a:spLocks/>
          </p:cNvSpPr>
          <p:nvPr/>
        </p:nvSpPr>
        <p:spPr>
          <a:xfrm>
            <a:off x="4582244" y="816496"/>
            <a:ext cx="7416824" cy="5860532"/>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lnSpc>
                <a:spcPct val="150000"/>
              </a:lnSpc>
            </a:pPr>
            <a:r>
              <a:rPr lang="en-US" altLang="zh-CN" sz="2000" dirty="0" smtClean="0"/>
              <a:t>The pic shows the comparison of the eigenvectors between PCA and DAE methods. </a:t>
            </a:r>
          </a:p>
          <a:p>
            <a:pPr algn="just">
              <a:lnSpc>
                <a:spcPct val="150000"/>
              </a:lnSpc>
            </a:pPr>
            <a:r>
              <a:rPr lang="en-US" altLang="zh-CN" sz="2000" dirty="0" smtClean="0"/>
              <a:t>The </a:t>
            </a:r>
            <a:r>
              <a:rPr lang="en-US" altLang="zh-CN" sz="2000" dirty="0"/>
              <a:t>growing complexity of each </a:t>
            </a:r>
            <a:r>
              <a:rPr lang="en-US" altLang="zh-CN" sz="2000" dirty="0" smtClean="0"/>
              <a:t>PCA eigenvector, is </a:t>
            </a:r>
            <a:r>
              <a:rPr lang="en-US" altLang="zh-CN" sz="2000" dirty="0"/>
              <a:t>in contrast to the </a:t>
            </a:r>
            <a:r>
              <a:rPr lang="en-US" altLang="zh-CN" sz="2000" dirty="0" smtClean="0"/>
              <a:t>unstructured </a:t>
            </a:r>
            <a:r>
              <a:rPr lang="en-US" altLang="zh-CN" sz="2000" dirty="0"/>
              <a:t>DAE activation images</a:t>
            </a:r>
            <a:r>
              <a:rPr lang="en-US" altLang="zh-CN" sz="2000" dirty="0" smtClean="0"/>
              <a:t>.</a:t>
            </a:r>
          </a:p>
          <a:p>
            <a:pPr algn="just">
              <a:lnSpc>
                <a:spcPct val="150000"/>
              </a:lnSpc>
            </a:pPr>
            <a:r>
              <a:rPr lang="en-US" altLang="zh-CN" sz="2000" dirty="0"/>
              <a:t>The </a:t>
            </a:r>
            <a:r>
              <a:rPr lang="en-US" altLang="zh-CN" sz="2000" dirty="0" smtClean="0"/>
              <a:t>PCA method </a:t>
            </a:r>
            <a:r>
              <a:rPr lang="en-US" altLang="zh-CN" sz="2000" dirty="0"/>
              <a:t>can be approximated as a single hidden layer </a:t>
            </a:r>
            <a:r>
              <a:rPr lang="en-US" altLang="zh-CN" sz="2000" dirty="0" smtClean="0"/>
              <a:t>neural network </a:t>
            </a:r>
            <a:r>
              <a:rPr lang="en-US" altLang="zh-CN" sz="2000" dirty="0"/>
              <a:t>with only linear </a:t>
            </a:r>
            <a:r>
              <a:rPr lang="en-US" altLang="zh-CN" sz="2000" dirty="0" smtClean="0"/>
              <a:t>functions.</a:t>
            </a:r>
          </a:p>
          <a:p>
            <a:pPr algn="just">
              <a:lnSpc>
                <a:spcPct val="150000"/>
              </a:lnSpc>
            </a:pPr>
            <a:r>
              <a:rPr lang="en-US" altLang="zh-CN" sz="2000" dirty="0"/>
              <a:t>Due to multi-layered super-position of </a:t>
            </a:r>
            <a:r>
              <a:rPr lang="en-US" altLang="zh-CN" sz="2000" dirty="0" smtClean="0"/>
              <a:t>the values </a:t>
            </a:r>
            <a:r>
              <a:rPr lang="en-US" altLang="zh-CN" sz="2000" dirty="0"/>
              <a:t>in the DAE, complex geometry is represented </a:t>
            </a:r>
            <a:r>
              <a:rPr lang="en-US" altLang="zh-CN" sz="2000" dirty="0" smtClean="0"/>
              <a:t>using relatively </a:t>
            </a:r>
            <a:r>
              <a:rPr lang="en-US" altLang="zh-CN" sz="2000" dirty="0"/>
              <a:t>simple “building blocks”.</a:t>
            </a:r>
            <a:endParaRPr lang="en-US" altLang="zh-CN" sz="2000" dirty="0" smtClean="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88" y="802750"/>
            <a:ext cx="3849165" cy="5827307"/>
          </a:xfrm>
          <a:prstGeom prst="rect">
            <a:avLst/>
          </a:prstGeom>
        </p:spPr>
      </p:pic>
    </p:spTree>
    <p:extLst>
      <p:ext uri="{BB962C8B-B14F-4D97-AF65-F5344CB8AC3E}">
        <p14:creationId xmlns:p14="http://schemas.microsoft.com/office/powerpoint/2010/main" val="3267019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44624"/>
            <a:ext cx="10404647" cy="771872"/>
          </a:xfrm>
        </p:spPr>
        <p:txBody>
          <a:bodyPr>
            <a:normAutofit fontScale="90000"/>
          </a:bodyPr>
          <a:lstStyle/>
          <a:p>
            <a:pPr>
              <a:lnSpc>
                <a:spcPct val="150000"/>
              </a:lnSpc>
            </a:pPr>
            <a:r>
              <a:rPr lang="en-US" altLang="zh-CN" dirty="0"/>
              <a:t>f</a:t>
            </a:r>
            <a:r>
              <a:rPr lang="en-US" altLang="zh-CN" dirty="0" smtClean="0"/>
              <a:t>. </a:t>
            </a:r>
            <a:r>
              <a:rPr lang="en-US" altLang="zh-CN" dirty="0"/>
              <a:t>Selecting Candidates for Matching</a:t>
            </a:r>
            <a:endParaRPr lang="zh-CN" altLang="en-US" dirty="0"/>
          </a:p>
        </p:txBody>
      </p:sp>
      <p:sp>
        <p:nvSpPr>
          <p:cNvPr id="4" name="灯片编号占位符 3"/>
          <p:cNvSpPr>
            <a:spLocks noGrp="1"/>
          </p:cNvSpPr>
          <p:nvPr>
            <p:ph type="sldNum" sz="quarter" idx="12"/>
          </p:nvPr>
        </p:nvSpPr>
        <p:spPr/>
        <p:txBody>
          <a:bodyPr/>
          <a:lstStyle/>
          <a:p>
            <a:fld id="{2A013F82-EE5E-44EE-A61D-E31C6657F26F}" type="slidenum">
              <a:rPr lang="en-US" altLang="zh-CN" noProof="0" smtClean="0"/>
              <a:pPr/>
              <a:t>15</a:t>
            </a:fld>
            <a:endParaRPr lang="zh-CN" altLang="en-US" noProof="0" dirty="0"/>
          </a:p>
        </p:txBody>
      </p:sp>
      <p:sp>
        <p:nvSpPr>
          <p:cNvPr id="7" name="内容占位符 2"/>
          <p:cNvSpPr txBox="1">
            <a:spLocks/>
          </p:cNvSpPr>
          <p:nvPr/>
        </p:nvSpPr>
        <p:spPr>
          <a:xfrm>
            <a:off x="549796" y="1052736"/>
            <a:ext cx="7416824" cy="5256584"/>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lnSpc>
                <a:spcPct val="150000"/>
              </a:lnSpc>
            </a:pPr>
            <a:r>
              <a:rPr lang="en-US" altLang="zh-CN" sz="2000" dirty="0"/>
              <a:t>By measuring the Euclidian distance </a:t>
            </a:r>
            <a:r>
              <a:rPr lang="en-US" altLang="zh-CN" sz="2000" dirty="0" smtClean="0"/>
              <a:t>between SAF </a:t>
            </a:r>
            <a:r>
              <a:rPr lang="en-US" altLang="zh-CN" sz="2000" dirty="0"/>
              <a:t>features, each SP in the local point cloud is paired </a:t>
            </a:r>
            <a:r>
              <a:rPr lang="en-US" altLang="zh-CN" sz="2000" dirty="0" smtClean="0"/>
              <a:t>with its </a:t>
            </a:r>
            <a:r>
              <a:rPr lang="en-US" altLang="zh-CN" sz="2000" dirty="0"/>
              <a:t>K-nearest-neighbors from the global point cloud (we </a:t>
            </a:r>
            <a:r>
              <a:rPr lang="en-US" altLang="zh-CN" sz="2000" dirty="0" smtClean="0"/>
              <a:t>set K </a:t>
            </a:r>
            <a:r>
              <a:rPr lang="en-US" altLang="zh-CN" sz="2000" dirty="0"/>
              <a:t>to 3</a:t>
            </a:r>
            <a:r>
              <a:rPr lang="en-US" altLang="zh-CN" sz="2000" dirty="0" smtClean="0"/>
              <a:t>).</a:t>
            </a:r>
          </a:p>
          <a:p>
            <a:pPr algn="just">
              <a:lnSpc>
                <a:spcPct val="150000"/>
              </a:lnSpc>
            </a:pPr>
            <a:r>
              <a:rPr lang="en-US" altLang="zh-CN" sz="2000" dirty="0"/>
              <a:t>When the distance associated with the i+1 </a:t>
            </a:r>
            <a:r>
              <a:rPr lang="en-US" altLang="zh-CN" sz="2000" dirty="0" smtClean="0"/>
              <a:t>nearest neighbor </a:t>
            </a:r>
            <a:r>
              <a:rPr lang="en-US" altLang="zh-CN" sz="2000" dirty="0"/>
              <a:t>is significantly larger than that associated with </a:t>
            </a:r>
            <a:r>
              <a:rPr lang="en-US" altLang="zh-CN" sz="2000" dirty="0" smtClean="0"/>
              <a:t>the </a:t>
            </a:r>
            <a:r>
              <a:rPr lang="en-US" altLang="zh-CN" sz="2000" dirty="0" err="1" smtClean="0"/>
              <a:t>i</a:t>
            </a:r>
            <a:r>
              <a:rPr lang="en-US" altLang="zh-CN" sz="2000" dirty="0" smtClean="0"/>
              <a:t> </a:t>
            </a:r>
            <a:r>
              <a:rPr lang="en-US" altLang="zh-CN" sz="2000" dirty="0"/>
              <a:t>nearest neighbor, we filter out candidates i+1 to K</a:t>
            </a:r>
            <a:r>
              <a:rPr lang="en-US" altLang="zh-CN" sz="2000" dirty="0" smtClean="0"/>
              <a:t>.</a:t>
            </a:r>
          </a:p>
          <a:p>
            <a:pPr algn="just">
              <a:lnSpc>
                <a:spcPct val="150000"/>
              </a:lnSpc>
            </a:pPr>
            <a:r>
              <a:rPr lang="en-US" altLang="zh-CN" sz="2000" dirty="0"/>
              <a:t>About 550 candidates are selected by </a:t>
            </a:r>
            <a:r>
              <a:rPr lang="en-US" altLang="zh-CN" sz="2000" dirty="0" smtClean="0"/>
              <a:t>considering </a:t>
            </a:r>
            <a:r>
              <a:rPr lang="en-US" altLang="zh-CN" sz="2000" dirty="0"/>
              <a:t>a problem set with a global point cloud </a:t>
            </a:r>
            <a:r>
              <a:rPr lang="en-US" altLang="zh-CN" sz="2000" dirty="0" smtClean="0"/>
              <a:t>of 10 </a:t>
            </a:r>
            <a:r>
              <a:rPr lang="en-US" altLang="zh-CN" sz="2000" dirty="0"/>
              <a:t>million points, and a local point cloud of 500 </a:t>
            </a:r>
            <a:r>
              <a:rPr lang="en-US" altLang="zh-CN" sz="2000" dirty="0" smtClean="0"/>
              <a:t>thousand points</a:t>
            </a:r>
            <a:r>
              <a:rPr lang="en-US" altLang="zh-CN" sz="2000" dirty="0"/>
              <a:t>.</a:t>
            </a:r>
            <a:endParaRPr lang="en-US" altLang="zh-CN" sz="2000"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636" y="908719"/>
            <a:ext cx="3531147" cy="5481565"/>
          </a:xfrm>
          <a:prstGeom prst="rect">
            <a:avLst/>
          </a:prstGeom>
        </p:spPr>
      </p:pic>
    </p:spTree>
    <p:extLst>
      <p:ext uri="{BB962C8B-B14F-4D97-AF65-F5344CB8AC3E}">
        <p14:creationId xmlns:p14="http://schemas.microsoft.com/office/powerpoint/2010/main" val="90071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44624"/>
            <a:ext cx="10404647" cy="771872"/>
          </a:xfrm>
        </p:spPr>
        <p:txBody>
          <a:bodyPr>
            <a:normAutofit fontScale="90000"/>
          </a:bodyPr>
          <a:lstStyle/>
          <a:p>
            <a:pPr>
              <a:lnSpc>
                <a:spcPct val="150000"/>
              </a:lnSpc>
            </a:pPr>
            <a:r>
              <a:rPr lang="en-US" altLang="zh-CN" dirty="0"/>
              <a:t>g</a:t>
            </a:r>
            <a:r>
              <a:rPr lang="en-US" altLang="zh-CN" dirty="0" smtClean="0"/>
              <a:t>. </a:t>
            </a:r>
            <a:r>
              <a:rPr lang="en-US" altLang="zh-CN" dirty="0"/>
              <a:t>Coarse Registration by Localized Search</a:t>
            </a:r>
            <a:endParaRPr lang="zh-CN" altLang="en-US" dirty="0"/>
          </a:p>
        </p:txBody>
      </p:sp>
      <p:sp>
        <p:nvSpPr>
          <p:cNvPr id="4" name="灯片编号占位符 3"/>
          <p:cNvSpPr>
            <a:spLocks noGrp="1"/>
          </p:cNvSpPr>
          <p:nvPr>
            <p:ph type="sldNum" sz="quarter" idx="12"/>
          </p:nvPr>
        </p:nvSpPr>
        <p:spPr/>
        <p:txBody>
          <a:bodyPr/>
          <a:lstStyle/>
          <a:p>
            <a:fld id="{2A013F82-EE5E-44EE-A61D-E31C6657F26F}" type="slidenum">
              <a:rPr lang="en-US" altLang="zh-CN" noProof="0" smtClean="0"/>
              <a:pPr/>
              <a:t>16</a:t>
            </a:fld>
            <a:endParaRPr lang="zh-CN" altLang="en-US" noProof="0" dirty="0"/>
          </a:p>
        </p:txBody>
      </p:sp>
      <p:sp>
        <p:nvSpPr>
          <p:cNvPr id="7" name="内容占位符 2"/>
          <p:cNvSpPr txBox="1">
            <a:spLocks/>
          </p:cNvSpPr>
          <p:nvPr/>
        </p:nvSpPr>
        <p:spPr>
          <a:xfrm>
            <a:off x="549796" y="1052736"/>
            <a:ext cx="11161240" cy="5256584"/>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lnSpc>
                <a:spcPct val="150000"/>
              </a:lnSpc>
            </a:pPr>
            <a:r>
              <a:rPr lang="en-US" altLang="zh-CN" sz="2000" dirty="0"/>
              <a:t>RANSAC </a:t>
            </a:r>
            <a:r>
              <a:rPr lang="en-US" altLang="zh-CN" sz="2000" dirty="0" smtClean="0"/>
              <a:t>procedure is used, </a:t>
            </a:r>
            <a:r>
              <a:rPr lang="en-US" altLang="zh-CN" sz="2000" dirty="0"/>
              <a:t>iteratively selecting 6 </a:t>
            </a:r>
            <a:r>
              <a:rPr lang="en-US" altLang="zh-CN" sz="2000" dirty="0" smtClean="0"/>
              <a:t>candidate-pairs</a:t>
            </a:r>
            <a:r>
              <a:rPr lang="en-US" altLang="zh-CN" sz="2000" dirty="0"/>
              <a:t>, computing a transformation, and checking the </a:t>
            </a:r>
            <a:r>
              <a:rPr lang="en-US" altLang="zh-CN" sz="2000" dirty="0" smtClean="0"/>
              <a:t>consensus </a:t>
            </a:r>
            <a:r>
              <a:rPr lang="en-US" altLang="zh-CN" sz="2000" dirty="0"/>
              <a:t>by measuring the average (physical) distance </a:t>
            </a:r>
            <a:r>
              <a:rPr lang="en-US" altLang="zh-CN" sz="2000" dirty="0" smtClean="0"/>
              <a:t>between </a:t>
            </a:r>
            <a:r>
              <a:rPr lang="en-US" altLang="zh-CN" sz="2000" dirty="0"/>
              <a:t>transformed points in the local point cloud and </a:t>
            </a:r>
            <a:r>
              <a:rPr lang="en-US" altLang="zh-CN" sz="2000" dirty="0" smtClean="0"/>
              <a:t>their nearest </a:t>
            </a:r>
            <a:r>
              <a:rPr lang="en-US" altLang="zh-CN" sz="2000" dirty="0"/>
              <a:t>neighbors in the global point cloud</a:t>
            </a:r>
            <a:r>
              <a:rPr lang="en-US" altLang="zh-CN" sz="2000" dirty="0" smtClean="0"/>
              <a:t>.</a:t>
            </a:r>
          </a:p>
          <a:p>
            <a:pPr algn="just">
              <a:lnSpc>
                <a:spcPct val="150000"/>
              </a:lnSpc>
            </a:pPr>
            <a:r>
              <a:rPr lang="en-US" altLang="zh-CN" sz="2000" dirty="0"/>
              <a:t>Instead of selecting only the best </a:t>
            </a:r>
            <a:r>
              <a:rPr lang="en-US" altLang="zh-CN" sz="2000" dirty="0" smtClean="0"/>
              <a:t>scoring transformation </a:t>
            </a:r>
            <a:r>
              <a:rPr lang="en-US" altLang="zh-CN" sz="2000" dirty="0"/>
              <a:t>as the result of the coarse registration </a:t>
            </a:r>
            <a:r>
              <a:rPr lang="en-US" altLang="zh-CN" sz="2000" dirty="0" smtClean="0"/>
              <a:t>step, we </a:t>
            </a:r>
            <a:r>
              <a:rPr lang="en-US" altLang="zh-CN" sz="2000" dirty="0"/>
              <a:t>record the 5 best transformations (</a:t>
            </a:r>
            <a:r>
              <a:rPr lang="en-US" altLang="zh-CN" sz="2000" i="1" dirty="0"/>
              <a:t>T1</a:t>
            </a:r>
            <a:r>
              <a:rPr lang="en-US" altLang="zh-CN" sz="2000" dirty="0"/>
              <a:t>, . . . ,</a:t>
            </a:r>
            <a:r>
              <a:rPr lang="en-US" altLang="zh-CN" sz="2000" i="1" dirty="0"/>
              <a:t>T5</a:t>
            </a:r>
            <a:r>
              <a:rPr lang="en-US" altLang="zh-CN" sz="2000" dirty="0"/>
              <a:t>) in which the local point clouds are non-overlapping</a:t>
            </a:r>
            <a:r>
              <a:rPr lang="en-US" altLang="zh-CN" sz="2000" dirty="0" smtClean="0"/>
              <a:t>.</a:t>
            </a:r>
          </a:p>
          <a:p>
            <a:pPr algn="just">
              <a:lnSpc>
                <a:spcPct val="150000"/>
              </a:lnSpc>
            </a:pPr>
            <a:r>
              <a:rPr lang="en-US" altLang="zh-CN" sz="2000" dirty="0"/>
              <a:t>Then the one that yielded the best scoring fine registration is finally selected after the </a:t>
            </a:r>
            <a:r>
              <a:rPr lang="en-US" altLang="zh-CN" sz="2000" dirty="0" smtClean="0"/>
              <a:t>fine-tuning </a:t>
            </a:r>
            <a:r>
              <a:rPr lang="en-US" altLang="zh-CN" sz="2000" dirty="0"/>
              <a:t>step </a:t>
            </a:r>
            <a:r>
              <a:rPr lang="en-US" altLang="zh-CN" sz="2000" dirty="0" smtClean="0"/>
              <a:t>is applied.</a:t>
            </a:r>
          </a:p>
        </p:txBody>
      </p:sp>
    </p:spTree>
    <p:extLst>
      <p:ext uri="{BB962C8B-B14F-4D97-AF65-F5344CB8AC3E}">
        <p14:creationId xmlns:p14="http://schemas.microsoft.com/office/powerpoint/2010/main" val="292749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44624"/>
            <a:ext cx="10404647" cy="771872"/>
          </a:xfrm>
        </p:spPr>
        <p:txBody>
          <a:bodyPr>
            <a:normAutofit fontScale="90000"/>
          </a:bodyPr>
          <a:lstStyle/>
          <a:p>
            <a:pPr>
              <a:lnSpc>
                <a:spcPct val="150000"/>
              </a:lnSpc>
            </a:pPr>
            <a:r>
              <a:rPr lang="en-US" altLang="zh-CN" dirty="0"/>
              <a:t>h</a:t>
            </a:r>
            <a:r>
              <a:rPr lang="en-US" altLang="zh-CN" dirty="0" smtClean="0"/>
              <a:t>. </a:t>
            </a:r>
            <a:r>
              <a:rPr lang="en-US" altLang="zh-CN" dirty="0"/>
              <a:t>Iterative Closest </a:t>
            </a:r>
            <a:r>
              <a:rPr lang="en-US" altLang="zh-CN" dirty="0" smtClean="0"/>
              <a:t>Point (ICP) </a:t>
            </a:r>
            <a:r>
              <a:rPr lang="en-US" altLang="zh-CN" dirty="0"/>
              <a:t>Fine-tuning</a:t>
            </a:r>
            <a:endParaRPr lang="zh-CN" altLang="en-US" dirty="0"/>
          </a:p>
        </p:txBody>
      </p:sp>
      <p:sp>
        <p:nvSpPr>
          <p:cNvPr id="4" name="灯片编号占位符 3"/>
          <p:cNvSpPr>
            <a:spLocks noGrp="1"/>
          </p:cNvSpPr>
          <p:nvPr>
            <p:ph type="sldNum" sz="quarter" idx="12"/>
          </p:nvPr>
        </p:nvSpPr>
        <p:spPr/>
        <p:txBody>
          <a:bodyPr/>
          <a:lstStyle/>
          <a:p>
            <a:fld id="{2A013F82-EE5E-44EE-A61D-E31C6657F26F}" type="slidenum">
              <a:rPr lang="en-US" altLang="zh-CN" noProof="0" smtClean="0"/>
              <a:pPr/>
              <a:t>17</a:t>
            </a:fld>
            <a:endParaRPr lang="zh-CN" altLang="en-US" noProof="0" dirty="0"/>
          </a:p>
        </p:txBody>
      </p:sp>
      <p:sp>
        <p:nvSpPr>
          <p:cNvPr id="7" name="内容占位符 2"/>
          <p:cNvSpPr txBox="1">
            <a:spLocks/>
          </p:cNvSpPr>
          <p:nvPr/>
        </p:nvSpPr>
        <p:spPr>
          <a:xfrm>
            <a:off x="549796" y="1052736"/>
            <a:ext cx="11161240" cy="5256584"/>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lnSpc>
                <a:spcPct val="150000"/>
              </a:lnSpc>
            </a:pPr>
            <a:r>
              <a:rPr lang="en-US" altLang="zh-CN" sz="2000" dirty="0"/>
              <a:t>Simple Iterative Closest Point (ICP) fine tuning is </a:t>
            </a:r>
            <a:r>
              <a:rPr lang="en-US" altLang="zh-CN" sz="2000" dirty="0" smtClean="0"/>
              <a:t>performed</a:t>
            </a:r>
            <a:r>
              <a:rPr lang="en-US" altLang="zh-CN" sz="2000" dirty="0"/>
              <a:t>, initialized by each of </a:t>
            </a:r>
            <a:r>
              <a:rPr lang="en-US" altLang="zh-CN" sz="2000" i="1" dirty="0"/>
              <a:t>T1</a:t>
            </a:r>
            <a:r>
              <a:rPr lang="en-US" altLang="zh-CN" sz="2000" dirty="0"/>
              <a:t>, ...,</a:t>
            </a:r>
            <a:r>
              <a:rPr lang="en-US" altLang="zh-CN" sz="2000" i="1" dirty="0"/>
              <a:t>T5</a:t>
            </a:r>
            <a:r>
              <a:rPr lang="en-US" altLang="zh-CN" sz="2000" dirty="0"/>
              <a:t> transformations. The registration with the lowest ICP loss is chosen, </a:t>
            </a:r>
            <a:r>
              <a:rPr lang="en-US" altLang="zh-CN" sz="2000" dirty="0" smtClean="0"/>
              <a:t>defining the </a:t>
            </a:r>
            <a:r>
              <a:rPr lang="en-US" altLang="zh-CN" sz="2000" dirty="0"/>
              <a:t>LORAX output transformation.</a:t>
            </a:r>
            <a:endParaRPr lang="en-US" altLang="zh-CN" sz="2000" dirty="0" smtClean="0"/>
          </a:p>
          <a:p>
            <a:pPr algn="just">
              <a:lnSpc>
                <a:spcPct val="150000"/>
              </a:lnSpc>
            </a:pPr>
            <a:r>
              <a:rPr lang="en-US" altLang="zh-CN" sz="2000" dirty="0"/>
              <a:t>The best fine registration is shown empirically to </a:t>
            </a:r>
            <a:r>
              <a:rPr lang="en-US" altLang="zh-CN" sz="2000" dirty="0" smtClean="0"/>
              <a:t>correspond </a:t>
            </a:r>
            <a:r>
              <a:rPr lang="en-US" altLang="zh-CN" sz="2000" dirty="0"/>
              <a:t>to the best coarse registration in about 75% of </a:t>
            </a:r>
            <a:r>
              <a:rPr lang="en-US" altLang="zh-CN" sz="2000" dirty="0" smtClean="0"/>
              <a:t>the cases</a:t>
            </a:r>
            <a:r>
              <a:rPr lang="en-US" altLang="zh-CN" sz="2000" dirty="0"/>
              <a:t>, the second-best in about 18% of the cases, and </a:t>
            </a:r>
            <a:r>
              <a:rPr lang="en-US" altLang="zh-CN" sz="2000" dirty="0" smtClean="0"/>
              <a:t>the third-best </a:t>
            </a:r>
            <a:r>
              <a:rPr lang="en-US" altLang="zh-CN" sz="2000" dirty="0"/>
              <a:t>in about 4</a:t>
            </a:r>
            <a:r>
              <a:rPr lang="en-US" altLang="zh-CN" sz="2000" dirty="0" smtClean="0"/>
              <a:t>%.</a:t>
            </a:r>
          </a:p>
          <a:p>
            <a:pPr algn="just">
              <a:lnSpc>
                <a:spcPct val="150000"/>
              </a:lnSpc>
            </a:pPr>
            <a:r>
              <a:rPr lang="en-US" altLang="zh-CN" sz="2000" b="1" i="1" u="sng" dirty="0"/>
              <a:t>Our current implementation was not optimized for real-time performance. However, this algorithm does have the potential to be incorporated in field equipment and perform real-time localization. </a:t>
            </a:r>
            <a:r>
              <a:rPr lang="en-US" altLang="zh-CN" sz="2000" b="1" i="1" u="sng" dirty="0" smtClean="0"/>
              <a:t>The code </a:t>
            </a:r>
            <a:r>
              <a:rPr lang="en-US" altLang="zh-CN" sz="2000" b="1" i="1" u="sng" dirty="0"/>
              <a:t>for the RSCS method and SAF descriptor are </a:t>
            </a:r>
            <a:r>
              <a:rPr lang="en-US" altLang="zh-CN" sz="2000" b="1" i="1" u="sng" dirty="0" smtClean="0"/>
              <a:t>available at</a:t>
            </a:r>
            <a:r>
              <a:rPr lang="en-US" altLang="zh-CN" sz="2000" b="1" i="1" u="sng" dirty="0"/>
              <a:t>: https://github.com/gilbaz/LORAX.</a:t>
            </a:r>
            <a:endParaRPr lang="en-US" altLang="zh-CN" sz="2000" b="1" i="1" u="sng" dirty="0" smtClean="0"/>
          </a:p>
        </p:txBody>
      </p:sp>
    </p:spTree>
    <p:extLst>
      <p:ext uri="{BB962C8B-B14F-4D97-AF65-F5344CB8AC3E}">
        <p14:creationId xmlns:p14="http://schemas.microsoft.com/office/powerpoint/2010/main" val="199680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85900" y="41920"/>
            <a:ext cx="9217024" cy="938808"/>
          </a:xfrm>
        </p:spPr>
        <p:txBody>
          <a:bodyPr rtlCol="0"/>
          <a:lstStyle/>
          <a:p>
            <a:pPr>
              <a:lnSpc>
                <a:spcPct val="150000"/>
              </a:lnSpc>
            </a:pPr>
            <a:r>
              <a:rPr lang="en-US" dirty="0"/>
              <a:t>3. Experiments and Results</a:t>
            </a:r>
          </a:p>
        </p:txBody>
      </p:sp>
      <p:sp>
        <p:nvSpPr>
          <p:cNvPr id="5" name="灯片编号占位符 4"/>
          <p:cNvSpPr>
            <a:spLocks noGrp="1"/>
          </p:cNvSpPr>
          <p:nvPr>
            <p:ph type="sldNum" sz="quarter" idx="12"/>
          </p:nvPr>
        </p:nvSpPr>
        <p:spPr/>
        <p:txBody>
          <a:bodyPr/>
          <a:lstStyle/>
          <a:p>
            <a:pPr rtl="0"/>
            <a:fld id="{2A013F82-EE5E-44EE-A61D-E31C6657F26F}" type="slidenum">
              <a:rPr lang="en-US" altLang="zh-CN" noProof="0" smtClean="0"/>
              <a:pPr rtl="0"/>
              <a:t>18</a:t>
            </a:fld>
            <a:endParaRPr lang="en-US" altLang="zh-CN" noProof="0" dirty="0"/>
          </a:p>
        </p:txBody>
      </p:sp>
      <p:sp>
        <p:nvSpPr>
          <p:cNvPr id="8" name="内容占位符 2"/>
          <p:cNvSpPr txBox="1">
            <a:spLocks/>
          </p:cNvSpPr>
          <p:nvPr/>
        </p:nvSpPr>
        <p:spPr>
          <a:xfrm>
            <a:off x="549796" y="1052736"/>
            <a:ext cx="11161240" cy="4104456"/>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lnSpc>
                <a:spcPct val="150000"/>
              </a:lnSpc>
            </a:pPr>
            <a:r>
              <a:rPr lang="en-US" altLang="zh-CN" sz="2000" dirty="0"/>
              <a:t>Each stage of the </a:t>
            </a:r>
            <a:r>
              <a:rPr lang="en-US" altLang="zh-CN" sz="2000" dirty="0" smtClean="0"/>
              <a:t>registration </a:t>
            </a:r>
            <a:r>
              <a:rPr lang="en-US" altLang="zh-CN" sz="2000" dirty="0"/>
              <a:t>was extensively tested using the “Challenging </a:t>
            </a:r>
            <a:r>
              <a:rPr lang="en-US" altLang="zh-CN" sz="2000" dirty="0" smtClean="0"/>
              <a:t>Datasets for </a:t>
            </a:r>
            <a:r>
              <a:rPr lang="en-US" altLang="zh-CN" sz="2000" dirty="0"/>
              <a:t>Point Cloud Registration </a:t>
            </a:r>
            <a:r>
              <a:rPr lang="en-US" altLang="zh-CN" sz="2000" dirty="0" smtClean="0"/>
              <a:t>Algorithms”, matching a </a:t>
            </a:r>
            <a:r>
              <a:rPr lang="en-US" altLang="zh-CN" sz="2000" dirty="0"/>
              <a:t>close-proximity point cloud to a global large-scale </a:t>
            </a:r>
            <a:r>
              <a:rPr lang="en-US" altLang="zh-CN" sz="2000" dirty="0" smtClean="0"/>
              <a:t>point cloud </a:t>
            </a:r>
            <a:r>
              <a:rPr lang="en-US" altLang="zh-CN" sz="2000" dirty="0"/>
              <a:t>of the same scene captured in two different seasons</a:t>
            </a:r>
            <a:r>
              <a:rPr lang="en-US" altLang="zh-CN" sz="2000" dirty="0" smtClean="0"/>
              <a:t>.</a:t>
            </a:r>
          </a:p>
          <a:p>
            <a:pPr algn="just">
              <a:lnSpc>
                <a:spcPct val="150000"/>
              </a:lnSpc>
            </a:pPr>
            <a:r>
              <a:rPr lang="en-US" altLang="zh-CN" sz="2000" dirty="0" smtClean="0"/>
              <a:t>Compare </a:t>
            </a:r>
            <a:r>
              <a:rPr lang="en-US" altLang="zh-CN" sz="2000" dirty="0"/>
              <a:t>the registration performance </a:t>
            </a:r>
            <a:r>
              <a:rPr lang="en-US" altLang="zh-CN" sz="2000" dirty="0" smtClean="0"/>
              <a:t>with RSCS </a:t>
            </a:r>
            <a:r>
              <a:rPr lang="en-US" altLang="zh-CN" sz="2000" dirty="0"/>
              <a:t>super-points vs. with key-points, and with FPFH </a:t>
            </a:r>
            <a:r>
              <a:rPr lang="en-US" altLang="zh-CN" sz="2000" dirty="0" smtClean="0"/>
              <a:t>descriptors </a:t>
            </a:r>
            <a:r>
              <a:rPr lang="en-US" altLang="zh-CN" sz="2000" dirty="0"/>
              <a:t>vs. PCAF and vs. SAF</a:t>
            </a:r>
            <a:r>
              <a:rPr lang="en-US" altLang="zh-CN" sz="2000" dirty="0" smtClean="0"/>
              <a:t>.</a:t>
            </a:r>
          </a:p>
          <a:p>
            <a:pPr algn="just">
              <a:lnSpc>
                <a:spcPct val="150000"/>
              </a:lnSpc>
            </a:pPr>
            <a:r>
              <a:rPr lang="en-US" altLang="zh-CN" sz="2000" dirty="0"/>
              <a:t>For each registration </a:t>
            </a:r>
            <a:r>
              <a:rPr lang="en-US" altLang="zh-CN" sz="2000" dirty="0" smtClean="0"/>
              <a:t>result </a:t>
            </a:r>
            <a:r>
              <a:rPr lang="en-US" altLang="zh-CN" sz="2000" dirty="0"/>
              <a:t>we measure the relative translational error (RTE) </a:t>
            </a:r>
            <a:r>
              <a:rPr lang="en-US" altLang="zh-CN" sz="2000" dirty="0" smtClean="0"/>
              <a:t>and the </a:t>
            </a:r>
            <a:r>
              <a:rPr lang="en-US" altLang="zh-CN" sz="2000" dirty="0"/>
              <a:t>relative rotation error (RRE</a:t>
            </a:r>
            <a:r>
              <a:rPr lang="en-US" altLang="zh-CN" sz="2000" dirty="0" smtClean="0"/>
              <a:t>). </a:t>
            </a:r>
            <a:r>
              <a:rPr lang="en-US" altLang="zh-CN" sz="2000" dirty="0"/>
              <a:t>When the RTE is below a predefined threshold (</a:t>
            </a:r>
            <a:r>
              <a:rPr lang="en-US" altLang="zh-CN" sz="2000" dirty="0" smtClean="0"/>
              <a:t>we used </a:t>
            </a:r>
            <a:r>
              <a:rPr lang="en-US" altLang="zh-CN" sz="2000" dirty="0"/>
              <a:t>1 meter), the registration result is defined as a </a:t>
            </a:r>
            <a:r>
              <a:rPr lang="en-US" altLang="zh-CN" sz="2000" dirty="0" smtClean="0"/>
              <a:t>binary success.</a:t>
            </a:r>
          </a:p>
        </p:txBody>
      </p:sp>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t="7560" b="18254"/>
          <a:stretch/>
        </p:blipFill>
        <p:spPr>
          <a:xfrm>
            <a:off x="2422004" y="5229200"/>
            <a:ext cx="6686550" cy="1512168"/>
          </a:xfrm>
          <a:prstGeom prst="rect">
            <a:avLst/>
          </a:prstGeom>
        </p:spPr>
      </p:pic>
    </p:spTree>
    <p:extLst>
      <p:ext uri="{BB962C8B-B14F-4D97-AF65-F5344CB8AC3E}">
        <p14:creationId xmlns:p14="http://schemas.microsoft.com/office/powerpoint/2010/main" val="153918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85900" y="-99392"/>
            <a:ext cx="9217024" cy="938808"/>
          </a:xfrm>
        </p:spPr>
        <p:txBody>
          <a:bodyPr rtlCol="0"/>
          <a:lstStyle/>
          <a:p>
            <a:pPr>
              <a:lnSpc>
                <a:spcPct val="150000"/>
              </a:lnSpc>
            </a:pPr>
            <a:r>
              <a:rPr lang="en-US" dirty="0"/>
              <a:t>3. Experiments and Results</a:t>
            </a:r>
          </a:p>
        </p:txBody>
      </p:sp>
      <p:sp>
        <p:nvSpPr>
          <p:cNvPr id="5" name="灯片编号占位符 4"/>
          <p:cNvSpPr>
            <a:spLocks noGrp="1"/>
          </p:cNvSpPr>
          <p:nvPr>
            <p:ph type="sldNum" sz="quarter" idx="12"/>
          </p:nvPr>
        </p:nvSpPr>
        <p:spPr/>
        <p:txBody>
          <a:bodyPr/>
          <a:lstStyle/>
          <a:p>
            <a:pPr rtl="0"/>
            <a:fld id="{2A013F82-EE5E-44EE-A61D-E31C6657F26F}" type="slidenum">
              <a:rPr lang="en-US" altLang="zh-CN" noProof="0" smtClean="0"/>
              <a:pPr rtl="0"/>
              <a:t>19</a:t>
            </a:fld>
            <a:endParaRPr lang="en-US" altLang="zh-CN" noProof="0" dirty="0"/>
          </a:p>
        </p:txBody>
      </p:sp>
      <p:sp>
        <p:nvSpPr>
          <p:cNvPr id="8" name="内容占位符 2"/>
          <p:cNvSpPr txBox="1">
            <a:spLocks/>
          </p:cNvSpPr>
          <p:nvPr/>
        </p:nvSpPr>
        <p:spPr>
          <a:xfrm>
            <a:off x="117748" y="692696"/>
            <a:ext cx="7658235" cy="3600400"/>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lnSpc>
                <a:spcPct val="150000"/>
              </a:lnSpc>
            </a:pPr>
            <a:r>
              <a:rPr lang="en-US" altLang="zh-CN" sz="2000" dirty="0" smtClean="0"/>
              <a:t>In </a:t>
            </a:r>
            <a:r>
              <a:rPr lang="en-US" altLang="zh-CN" sz="2000" dirty="0"/>
              <a:t>order to be able to control different parameters </a:t>
            </a:r>
            <a:r>
              <a:rPr lang="en-US" altLang="zh-CN" sz="2000" dirty="0" smtClean="0"/>
              <a:t>of noise</a:t>
            </a:r>
            <a:r>
              <a:rPr lang="en-US" altLang="zh-CN" sz="2000" dirty="0"/>
              <a:t>, density and occlusions, we performed </a:t>
            </a:r>
            <a:r>
              <a:rPr lang="en-US" altLang="zh-CN" sz="2000" dirty="0" smtClean="0"/>
              <a:t>semi-synthetic experiments </a:t>
            </a:r>
            <a:r>
              <a:rPr lang="en-US" altLang="zh-CN" sz="2000" dirty="0"/>
              <a:t>in which small point clouds with radii of </a:t>
            </a:r>
            <a:r>
              <a:rPr lang="en-US" altLang="zh-CN" sz="2000" dirty="0" smtClean="0"/>
              <a:t>15-50 meters </a:t>
            </a:r>
            <a:r>
              <a:rPr lang="en-US" altLang="zh-CN" sz="2000" dirty="0"/>
              <a:t>were cropped from the large original point clouds</a:t>
            </a:r>
            <a:r>
              <a:rPr lang="en-US" altLang="zh-CN" sz="2000" dirty="0" smtClean="0"/>
              <a:t>.</a:t>
            </a:r>
          </a:p>
          <a:p>
            <a:pPr algn="just">
              <a:lnSpc>
                <a:spcPct val="150000"/>
              </a:lnSpc>
            </a:pPr>
            <a:r>
              <a:rPr lang="en-US" altLang="zh-CN" sz="2000" dirty="0"/>
              <a:t>50 randomly cropped point clouds from 3 full </a:t>
            </a:r>
            <a:r>
              <a:rPr lang="en-US" altLang="zh-CN" sz="2000" dirty="0" smtClean="0"/>
              <a:t>scenes were </a:t>
            </a:r>
            <a:r>
              <a:rPr lang="en-US" altLang="zh-CN" sz="2000" dirty="0"/>
              <a:t>tested to analyze the effects of </a:t>
            </a:r>
            <a:r>
              <a:rPr lang="en-US" altLang="zh-CN" sz="2000" dirty="0" smtClean="0"/>
              <a:t>down sampling </a:t>
            </a:r>
            <a:r>
              <a:rPr lang="en-US" altLang="zh-CN" sz="2000" dirty="0"/>
              <a:t>(</a:t>
            </a:r>
            <a:r>
              <a:rPr lang="en-US" altLang="zh-CN" sz="2000" dirty="0" smtClean="0"/>
              <a:t>density </a:t>
            </a:r>
            <a:r>
              <a:rPr lang="en-US" altLang="zh-CN" sz="2000" dirty="0"/>
              <a:t>change) (DS), random relocation noise (RN), and </a:t>
            </a:r>
            <a:r>
              <a:rPr lang="en-US" altLang="zh-CN" sz="2000" dirty="0" smtClean="0"/>
              <a:t>occlusions </a:t>
            </a:r>
            <a:r>
              <a:rPr lang="en-US" altLang="zh-CN" sz="2000" dirty="0"/>
              <a:t>(OC) on each.</a:t>
            </a:r>
            <a:endParaRPr lang="en-US" altLang="zh-CN" sz="2000" dirty="0" smtClean="0"/>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9825" r="20700" b="15519"/>
          <a:stretch/>
        </p:blipFill>
        <p:spPr>
          <a:xfrm>
            <a:off x="7919999" y="1058811"/>
            <a:ext cx="3816424" cy="3307567"/>
          </a:xfrm>
          <a:prstGeom prst="rect">
            <a:avLst/>
          </a:prstGeom>
        </p:spPr>
      </p:pic>
      <p:sp>
        <p:nvSpPr>
          <p:cNvPr id="7" name="内容占位符 2"/>
          <p:cNvSpPr txBox="1">
            <a:spLocks/>
          </p:cNvSpPr>
          <p:nvPr/>
        </p:nvSpPr>
        <p:spPr>
          <a:xfrm>
            <a:off x="26449" y="4509120"/>
            <a:ext cx="11737304" cy="1864547"/>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lnSpc>
                <a:spcPct val="150000"/>
              </a:lnSpc>
            </a:pPr>
            <a:r>
              <a:rPr lang="en-US" altLang="zh-CN" sz="2000" dirty="0"/>
              <a:t>Overall we see that LORAX is not sensitive to substantial levels of random noise, density change and occlusions, and that its robustness deteriorates only at extreme levels. The KP+FPFH algorithm (dashed line) </a:t>
            </a:r>
            <a:r>
              <a:rPr lang="en-US" altLang="zh-CN" sz="2000" dirty="0" smtClean="0"/>
              <a:t>returned </a:t>
            </a:r>
            <a:r>
              <a:rPr lang="en-US" altLang="zh-CN" sz="2000" dirty="0"/>
              <a:t>a low binary success rate when tested on clean </a:t>
            </a:r>
            <a:r>
              <a:rPr lang="en-US" altLang="zh-CN" sz="2000" dirty="0" smtClean="0"/>
              <a:t>local point </a:t>
            </a:r>
            <a:r>
              <a:rPr lang="en-US" altLang="zh-CN" sz="2000" dirty="0"/>
              <a:t>clouds due to the lack of “key-point” inducing </a:t>
            </a:r>
            <a:r>
              <a:rPr lang="en-US" altLang="zh-CN" sz="2000" dirty="0" smtClean="0"/>
              <a:t>scene features</a:t>
            </a:r>
            <a:r>
              <a:rPr lang="en-US" altLang="zh-CN" sz="2000" dirty="0"/>
              <a:t>, in many sections of the global point cloud.</a:t>
            </a:r>
            <a:endParaRPr lang="en-US" altLang="zh-CN" sz="2000" dirty="0" smtClean="0"/>
          </a:p>
        </p:txBody>
      </p:sp>
    </p:spTree>
    <p:extLst>
      <p:ext uri="{BB962C8B-B14F-4D97-AF65-F5344CB8AC3E}">
        <p14:creationId xmlns:p14="http://schemas.microsoft.com/office/powerpoint/2010/main" val="135421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normAutofit/>
          </a:bodyPr>
          <a:lstStyle/>
          <a:p>
            <a:pPr rtl="0"/>
            <a:r>
              <a:rPr lang="en-US" altLang="zh-CN" sz="4000" dirty="0" smtClean="0">
                <a:latin typeface="微软雅黑" panose="020B0503020204020204" pitchFamily="34" charset="-122"/>
                <a:ea typeface="微软雅黑" panose="020B0503020204020204" pitchFamily="34" charset="-122"/>
              </a:rPr>
              <a:t>Contents</a:t>
            </a:r>
            <a:endParaRPr lang="en-US" sz="4000"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pPr rtl="0">
              <a:lnSpc>
                <a:spcPct val="150000"/>
              </a:lnSpc>
            </a:pPr>
            <a:r>
              <a:rPr lang="en-US" altLang="zh-CN" sz="2800" dirty="0" smtClean="0"/>
              <a:t>1. Introduction</a:t>
            </a:r>
            <a:endParaRPr lang="zh-CN" sz="2800" dirty="0"/>
          </a:p>
          <a:p>
            <a:r>
              <a:rPr lang="en-US" altLang="zh-CN" sz="2800" dirty="0"/>
              <a:t>2. The LORAX Registration Algorithm</a:t>
            </a:r>
            <a:endParaRPr lang="zh-CN" sz="2800" dirty="0"/>
          </a:p>
          <a:p>
            <a:r>
              <a:rPr lang="en-US" altLang="zh-CN" sz="2800" dirty="0" smtClean="0"/>
              <a:t>3. </a:t>
            </a:r>
            <a:r>
              <a:rPr lang="en-US" altLang="zh-CN" sz="2800" dirty="0"/>
              <a:t>Experiments and </a:t>
            </a:r>
            <a:r>
              <a:rPr lang="en-US" altLang="zh-CN" sz="2800" dirty="0" smtClean="0"/>
              <a:t>Results</a:t>
            </a:r>
          </a:p>
          <a:p>
            <a:r>
              <a:rPr lang="en-US" sz="2800" dirty="0" smtClean="0"/>
              <a:t>4. Conclusion</a:t>
            </a:r>
            <a:endParaRPr lang="en-US" sz="2800" dirty="0"/>
          </a:p>
        </p:txBody>
      </p:sp>
      <p:sp>
        <p:nvSpPr>
          <p:cNvPr id="2" name="灯片编号占位符 1"/>
          <p:cNvSpPr>
            <a:spLocks noGrp="1"/>
          </p:cNvSpPr>
          <p:nvPr>
            <p:ph type="sldNum" sz="quarter" idx="12"/>
          </p:nvPr>
        </p:nvSpPr>
        <p:spPr/>
        <p:txBody>
          <a:bodyPr/>
          <a:lstStyle/>
          <a:p>
            <a:fld id="{2A013F82-EE5E-44EE-A61D-E31C6657F26F}" type="slidenum">
              <a:rPr lang="en-US" altLang="zh-CN" noProof="0" smtClean="0"/>
              <a:pPr/>
              <a:t>2</a:t>
            </a:fld>
            <a:endParaRPr lang="zh-CN" altLang="en-US" noProof="0"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85900" y="41920"/>
            <a:ext cx="9217024" cy="938808"/>
          </a:xfrm>
        </p:spPr>
        <p:txBody>
          <a:bodyPr rtlCol="0"/>
          <a:lstStyle/>
          <a:p>
            <a:pPr>
              <a:lnSpc>
                <a:spcPct val="150000"/>
              </a:lnSpc>
            </a:pPr>
            <a:r>
              <a:rPr lang="en-US" dirty="0"/>
              <a:t>3. </a:t>
            </a:r>
            <a:r>
              <a:rPr lang="en-US" dirty="0" smtClean="0"/>
              <a:t>Conclusions</a:t>
            </a:r>
            <a:endParaRPr lang="en-US" dirty="0"/>
          </a:p>
        </p:txBody>
      </p:sp>
      <p:sp>
        <p:nvSpPr>
          <p:cNvPr id="5" name="灯片编号占位符 4"/>
          <p:cNvSpPr>
            <a:spLocks noGrp="1"/>
          </p:cNvSpPr>
          <p:nvPr>
            <p:ph type="sldNum" sz="quarter" idx="12"/>
          </p:nvPr>
        </p:nvSpPr>
        <p:spPr/>
        <p:txBody>
          <a:bodyPr/>
          <a:lstStyle/>
          <a:p>
            <a:pPr rtl="0"/>
            <a:fld id="{2A013F82-EE5E-44EE-A61D-E31C6657F26F}" type="slidenum">
              <a:rPr lang="en-US" altLang="zh-CN" noProof="0" smtClean="0"/>
              <a:pPr rtl="0"/>
              <a:t>20</a:t>
            </a:fld>
            <a:endParaRPr lang="en-US" altLang="zh-CN" noProof="0" dirty="0"/>
          </a:p>
        </p:txBody>
      </p:sp>
      <p:sp>
        <p:nvSpPr>
          <p:cNvPr id="8" name="内容占位符 2"/>
          <p:cNvSpPr txBox="1">
            <a:spLocks/>
          </p:cNvSpPr>
          <p:nvPr/>
        </p:nvSpPr>
        <p:spPr>
          <a:xfrm>
            <a:off x="549796" y="1052736"/>
            <a:ext cx="11089232" cy="5348064"/>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lnSpc>
                <a:spcPct val="150000"/>
              </a:lnSpc>
            </a:pPr>
            <a:r>
              <a:rPr lang="en-US" altLang="zh-CN" sz="2000" b="1" i="1" u="sng" dirty="0" smtClean="0">
                <a:solidFill>
                  <a:srgbClr val="FF0000"/>
                </a:solidFill>
              </a:rPr>
              <a:t>LORAX</a:t>
            </a:r>
            <a:r>
              <a:rPr lang="en-US" altLang="zh-CN" sz="2000" dirty="0" smtClean="0"/>
              <a:t> deals </a:t>
            </a:r>
            <a:r>
              <a:rPr lang="en-US" altLang="zh-CN" sz="2000" dirty="0"/>
              <a:t>with </a:t>
            </a:r>
            <a:r>
              <a:rPr lang="en-US" altLang="zh-CN" sz="2000" dirty="0" smtClean="0"/>
              <a:t>a multiple magnitude </a:t>
            </a:r>
            <a:r>
              <a:rPr lang="en-US" altLang="zh-CN" sz="2000" dirty="0"/>
              <a:t>difference in the number of points between </a:t>
            </a:r>
            <a:r>
              <a:rPr lang="en-US" altLang="zh-CN" sz="2000" dirty="0" smtClean="0"/>
              <a:t>the two </a:t>
            </a:r>
            <a:r>
              <a:rPr lang="en-US" altLang="zh-CN" sz="2000" dirty="0"/>
              <a:t>registered point clouds and with a large total number </a:t>
            </a:r>
            <a:r>
              <a:rPr lang="en-US" altLang="zh-CN" sz="2000" dirty="0" smtClean="0"/>
              <a:t>of points involved to achieve the outdoor localization.</a:t>
            </a:r>
          </a:p>
          <a:p>
            <a:pPr algn="just">
              <a:lnSpc>
                <a:spcPct val="150000"/>
              </a:lnSpc>
            </a:pPr>
            <a:r>
              <a:rPr lang="en-US" altLang="zh-CN" sz="2000" dirty="0" smtClean="0"/>
              <a:t>We combine two original approaches to work </a:t>
            </a:r>
            <a:r>
              <a:rPr lang="en-US" altLang="zh-CN" sz="2000" dirty="0"/>
              <a:t>with any data regardless of the type of </a:t>
            </a:r>
            <a:r>
              <a:rPr lang="en-US" altLang="zh-CN" sz="2000" dirty="0" smtClean="0"/>
              <a:t>sensor </a:t>
            </a:r>
            <a:r>
              <a:rPr lang="en-US" altLang="zh-CN" sz="2000" dirty="0"/>
              <a:t>or </a:t>
            </a:r>
            <a:r>
              <a:rPr lang="en-US" altLang="zh-CN" sz="2000" dirty="0" smtClean="0"/>
              <a:t>scene. It could serve real-time application.</a:t>
            </a:r>
          </a:p>
          <a:p>
            <a:pPr algn="just">
              <a:lnSpc>
                <a:spcPct val="150000"/>
              </a:lnSpc>
            </a:pPr>
            <a:r>
              <a:rPr lang="en-US" altLang="zh-CN" sz="2000" dirty="0"/>
              <a:t>Future works: 1) adapt this approach for similar sized point clouds with small scene overlaps; 2) design a multi-scale super-point version of this algorithm; 3) </a:t>
            </a:r>
            <a:r>
              <a:rPr lang="en-US" altLang="zh-CN" sz="2000" dirty="0" smtClean="0"/>
              <a:t>use </a:t>
            </a:r>
            <a:r>
              <a:rPr lang="en-US" altLang="zh-CN" sz="2000" dirty="0"/>
              <a:t>a </a:t>
            </a:r>
            <a:r>
              <a:rPr lang="en-US" altLang="zh-CN" sz="2000" dirty="0" smtClean="0"/>
              <a:t>convolutional auto-encoder </a:t>
            </a:r>
            <a:r>
              <a:rPr lang="en-US" altLang="zh-CN" sz="2000" dirty="0"/>
              <a:t>with an input of height and color </a:t>
            </a:r>
            <a:r>
              <a:rPr lang="en-US" altLang="zh-CN" sz="2000" dirty="0" smtClean="0"/>
              <a:t>information.</a:t>
            </a:r>
          </a:p>
        </p:txBody>
      </p:sp>
    </p:spTree>
    <p:extLst>
      <p:ext uri="{BB962C8B-B14F-4D97-AF65-F5344CB8AC3E}">
        <p14:creationId xmlns:p14="http://schemas.microsoft.com/office/powerpoint/2010/main" val="185107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05780" y="1412776"/>
            <a:ext cx="7920880" cy="2535560"/>
          </a:xfrm>
        </p:spPr>
        <p:txBody>
          <a:bodyPr rtlCol="0">
            <a:noAutofit/>
          </a:bodyPr>
          <a:lstStyle/>
          <a:p>
            <a:pPr algn="just">
              <a:lnSpc>
                <a:spcPct val="150000"/>
              </a:lnSpc>
            </a:pPr>
            <a:r>
              <a:rPr lang="en-US" altLang="zh-CN" sz="3600" dirty="0" smtClean="0"/>
              <a:t>Thanks </a:t>
            </a:r>
            <a:r>
              <a:rPr lang="en-US" altLang="zh-CN" sz="3600" dirty="0"/>
              <a:t>for</a:t>
            </a:r>
            <a:r>
              <a:rPr lang="en-US" altLang="zh-CN" sz="3600" dirty="0" smtClean="0"/>
              <a:t> your attention</a:t>
            </a:r>
            <a:endParaRPr lang="en-US" sz="3600" dirty="0"/>
          </a:p>
        </p:txBody>
      </p:sp>
      <p:sp>
        <p:nvSpPr>
          <p:cNvPr id="4" name="副标题 3"/>
          <p:cNvSpPr>
            <a:spLocks noGrp="1"/>
          </p:cNvSpPr>
          <p:nvPr>
            <p:ph type="subTitle" idx="1"/>
          </p:nvPr>
        </p:nvSpPr>
        <p:spPr>
          <a:xfrm>
            <a:off x="1125860" y="4797152"/>
            <a:ext cx="8229600" cy="1219200"/>
          </a:xfrm>
        </p:spPr>
        <p:txBody>
          <a:bodyPr rtlCol="0"/>
          <a:lstStyle/>
          <a:p>
            <a:pPr rtl="0">
              <a:lnSpc>
                <a:spcPct val="150000"/>
              </a:lnSpc>
            </a:pPr>
            <a:r>
              <a:rPr lang="en-US" altLang="zh-CN" dirty="0" smtClean="0">
                <a:latin typeface="微软雅黑" panose="020B0503020204020204" pitchFamily="34" charset="-122"/>
                <a:ea typeface="微软雅黑" panose="020B0503020204020204" pitchFamily="34" charset="-122"/>
              </a:rPr>
              <a:t>Calvin Wong</a:t>
            </a:r>
          </a:p>
          <a:p>
            <a:pPr rtl="0">
              <a:lnSpc>
                <a:spcPct val="150000"/>
              </a:lnSpc>
            </a:pPr>
            <a:r>
              <a:rPr lang="en-US" altLang="zh-CN" dirty="0" smtClean="0"/>
              <a:t>20180315</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351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116632"/>
            <a:ext cx="9144001" cy="771872"/>
          </a:xfrm>
        </p:spPr>
        <p:txBody>
          <a:bodyPr/>
          <a:lstStyle/>
          <a:p>
            <a:r>
              <a:rPr lang="en-US" altLang="zh-CN" dirty="0"/>
              <a:t>1. </a:t>
            </a:r>
            <a:r>
              <a:rPr lang="en-US" altLang="zh-CN" dirty="0" smtClean="0"/>
              <a:t>Introduction---Overview</a:t>
            </a:r>
            <a:endParaRPr lang="zh-CN" altLang="en-US" dirty="0"/>
          </a:p>
        </p:txBody>
      </p:sp>
      <p:sp>
        <p:nvSpPr>
          <p:cNvPr id="3" name="内容占位符 2"/>
          <p:cNvSpPr>
            <a:spLocks noGrp="1"/>
          </p:cNvSpPr>
          <p:nvPr>
            <p:ph idx="1"/>
          </p:nvPr>
        </p:nvSpPr>
        <p:spPr>
          <a:xfrm>
            <a:off x="765820" y="1042391"/>
            <a:ext cx="10657184" cy="5410945"/>
          </a:xfrm>
        </p:spPr>
        <p:txBody>
          <a:bodyPr>
            <a:normAutofit fontScale="92500"/>
          </a:bodyPr>
          <a:lstStyle/>
          <a:p>
            <a:pPr algn="just">
              <a:lnSpc>
                <a:spcPct val="150000"/>
              </a:lnSpc>
            </a:pPr>
            <a:r>
              <a:rPr lang="en-US" altLang="zh-CN" dirty="0"/>
              <a:t>A </a:t>
            </a:r>
            <a:r>
              <a:rPr lang="en-US" altLang="zh-CN" b="1" i="1" u="sng" dirty="0">
                <a:solidFill>
                  <a:srgbClr val="FF0000"/>
                </a:solidFill>
              </a:rPr>
              <a:t>point cloud </a:t>
            </a:r>
            <a:r>
              <a:rPr lang="en-US" altLang="zh-CN" dirty="0"/>
              <a:t>is a set of unorganized </a:t>
            </a:r>
            <a:r>
              <a:rPr lang="en-US" altLang="zh-CN" dirty="0" smtClean="0"/>
              <a:t>three-dimensional points </a:t>
            </a:r>
            <a:r>
              <a:rPr lang="en-US" altLang="zh-CN" dirty="0"/>
              <a:t>in a unified </a:t>
            </a:r>
            <a:r>
              <a:rPr lang="en-US" altLang="zh-CN" dirty="0" smtClean="0"/>
              <a:t>coordinate </a:t>
            </a:r>
            <a:r>
              <a:rPr lang="en-US" altLang="zh-CN" dirty="0"/>
              <a:t>system, capturing 3D spatial information</a:t>
            </a:r>
            <a:r>
              <a:rPr lang="en-US" altLang="zh-CN" dirty="0" smtClean="0"/>
              <a:t>.</a:t>
            </a:r>
          </a:p>
          <a:p>
            <a:pPr algn="just">
              <a:lnSpc>
                <a:spcPct val="150000"/>
              </a:lnSpc>
            </a:pPr>
            <a:r>
              <a:rPr lang="en-US" altLang="zh-CN" b="1" i="1" u="sng" dirty="0">
                <a:solidFill>
                  <a:srgbClr val="FF0000"/>
                </a:solidFill>
              </a:rPr>
              <a:t>Point cloud registration </a:t>
            </a:r>
            <a:r>
              <a:rPr lang="en-US" altLang="zh-CN" dirty="0"/>
              <a:t>is defined as finding the </a:t>
            </a:r>
            <a:r>
              <a:rPr lang="en-US" altLang="zh-CN" dirty="0" smtClean="0"/>
              <a:t>transformation </a:t>
            </a:r>
            <a:r>
              <a:rPr lang="en-US" altLang="zh-CN" dirty="0"/>
              <a:t>between two separate point cloud coordinate </a:t>
            </a:r>
            <a:r>
              <a:rPr lang="en-US" altLang="zh-CN" dirty="0" smtClean="0"/>
              <a:t>systems.</a:t>
            </a:r>
          </a:p>
          <a:p>
            <a:pPr algn="just">
              <a:lnSpc>
                <a:spcPct val="150000"/>
              </a:lnSpc>
            </a:pPr>
            <a:r>
              <a:rPr lang="en-US" altLang="zh-CN" dirty="0"/>
              <a:t>Outdoor localization today relies heavily on GPS </a:t>
            </a:r>
            <a:r>
              <a:rPr lang="en-US" altLang="zh-CN" dirty="0" smtClean="0"/>
              <a:t>technology</a:t>
            </a:r>
            <a:r>
              <a:rPr lang="en-US" altLang="zh-CN" dirty="0"/>
              <a:t>, accompanied by ground based augmentation </a:t>
            </a:r>
            <a:r>
              <a:rPr lang="en-US" altLang="zh-CN" dirty="0" smtClean="0"/>
              <a:t>systems </a:t>
            </a:r>
            <a:r>
              <a:rPr lang="en-US" altLang="zh-CN" dirty="0"/>
              <a:t>to improve accuracy</a:t>
            </a:r>
            <a:r>
              <a:rPr lang="en-US" altLang="zh-CN" dirty="0" smtClean="0"/>
              <a:t>.</a:t>
            </a:r>
          </a:p>
          <a:p>
            <a:pPr algn="just">
              <a:lnSpc>
                <a:spcPct val="150000"/>
              </a:lnSpc>
            </a:pPr>
            <a:r>
              <a:rPr lang="en-US" altLang="zh-CN" dirty="0"/>
              <a:t>In this paper we focus on a localization technique that relies on registering a </a:t>
            </a:r>
            <a:r>
              <a:rPr lang="en-US" altLang="zh-CN" u="sng" dirty="0"/>
              <a:t>large-scale point cloud </a:t>
            </a:r>
            <a:r>
              <a:rPr lang="en-US" altLang="zh-CN" dirty="0"/>
              <a:t>and a </a:t>
            </a:r>
            <a:r>
              <a:rPr lang="en-US" altLang="zh-CN" u="sng" dirty="0" smtClean="0"/>
              <a:t>small-scale </a:t>
            </a:r>
            <a:r>
              <a:rPr lang="en-US" altLang="zh-CN" u="sng" dirty="0"/>
              <a:t>point cloud </a:t>
            </a:r>
            <a:r>
              <a:rPr lang="en-US" altLang="zh-CN" dirty="0"/>
              <a:t>scanned within a scene at different times.</a:t>
            </a:r>
            <a:endParaRPr lang="zh-CN" altLang="en-US" dirty="0"/>
          </a:p>
        </p:txBody>
      </p:sp>
      <p:sp>
        <p:nvSpPr>
          <p:cNvPr id="4" name="灯片编号占位符 3"/>
          <p:cNvSpPr>
            <a:spLocks noGrp="1"/>
          </p:cNvSpPr>
          <p:nvPr>
            <p:ph type="sldNum" sz="quarter" idx="12"/>
          </p:nvPr>
        </p:nvSpPr>
        <p:spPr/>
        <p:txBody>
          <a:bodyPr/>
          <a:lstStyle/>
          <a:p>
            <a:fld id="{2A013F82-EE5E-44EE-A61D-E31C6657F26F}" type="slidenum">
              <a:rPr lang="en-US" altLang="zh-CN" noProof="0" smtClean="0"/>
              <a:pPr/>
              <a:t>3</a:t>
            </a:fld>
            <a:endParaRPr lang="zh-CN" altLang="en-US" noProof="0" dirty="0"/>
          </a:p>
        </p:txBody>
      </p:sp>
    </p:spTree>
    <p:extLst>
      <p:ext uri="{BB962C8B-B14F-4D97-AF65-F5344CB8AC3E}">
        <p14:creationId xmlns:p14="http://schemas.microsoft.com/office/powerpoint/2010/main" val="11359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116632"/>
            <a:ext cx="9144001" cy="771872"/>
          </a:xfrm>
        </p:spPr>
        <p:txBody>
          <a:bodyPr/>
          <a:lstStyle/>
          <a:p>
            <a:r>
              <a:rPr lang="en-US" altLang="zh-CN" dirty="0"/>
              <a:t>1. Introduction---Related Work</a:t>
            </a:r>
            <a:endParaRPr lang="zh-CN" altLang="en-US" dirty="0"/>
          </a:p>
        </p:txBody>
      </p:sp>
      <p:sp>
        <p:nvSpPr>
          <p:cNvPr id="3" name="内容占位符 2"/>
          <p:cNvSpPr>
            <a:spLocks noGrp="1"/>
          </p:cNvSpPr>
          <p:nvPr>
            <p:ph idx="1"/>
          </p:nvPr>
        </p:nvSpPr>
        <p:spPr>
          <a:xfrm>
            <a:off x="765820" y="1042391"/>
            <a:ext cx="10441160" cy="5410945"/>
          </a:xfrm>
        </p:spPr>
        <p:txBody>
          <a:bodyPr>
            <a:normAutofit/>
          </a:bodyPr>
          <a:lstStyle/>
          <a:p>
            <a:pPr algn="just">
              <a:lnSpc>
                <a:spcPct val="150000"/>
              </a:lnSpc>
            </a:pPr>
            <a:r>
              <a:rPr lang="en-US" altLang="zh-CN" dirty="0"/>
              <a:t>Registration algorithms are divided into those dealing with </a:t>
            </a:r>
            <a:r>
              <a:rPr lang="en-US" altLang="zh-CN" u="sng" dirty="0"/>
              <a:t>coarse registration</a:t>
            </a:r>
            <a:r>
              <a:rPr lang="en-US" altLang="zh-CN" dirty="0"/>
              <a:t> and those dealing with </a:t>
            </a:r>
            <a:r>
              <a:rPr lang="en-US" altLang="zh-CN" u="sng" dirty="0"/>
              <a:t>fine registration</a:t>
            </a:r>
            <a:r>
              <a:rPr lang="en-US" altLang="zh-CN" dirty="0"/>
              <a:t>.</a:t>
            </a:r>
          </a:p>
          <a:p>
            <a:pPr algn="just">
              <a:lnSpc>
                <a:spcPct val="150000"/>
              </a:lnSpc>
            </a:pPr>
            <a:r>
              <a:rPr lang="en-US" altLang="zh-CN" dirty="0" smtClean="0"/>
              <a:t>Coarse </a:t>
            </a:r>
            <a:r>
              <a:rPr lang="en-US" altLang="zh-CN" dirty="0"/>
              <a:t>registration </a:t>
            </a:r>
            <a:r>
              <a:rPr lang="en-US" altLang="zh-CN" dirty="0" smtClean="0"/>
              <a:t>methods: FPFH, 3D-SIFT</a:t>
            </a:r>
            <a:r>
              <a:rPr lang="en-US" altLang="zh-CN" dirty="0"/>
              <a:t>, NARF, </a:t>
            </a:r>
            <a:r>
              <a:rPr lang="en-US" altLang="zh-CN" dirty="0" smtClean="0"/>
              <a:t>and SHOT.</a:t>
            </a:r>
          </a:p>
          <a:p>
            <a:pPr algn="just">
              <a:lnSpc>
                <a:spcPct val="150000"/>
              </a:lnSpc>
            </a:pPr>
            <a:r>
              <a:rPr lang="en-US" altLang="zh-CN" dirty="0"/>
              <a:t>In the field of 2D computer </a:t>
            </a:r>
            <a:r>
              <a:rPr lang="en-US" altLang="zh-CN" dirty="0" smtClean="0"/>
              <a:t>vision, the development of hand-coded features come to an end due to deep learning. </a:t>
            </a:r>
          </a:p>
          <a:p>
            <a:pPr algn="just">
              <a:lnSpc>
                <a:spcPct val="150000"/>
              </a:lnSpc>
            </a:pPr>
            <a:r>
              <a:rPr lang="en-US" altLang="zh-CN" dirty="0" smtClean="0"/>
              <a:t>SLAM </a:t>
            </a:r>
            <a:r>
              <a:rPr lang="en-US" altLang="zh-CN" dirty="0"/>
              <a:t>was studied for the problem of fine registration between point clouds. The </a:t>
            </a:r>
            <a:r>
              <a:rPr lang="en-US" altLang="zh-CN" dirty="0" smtClean="0"/>
              <a:t>solutions </a:t>
            </a:r>
            <a:r>
              <a:rPr lang="en-US" altLang="zh-CN" dirty="0"/>
              <a:t>revolve around the Iterative Closest Point (</a:t>
            </a:r>
            <a:r>
              <a:rPr lang="en-US" altLang="zh-CN" dirty="0" smtClean="0"/>
              <a:t>ICP) algorithm </a:t>
            </a:r>
            <a:r>
              <a:rPr lang="en-US" altLang="zh-CN" dirty="0"/>
              <a:t>and its </a:t>
            </a:r>
            <a:r>
              <a:rPr lang="en-US" altLang="zh-CN" dirty="0" smtClean="0"/>
              <a:t>improvements.</a:t>
            </a:r>
            <a:endParaRPr lang="zh-CN" altLang="en-US" dirty="0"/>
          </a:p>
        </p:txBody>
      </p:sp>
      <p:sp>
        <p:nvSpPr>
          <p:cNvPr id="4" name="灯片编号占位符 3"/>
          <p:cNvSpPr>
            <a:spLocks noGrp="1"/>
          </p:cNvSpPr>
          <p:nvPr>
            <p:ph type="sldNum" sz="quarter" idx="12"/>
          </p:nvPr>
        </p:nvSpPr>
        <p:spPr/>
        <p:txBody>
          <a:bodyPr/>
          <a:lstStyle/>
          <a:p>
            <a:fld id="{2A013F82-EE5E-44EE-A61D-E31C6657F26F}" type="slidenum">
              <a:rPr lang="en-US" altLang="zh-CN" noProof="0" smtClean="0"/>
              <a:pPr/>
              <a:t>4</a:t>
            </a:fld>
            <a:endParaRPr lang="zh-CN" altLang="en-US" noProof="0" dirty="0"/>
          </a:p>
        </p:txBody>
      </p:sp>
    </p:spTree>
    <p:extLst>
      <p:ext uri="{BB962C8B-B14F-4D97-AF65-F5344CB8AC3E}">
        <p14:creationId xmlns:p14="http://schemas.microsoft.com/office/powerpoint/2010/main" val="22412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116632"/>
            <a:ext cx="9144001" cy="771872"/>
          </a:xfrm>
        </p:spPr>
        <p:txBody>
          <a:bodyPr/>
          <a:lstStyle/>
          <a:p>
            <a:r>
              <a:rPr lang="en-US" altLang="zh-CN" dirty="0"/>
              <a:t>1. Introduction-</a:t>
            </a:r>
            <a:r>
              <a:rPr lang="en-US" altLang="zh-CN" dirty="0" smtClean="0"/>
              <a:t>--Contribution</a:t>
            </a:r>
            <a:endParaRPr lang="zh-CN" altLang="en-US" dirty="0"/>
          </a:p>
        </p:txBody>
      </p:sp>
      <p:sp>
        <p:nvSpPr>
          <p:cNvPr id="3" name="内容占位符 2"/>
          <p:cNvSpPr>
            <a:spLocks noGrp="1"/>
          </p:cNvSpPr>
          <p:nvPr>
            <p:ph idx="1"/>
          </p:nvPr>
        </p:nvSpPr>
        <p:spPr>
          <a:xfrm>
            <a:off x="765820" y="1330423"/>
            <a:ext cx="10441160" cy="4546849"/>
          </a:xfrm>
        </p:spPr>
        <p:txBody>
          <a:bodyPr>
            <a:normAutofit/>
          </a:bodyPr>
          <a:lstStyle/>
          <a:p>
            <a:pPr algn="just">
              <a:lnSpc>
                <a:spcPct val="150000"/>
              </a:lnSpc>
            </a:pPr>
            <a:r>
              <a:rPr lang="en-US" altLang="zh-CN" dirty="0"/>
              <a:t>Using super-points (selected by a Random </a:t>
            </a:r>
            <a:r>
              <a:rPr lang="en-US" altLang="zh-CN" dirty="0" smtClean="0"/>
              <a:t>Sphere Cover </a:t>
            </a:r>
            <a:r>
              <a:rPr lang="en-US" altLang="zh-CN" dirty="0"/>
              <a:t>Set) as the basic units for matching, instead </a:t>
            </a:r>
            <a:r>
              <a:rPr lang="en-US" altLang="zh-CN" dirty="0" smtClean="0"/>
              <a:t>of the </a:t>
            </a:r>
            <a:r>
              <a:rPr lang="en-US" altLang="zh-CN" dirty="0"/>
              <a:t>commonly used key-points or local linear </a:t>
            </a:r>
            <a:r>
              <a:rPr lang="en-US" altLang="zh-CN" dirty="0" smtClean="0"/>
              <a:t>structures.</a:t>
            </a:r>
          </a:p>
          <a:p>
            <a:pPr algn="just">
              <a:lnSpc>
                <a:spcPct val="150000"/>
              </a:lnSpc>
            </a:pPr>
            <a:r>
              <a:rPr lang="en-US" altLang="zh-CN" dirty="0"/>
              <a:t>Encoding local 3D geometric structures using a </a:t>
            </a:r>
            <a:r>
              <a:rPr lang="en-US" altLang="zh-CN" dirty="0" smtClean="0"/>
              <a:t>deep neural </a:t>
            </a:r>
            <a:r>
              <a:rPr lang="en-US" altLang="zh-CN" dirty="0"/>
              <a:t>network </a:t>
            </a:r>
            <a:r>
              <a:rPr lang="en-US" altLang="zh-CN" dirty="0" smtClean="0"/>
              <a:t>auto-encoder.</a:t>
            </a:r>
          </a:p>
          <a:p>
            <a:pPr>
              <a:lnSpc>
                <a:spcPct val="150000"/>
              </a:lnSpc>
            </a:pPr>
            <a:r>
              <a:rPr lang="en-US" altLang="zh-CN" dirty="0"/>
              <a:t>W</a:t>
            </a:r>
            <a:r>
              <a:rPr lang="en-US" altLang="zh-CN" dirty="0" smtClean="0"/>
              <a:t>e designed </a:t>
            </a:r>
            <a:r>
              <a:rPr lang="en-US" altLang="zh-CN" dirty="0"/>
              <a:t>our algorithm to be effective on large-scale </a:t>
            </a:r>
            <a:r>
              <a:rPr lang="en-US" altLang="zh-CN" dirty="0" smtClean="0"/>
              <a:t>scanned data</a:t>
            </a:r>
            <a:r>
              <a:rPr lang="en-US" altLang="zh-CN" dirty="0"/>
              <a:t> </a:t>
            </a:r>
            <a:r>
              <a:rPr lang="en-US" altLang="zh-CN" dirty="0" smtClean="0"/>
              <a:t>and it is possible to be applied to real-time analysis.</a:t>
            </a:r>
            <a:endParaRPr lang="zh-CN" altLang="en-US" dirty="0"/>
          </a:p>
        </p:txBody>
      </p:sp>
      <p:sp>
        <p:nvSpPr>
          <p:cNvPr id="4" name="灯片编号占位符 3"/>
          <p:cNvSpPr>
            <a:spLocks noGrp="1"/>
          </p:cNvSpPr>
          <p:nvPr>
            <p:ph type="sldNum" sz="quarter" idx="12"/>
          </p:nvPr>
        </p:nvSpPr>
        <p:spPr/>
        <p:txBody>
          <a:bodyPr/>
          <a:lstStyle/>
          <a:p>
            <a:fld id="{2A013F82-EE5E-44EE-A61D-E31C6657F26F}" type="slidenum">
              <a:rPr lang="en-US" altLang="zh-CN" noProof="0" smtClean="0"/>
              <a:pPr/>
              <a:t>5</a:t>
            </a:fld>
            <a:endParaRPr lang="zh-CN" altLang="en-US" noProof="0" dirty="0"/>
          </a:p>
        </p:txBody>
      </p:sp>
    </p:spTree>
    <p:extLst>
      <p:ext uri="{BB962C8B-B14F-4D97-AF65-F5344CB8AC3E}">
        <p14:creationId xmlns:p14="http://schemas.microsoft.com/office/powerpoint/2010/main" val="339944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p:cNvPicPr>
          <p:nvPr>
            <p:ph type="pic" idx="1"/>
          </p:nvPr>
        </p:nvPicPr>
        <p:blipFill rotWithShape="1">
          <a:blip r:embed="rId3">
            <a:extLst>
              <a:ext uri="{28A0092B-C50C-407E-A947-70E740481C1C}">
                <a14:useLocalDpi xmlns:a14="http://schemas.microsoft.com/office/drawing/2010/main" val="0"/>
              </a:ext>
            </a:extLst>
          </a:blip>
          <a:srcRect l="3090" t="10433" r="5258" b="3123"/>
          <a:stretch/>
        </p:blipFill>
        <p:spPr>
          <a:xfrm>
            <a:off x="5518348" y="1602532"/>
            <a:ext cx="6408712" cy="4176464"/>
          </a:xfrm>
        </p:spPr>
      </p:pic>
      <p:sp>
        <p:nvSpPr>
          <p:cNvPr id="3" name="标题 2"/>
          <p:cNvSpPr>
            <a:spLocks noGrp="1"/>
          </p:cNvSpPr>
          <p:nvPr>
            <p:ph type="title"/>
          </p:nvPr>
        </p:nvSpPr>
        <p:spPr>
          <a:xfrm>
            <a:off x="1485900" y="41920"/>
            <a:ext cx="9217024" cy="938808"/>
          </a:xfrm>
        </p:spPr>
        <p:txBody>
          <a:bodyPr rtlCol="0"/>
          <a:lstStyle/>
          <a:p>
            <a:pPr rtl="0">
              <a:lnSpc>
                <a:spcPct val="150000"/>
              </a:lnSpc>
            </a:pPr>
            <a:r>
              <a:rPr lang="en-US" dirty="0" smtClean="0"/>
              <a:t>2. The LORAX Registration Algorithm</a:t>
            </a:r>
            <a:endParaRPr lang="en-US" dirty="0"/>
          </a:p>
        </p:txBody>
      </p:sp>
      <p:sp>
        <p:nvSpPr>
          <p:cNvPr id="4" name="文本占位符 3"/>
          <p:cNvSpPr>
            <a:spLocks noGrp="1"/>
          </p:cNvSpPr>
          <p:nvPr>
            <p:ph type="body" sz="half" idx="2"/>
          </p:nvPr>
        </p:nvSpPr>
        <p:spPr>
          <a:xfrm>
            <a:off x="314668" y="2060848"/>
            <a:ext cx="4905031" cy="3024336"/>
          </a:xfrm>
        </p:spPr>
        <p:txBody>
          <a:bodyPr rtlCol="0">
            <a:noAutofit/>
          </a:bodyPr>
          <a:lstStyle/>
          <a:p>
            <a:pPr algn="just">
              <a:lnSpc>
                <a:spcPct val="150000"/>
              </a:lnSpc>
            </a:pPr>
            <a:r>
              <a:rPr lang="en-US" sz="2400" dirty="0"/>
              <a:t>The global point cloud can contain as many as ~</a:t>
            </a:r>
            <a:r>
              <a:rPr lang="en-US" sz="2400" dirty="0" smtClean="0"/>
              <a:t>100 million </a:t>
            </a:r>
            <a:r>
              <a:rPr lang="en-US" sz="2400" dirty="0"/>
              <a:t>3D points, while the local point cloud is </a:t>
            </a:r>
            <a:r>
              <a:rPr lang="en-US" sz="2400" dirty="0" smtClean="0"/>
              <a:t>two-to-three </a:t>
            </a:r>
            <a:r>
              <a:rPr lang="en-US" sz="2400" dirty="0"/>
              <a:t>orders of magnitude smaller.</a:t>
            </a:r>
          </a:p>
        </p:txBody>
      </p:sp>
      <p:sp>
        <p:nvSpPr>
          <p:cNvPr id="5" name="灯片编号占位符 4"/>
          <p:cNvSpPr>
            <a:spLocks noGrp="1"/>
          </p:cNvSpPr>
          <p:nvPr>
            <p:ph type="sldNum" sz="quarter" idx="12"/>
          </p:nvPr>
        </p:nvSpPr>
        <p:spPr/>
        <p:txBody>
          <a:bodyPr/>
          <a:lstStyle/>
          <a:p>
            <a:pPr rtl="0"/>
            <a:fld id="{2A013F82-EE5E-44EE-A61D-E31C6657F26F}" type="slidenum">
              <a:rPr lang="en-US" altLang="zh-CN" noProof="0" smtClean="0"/>
              <a:pPr rtl="0"/>
              <a:t>6</a:t>
            </a:fld>
            <a:endParaRPr lang="en-US" altLang="zh-CN" noProof="0" dirty="0"/>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116632"/>
            <a:ext cx="9144001" cy="771872"/>
          </a:xfrm>
        </p:spPr>
        <p:txBody>
          <a:bodyPr/>
          <a:lstStyle/>
          <a:p>
            <a:r>
              <a:rPr lang="en-US" altLang="zh-CN" dirty="0"/>
              <a:t>2. The LORAX Registration Algorithm</a:t>
            </a:r>
            <a:endParaRPr lang="zh-CN" altLang="en-US" dirty="0"/>
          </a:p>
        </p:txBody>
      </p:sp>
      <p:sp>
        <p:nvSpPr>
          <p:cNvPr id="3" name="内容占位符 2"/>
          <p:cNvSpPr>
            <a:spLocks noGrp="1"/>
          </p:cNvSpPr>
          <p:nvPr>
            <p:ph idx="1"/>
          </p:nvPr>
        </p:nvSpPr>
        <p:spPr>
          <a:xfrm>
            <a:off x="1197868" y="1047191"/>
            <a:ext cx="9289032" cy="5810809"/>
          </a:xfrm>
        </p:spPr>
        <p:txBody>
          <a:bodyPr>
            <a:noAutofit/>
          </a:bodyPr>
          <a:lstStyle/>
          <a:p>
            <a:pPr algn="just">
              <a:lnSpc>
                <a:spcPct val="150000"/>
              </a:lnSpc>
            </a:pPr>
            <a:r>
              <a:rPr lang="en-US" altLang="zh-CN" sz="2000" dirty="0" smtClean="0"/>
              <a:t>a. </a:t>
            </a:r>
            <a:r>
              <a:rPr lang="en-US" altLang="zh-CN" sz="2000" dirty="0"/>
              <a:t>Division of the point clouds to super-points using </a:t>
            </a:r>
            <a:r>
              <a:rPr lang="en-US" altLang="zh-CN" sz="2000" dirty="0" smtClean="0"/>
              <a:t>the new </a:t>
            </a:r>
            <a:r>
              <a:rPr lang="en-US" altLang="zh-CN" sz="2000" dirty="0"/>
              <a:t>Random </a:t>
            </a:r>
            <a:r>
              <a:rPr lang="en-US" altLang="zh-CN" sz="2000" dirty="0" smtClean="0"/>
              <a:t>       Sphere </a:t>
            </a:r>
            <a:r>
              <a:rPr lang="en-US" altLang="zh-CN" sz="2000" dirty="0"/>
              <a:t>Cover Set algorithm.</a:t>
            </a:r>
          </a:p>
          <a:p>
            <a:pPr algn="just">
              <a:lnSpc>
                <a:spcPct val="150000"/>
              </a:lnSpc>
            </a:pPr>
            <a:r>
              <a:rPr lang="en-US" altLang="zh-CN" sz="2000" dirty="0" smtClean="0"/>
              <a:t>b. </a:t>
            </a:r>
            <a:r>
              <a:rPr lang="en-US" altLang="zh-CN" sz="2000" dirty="0"/>
              <a:t>Selection of a normalized local coordinate system </a:t>
            </a:r>
            <a:r>
              <a:rPr lang="en-US" altLang="zh-CN" sz="2000" dirty="0" smtClean="0"/>
              <a:t>for each </a:t>
            </a:r>
            <a:r>
              <a:rPr lang="en-US" altLang="zh-CN" sz="2000" dirty="0"/>
              <a:t>super-point.</a:t>
            </a:r>
          </a:p>
          <a:p>
            <a:pPr algn="just">
              <a:lnSpc>
                <a:spcPct val="150000"/>
              </a:lnSpc>
            </a:pPr>
            <a:r>
              <a:rPr lang="en-US" altLang="zh-CN" sz="2000" dirty="0" smtClean="0"/>
              <a:t>c. </a:t>
            </a:r>
            <a:r>
              <a:rPr lang="en-US" altLang="zh-CN" sz="2000" dirty="0"/>
              <a:t>Projection of super-point data onto 2D depth maps.</a:t>
            </a:r>
          </a:p>
          <a:p>
            <a:pPr algn="just">
              <a:lnSpc>
                <a:spcPct val="150000"/>
              </a:lnSpc>
            </a:pPr>
            <a:r>
              <a:rPr lang="en-US" altLang="zh-CN" sz="2000" dirty="0" smtClean="0"/>
              <a:t>d. </a:t>
            </a:r>
            <a:r>
              <a:rPr lang="en-US" altLang="zh-CN" sz="2000" dirty="0"/>
              <a:t>Saliency detection and filtration of super-points.</a:t>
            </a:r>
          </a:p>
          <a:p>
            <a:pPr algn="just">
              <a:lnSpc>
                <a:spcPct val="150000"/>
              </a:lnSpc>
            </a:pPr>
            <a:r>
              <a:rPr lang="en-US" altLang="zh-CN" sz="2000" dirty="0" smtClean="0"/>
              <a:t>e. </a:t>
            </a:r>
            <a:r>
              <a:rPr lang="en-US" altLang="zh-CN" sz="2000" dirty="0"/>
              <a:t>Dimension reduction using a Deep Neural </a:t>
            </a:r>
            <a:r>
              <a:rPr lang="en-US" altLang="zh-CN" sz="2000" dirty="0" smtClean="0"/>
              <a:t>Network Auto-Encoder</a:t>
            </a:r>
            <a:r>
              <a:rPr lang="en-US" altLang="zh-CN" sz="2000" dirty="0"/>
              <a:t>.</a:t>
            </a:r>
          </a:p>
          <a:p>
            <a:pPr algn="just">
              <a:lnSpc>
                <a:spcPct val="150000"/>
              </a:lnSpc>
            </a:pPr>
            <a:r>
              <a:rPr lang="en-US" altLang="zh-CN" sz="2000" dirty="0" smtClean="0"/>
              <a:t>f. </a:t>
            </a:r>
            <a:r>
              <a:rPr lang="en-US" altLang="zh-CN" sz="2000" dirty="0"/>
              <a:t>Finding candidate matches between correlating </a:t>
            </a:r>
            <a:r>
              <a:rPr lang="en-US" altLang="zh-CN" sz="2000" dirty="0" smtClean="0"/>
              <a:t>descriptors</a:t>
            </a:r>
            <a:r>
              <a:rPr lang="en-US" altLang="zh-CN" sz="2000" dirty="0"/>
              <a:t>.</a:t>
            </a:r>
          </a:p>
          <a:p>
            <a:pPr algn="just">
              <a:lnSpc>
                <a:spcPct val="150000"/>
              </a:lnSpc>
            </a:pPr>
            <a:r>
              <a:rPr lang="en-US" altLang="zh-CN" sz="2000" dirty="0" smtClean="0"/>
              <a:t>g. </a:t>
            </a:r>
            <a:r>
              <a:rPr lang="en-US" altLang="zh-CN" sz="2000" dirty="0"/>
              <a:t>Coarse registration using a localized search.</a:t>
            </a:r>
          </a:p>
          <a:p>
            <a:pPr algn="just">
              <a:lnSpc>
                <a:spcPct val="150000"/>
              </a:lnSpc>
            </a:pPr>
            <a:r>
              <a:rPr lang="en-US" altLang="zh-CN" sz="2000" dirty="0" smtClean="0"/>
              <a:t>h. </a:t>
            </a:r>
            <a:r>
              <a:rPr lang="en-US" altLang="zh-CN" sz="2000" dirty="0"/>
              <a:t>Iterative Closest Point fine-tuning.</a:t>
            </a:r>
            <a:endParaRPr lang="zh-CN" altLang="en-US" sz="2000" dirty="0"/>
          </a:p>
        </p:txBody>
      </p:sp>
      <p:sp>
        <p:nvSpPr>
          <p:cNvPr id="4" name="灯片编号占位符 3"/>
          <p:cNvSpPr>
            <a:spLocks noGrp="1"/>
          </p:cNvSpPr>
          <p:nvPr>
            <p:ph type="sldNum" sz="quarter" idx="12"/>
          </p:nvPr>
        </p:nvSpPr>
        <p:spPr/>
        <p:txBody>
          <a:bodyPr/>
          <a:lstStyle/>
          <a:p>
            <a:fld id="{2A013F82-EE5E-44EE-A61D-E31C6657F26F}" type="slidenum">
              <a:rPr lang="en-US" altLang="zh-CN" noProof="0" smtClean="0"/>
              <a:pPr/>
              <a:t>7</a:t>
            </a:fld>
            <a:endParaRPr lang="zh-CN" altLang="en-US" noProof="0" dirty="0"/>
          </a:p>
        </p:txBody>
      </p:sp>
    </p:spTree>
    <p:extLst>
      <p:ext uri="{BB962C8B-B14F-4D97-AF65-F5344CB8AC3E}">
        <p14:creationId xmlns:p14="http://schemas.microsoft.com/office/powerpoint/2010/main" val="212355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116632"/>
            <a:ext cx="9144001" cy="771872"/>
          </a:xfrm>
        </p:spPr>
        <p:txBody>
          <a:bodyPr/>
          <a:lstStyle/>
          <a:p>
            <a:r>
              <a:rPr lang="en-US" altLang="zh-CN" dirty="0" smtClean="0"/>
              <a:t>a. Random </a:t>
            </a:r>
            <a:r>
              <a:rPr lang="en-US" altLang="zh-CN" dirty="0"/>
              <a:t>Sphere Cover Set (RSCS)</a:t>
            </a:r>
            <a:endParaRPr lang="zh-CN" altLang="en-US" dirty="0"/>
          </a:p>
        </p:txBody>
      </p:sp>
      <p:sp>
        <p:nvSpPr>
          <p:cNvPr id="3" name="内容占位符 2"/>
          <p:cNvSpPr>
            <a:spLocks noGrp="1"/>
          </p:cNvSpPr>
          <p:nvPr>
            <p:ph idx="1"/>
          </p:nvPr>
        </p:nvSpPr>
        <p:spPr>
          <a:xfrm>
            <a:off x="1197868" y="1047191"/>
            <a:ext cx="9289032" cy="5194921"/>
          </a:xfrm>
        </p:spPr>
        <p:txBody>
          <a:bodyPr>
            <a:noAutofit/>
          </a:bodyPr>
          <a:lstStyle/>
          <a:p>
            <a:pPr algn="just">
              <a:lnSpc>
                <a:spcPct val="150000"/>
              </a:lnSpc>
            </a:pPr>
            <a:r>
              <a:rPr lang="en-US" altLang="zh-CN" sz="2000" dirty="0"/>
              <a:t>First, the set of super-points (SP) that will be used as </a:t>
            </a:r>
            <a:r>
              <a:rPr lang="en-US" altLang="zh-CN" sz="2000" dirty="0" smtClean="0"/>
              <a:t>the basic </a:t>
            </a:r>
            <a:r>
              <a:rPr lang="en-US" altLang="zh-CN" sz="2000" dirty="0"/>
              <a:t>units for the </a:t>
            </a:r>
            <a:r>
              <a:rPr lang="en-US" altLang="zh-CN" sz="2000" dirty="0" smtClean="0"/>
              <a:t>matching </a:t>
            </a:r>
            <a:r>
              <a:rPr lang="en-US" altLang="zh-CN" sz="2000" dirty="0"/>
              <a:t>process is defined</a:t>
            </a:r>
            <a:r>
              <a:rPr lang="en-US" altLang="zh-CN" sz="2000" dirty="0" smtClean="0"/>
              <a:t>.</a:t>
            </a:r>
          </a:p>
          <a:p>
            <a:pPr algn="just">
              <a:lnSpc>
                <a:spcPct val="150000"/>
              </a:lnSpc>
            </a:pPr>
            <a:r>
              <a:rPr lang="en-US" altLang="zh-CN" sz="2000" dirty="0"/>
              <a:t>The procedure is as followed: (1) randomly </a:t>
            </a:r>
            <a:r>
              <a:rPr lang="en-US" altLang="zh-CN" sz="2000" dirty="0" smtClean="0"/>
              <a:t>select a </a:t>
            </a:r>
            <a:r>
              <a:rPr lang="en-US" altLang="zh-CN" sz="2000" dirty="0"/>
              <a:t>point </a:t>
            </a:r>
            <a:r>
              <a:rPr lang="en-US" altLang="zh-CN" sz="2000" i="1" dirty="0" smtClean="0"/>
              <a:t>P</a:t>
            </a:r>
            <a:r>
              <a:rPr lang="en-US" altLang="zh-CN" sz="2000" dirty="0"/>
              <a:t> </a:t>
            </a:r>
            <a:r>
              <a:rPr lang="en-US" altLang="zh-CN" sz="2000" dirty="0" smtClean="0"/>
              <a:t>that </a:t>
            </a:r>
            <a:r>
              <a:rPr lang="en-US" altLang="zh-CN" sz="2000" dirty="0"/>
              <a:t>does not yet belong to any SP; (2) define </a:t>
            </a:r>
            <a:r>
              <a:rPr lang="en-US" altLang="zh-CN" sz="2000" dirty="0" smtClean="0"/>
              <a:t>a new </a:t>
            </a:r>
            <a:r>
              <a:rPr lang="en-US" altLang="zh-CN" sz="2000" dirty="0"/>
              <a:t>SP as the set of points located inside the sphere of </a:t>
            </a:r>
            <a:r>
              <a:rPr lang="en-US" altLang="zh-CN" sz="2000" dirty="0" smtClean="0"/>
              <a:t>a fixed </a:t>
            </a:r>
            <a:r>
              <a:rPr lang="en-US" altLang="zh-CN" sz="2000" dirty="0"/>
              <a:t>radius </a:t>
            </a:r>
            <a:r>
              <a:rPr lang="en-US" altLang="zh-CN" sz="2000" i="1" dirty="0"/>
              <a:t>R</a:t>
            </a:r>
            <a:r>
              <a:rPr lang="en-US" altLang="zh-CN" sz="2000" i="1" baseline="-25000" dirty="0"/>
              <a:t>sphere</a:t>
            </a:r>
            <a:r>
              <a:rPr lang="en-US" altLang="zh-CN" sz="2000" dirty="0"/>
              <a:t> with </a:t>
            </a:r>
            <a:r>
              <a:rPr lang="en-US" altLang="zh-CN" sz="2000" i="1" dirty="0"/>
              <a:t>P</a:t>
            </a:r>
            <a:r>
              <a:rPr lang="en-US" altLang="zh-CN" sz="2000" dirty="0"/>
              <a:t> as its center</a:t>
            </a:r>
            <a:r>
              <a:rPr lang="en-US" altLang="zh-CN" sz="2000" dirty="0" smtClean="0"/>
              <a:t>.</a:t>
            </a:r>
          </a:p>
          <a:p>
            <a:pPr algn="just">
              <a:lnSpc>
                <a:spcPct val="150000"/>
              </a:lnSpc>
            </a:pPr>
            <a:r>
              <a:rPr lang="en-US" altLang="zh-CN" sz="2000" dirty="0"/>
              <a:t>Let </a:t>
            </a:r>
            <a:r>
              <a:rPr lang="en-US" altLang="zh-CN" sz="2000" i="1" dirty="0"/>
              <a:t>V</a:t>
            </a:r>
            <a:r>
              <a:rPr lang="en-US" altLang="zh-CN" sz="2000" i="1" baseline="-25000" dirty="0"/>
              <a:t>local</a:t>
            </a:r>
            <a:r>
              <a:rPr lang="en-US" altLang="zh-CN" sz="2000" dirty="0"/>
              <a:t> be the volume of a </a:t>
            </a:r>
            <a:r>
              <a:rPr lang="en-US" altLang="zh-CN" sz="2000" dirty="0" smtClean="0"/>
              <a:t>sphere encompassing </a:t>
            </a:r>
            <a:r>
              <a:rPr lang="en-US" altLang="zh-CN" sz="2000" dirty="0"/>
              <a:t>the local point cloud and </a:t>
            </a:r>
            <a:r>
              <a:rPr lang="en-US" altLang="zh-CN" sz="2000" dirty="0" smtClean="0"/>
              <a:t>let </a:t>
            </a:r>
            <a:r>
              <a:rPr lang="en-US" altLang="zh-CN" sz="2000" i="1" dirty="0" smtClean="0"/>
              <a:t>m</a:t>
            </a:r>
            <a:r>
              <a:rPr lang="en-US" altLang="zh-CN" sz="2000" dirty="0" smtClean="0"/>
              <a:t> be </a:t>
            </a:r>
            <a:r>
              <a:rPr lang="en-US" altLang="zh-CN" sz="2000" dirty="0"/>
              <a:t>the </a:t>
            </a:r>
            <a:r>
              <a:rPr lang="en-US" altLang="zh-CN" sz="2000" dirty="0" smtClean="0"/>
              <a:t>number of </a:t>
            </a:r>
            <a:r>
              <a:rPr lang="en-US" altLang="zh-CN" sz="2000" dirty="0"/>
              <a:t>matches used in the final stage of the algorithm.</a:t>
            </a:r>
          </a:p>
          <a:p>
            <a:pPr algn="just">
              <a:lnSpc>
                <a:spcPct val="150000"/>
              </a:lnSpc>
            </a:pPr>
            <a:endParaRPr lang="zh-CN" altLang="en-US" sz="2000" dirty="0"/>
          </a:p>
        </p:txBody>
      </p:sp>
      <p:sp>
        <p:nvSpPr>
          <p:cNvPr id="4" name="灯片编号占位符 3"/>
          <p:cNvSpPr>
            <a:spLocks noGrp="1"/>
          </p:cNvSpPr>
          <p:nvPr>
            <p:ph type="sldNum" sz="quarter" idx="12"/>
          </p:nvPr>
        </p:nvSpPr>
        <p:spPr/>
        <p:txBody>
          <a:bodyPr/>
          <a:lstStyle/>
          <a:p>
            <a:fld id="{2A013F82-EE5E-44EE-A61D-E31C6657F26F}" type="slidenum">
              <a:rPr lang="en-US" altLang="zh-CN" noProof="0" smtClean="0"/>
              <a:pPr/>
              <a:t>8</a:t>
            </a:fld>
            <a:endParaRPr lang="zh-CN" altLang="en-US" noProof="0" dirty="0"/>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19059"/>
          <a:stretch/>
        </p:blipFill>
        <p:spPr>
          <a:xfrm>
            <a:off x="3358108" y="5175845"/>
            <a:ext cx="5172075" cy="917451"/>
          </a:xfrm>
          <a:prstGeom prst="rect">
            <a:avLst/>
          </a:prstGeom>
        </p:spPr>
      </p:pic>
    </p:spTree>
    <p:extLst>
      <p:ext uri="{BB962C8B-B14F-4D97-AF65-F5344CB8AC3E}">
        <p14:creationId xmlns:p14="http://schemas.microsoft.com/office/powerpoint/2010/main" val="3469687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712912"/>
            <a:ext cx="10404647" cy="771872"/>
          </a:xfrm>
        </p:spPr>
        <p:txBody>
          <a:bodyPr>
            <a:normAutofit fontScale="90000"/>
          </a:bodyPr>
          <a:lstStyle/>
          <a:p>
            <a:pPr>
              <a:lnSpc>
                <a:spcPct val="150000"/>
              </a:lnSpc>
            </a:pPr>
            <a:r>
              <a:rPr lang="en-US" altLang="zh-CN" dirty="0"/>
              <a:t>b</a:t>
            </a:r>
            <a:r>
              <a:rPr lang="en-US" altLang="zh-CN" dirty="0" smtClean="0"/>
              <a:t>. </a:t>
            </a:r>
            <a:r>
              <a:rPr lang="en-US" altLang="zh-CN" dirty="0"/>
              <a:t>Selection of a Normalized Local Coordinate</a:t>
            </a:r>
            <a:br>
              <a:rPr lang="en-US" altLang="zh-CN" dirty="0"/>
            </a:br>
            <a:r>
              <a:rPr lang="en-US" altLang="zh-CN" dirty="0"/>
              <a:t>System for each Super-point</a:t>
            </a:r>
            <a:endParaRPr lang="zh-CN" altLang="en-US" dirty="0"/>
          </a:p>
        </p:txBody>
      </p:sp>
      <p:sp>
        <p:nvSpPr>
          <p:cNvPr id="3" name="内容占位符 2"/>
          <p:cNvSpPr>
            <a:spLocks noGrp="1"/>
          </p:cNvSpPr>
          <p:nvPr>
            <p:ph idx="1"/>
          </p:nvPr>
        </p:nvSpPr>
        <p:spPr>
          <a:xfrm>
            <a:off x="1197868" y="1690463"/>
            <a:ext cx="9289032" cy="4834881"/>
          </a:xfrm>
        </p:spPr>
        <p:txBody>
          <a:bodyPr>
            <a:noAutofit/>
          </a:bodyPr>
          <a:lstStyle/>
          <a:p>
            <a:pPr algn="just">
              <a:lnSpc>
                <a:spcPct val="150000"/>
              </a:lnSpc>
            </a:pPr>
            <a:r>
              <a:rPr lang="en-US" altLang="zh-CN" sz="2000" dirty="0" smtClean="0"/>
              <a:t>The </a:t>
            </a:r>
            <a:r>
              <a:rPr lang="en-US" altLang="zh-CN" sz="2000" dirty="0"/>
              <a:t>origin is set to be the centroid of the SP, then </a:t>
            </a:r>
            <a:r>
              <a:rPr lang="en-US" altLang="zh-CN" sz="2000" dirty="0" smtClean="0"/>
              <a:t>the coordinate </a:t>
            </a:r>
            <a:r>
              <a:rPr lang="en-US" altLang="zh-CN" sz="2000" dirty="0"/>
              <a:t>system of the SP is set using Singular Value </a:t>
            </a:r>
            <a:r>
              <a:rPr lang="en-US" altLang="zh-CN" sz="2000" dirty="0" smtClean="0"/>
              <a:t>Decomposition </a:t>
            </a:r>
            <a:r>
              <a:rPr lang="en-US" altLang="zh-CN" sz="2000" dirty="0"/>
              <a:t>(SVD) on the </a:t>
            </a:r>
            <a:r>
              <a:rPr lang="en-US" altLang="zh-CN" sz="2000" dirty="0" smtClean="0"/>
              <a:t>estimated </a:t>
            </a:r>
            <a:r>
              <a:rPr lang="en-US" altLang="zh-CN" sz="2000" dirty="0"/>
              <a:t>covariance matrix </a:t>
            </a:r>
            <a:r>
              <a:rPr lang="en-US" altLang="zh-CN" sz="2000" dirty="0" smtClean="0"/>
              <a:t>of the </a:t>
            </a:r>
            <a:r>
              <a:rPr lang="en-US" altLang="zh-CN" sz="2000" dirty="0"/>
              <a:t>points within the SP</a:t>
            </a:r>
            <a:r>
              <a:rPr lang="en-US" altLang="zh-CN" sz="2000" dirty="0" smtClean="0"/>
              <a:t>.</a:t>
            </a:r>
          </a:p>
          <a:p>
            <a:pPr algn="just">
              <a:lnSpc>
                <a:spcPct val="150000"/>
              </a:lnSpc>
            </a:pPr>
            <a:r>
              <a:rPr lang="en-US" altLang="zh-CN" sz="2000" dirty="0"/>
              <a:t>The eigenvalues of surfaces hold two large eigenvectors of similar size and one smaller eigenvector. </a:t>
            </a:r>
            <a:r>
              <a:rPr lang="en-US" altLang="zh-CN" sz="2000" dirty="0" smtClean="0"/>
              <a:t>The </a:t>
            </a:r>
            <a:r>
              <a:rPr lang="en-US" altLang="zh-CN" sz="2000" dirty="0"/>
              <a:t>points are mostly </a:t>
            </a:r>
            <a:r>
              <a:rPr lang="en-US" altLang="zh-CN" sz="2000" dirty="0" smtClean="0"/>
              <a:t>scattered </a:t>
            </a:r>
            <a:r>
              <a:rPr lang="en-US" altLang="zh-CN" sz="2000" dirty="0"/>
              <a:t>in two dimensions while the third dimension has </a:t>
            </a:r>
            <a:r>
              <a:rPr lang="en-US" altLang="zh-CN" sz="2000" dirty="0" smtClean="0"/>
              <a:t>significantly </a:t>
            </a:r>
            <a:r>
              <a:rPr lang="en-US" altLang="zh-CN" sz="2000" dirty="0"/>
              <a:t>lower variance</a:t>
            </a:r>
            <a:r>
              <a:rPr lang="en-US" altLang="zh-CN" sz="2000" dirty="0" smtClean="0"/>
              <a:t>. </a:t>
            </a:r>
          </a:p>
          <a:p>
            <a:pPr algn="just">
              <a:lnSpc>
                <a:spcPct val="150000"/>
              </a:lnSpc>
            </a:pPr>
            <a:r>
              <a:rPr lang="en-US" altLang="zh-CN" sz="2000" dirty="0"/>
              <a:t>The z-axis is set to be the third </a:t>
            </a:r>
            <a:r>
              <a:rPr lang="en-US" altLang="zh-CN" sz="2000" dirty="0" smtClean="0"/>
              <a:t>eigenvector. </a:t>
            </a:r>
            <a:r>
              <a:rPr lang="en-US" altLang="zh-CN" sz="2000" dirty="0"/>
              <a:t>T</a:t>
            </a:r>
            <a:r>
              <a:rPr lang="en-US" altLang="zh-CN" sz="2000" dirty="0" smtClean="0"/>
              <a:t>he </a:t>
            </a:r>
            <a:r>
              <a:rPr lang="en-US" altLang="zh-CN" sz="2000" dirty="0"/>
              <a:t>mean </a:t>
            </a:r>
            <a:r>
              <a:rPr lang="en-US" altLang="zh-CN" sz="2000" dirty="0" smtClean="0"/>
              <a:t>height of </a:t>
            </a:r>
            <a:r>
              <a:rPr lang="en-US" altLang="zh-CN" sz="2000" dirty="0"/>
              <a:t>discrete radial slices of the SP are calculated and </a:t>
            </a:r>
            <a:r>
              <a:rPr lang="en-US" altLang="zh-CN" sz="2000" dirty="0" smtClean="0"/>
              <a:t>inserted into </a:t>
            </a:r>
            <a:r>
              <a:rPr lang="en-US" altLang="zh-CN" sz="2000" dirty="0"/>
              <a:t>a polar </a:t>
            </a:r>
            <a:r>
              <a:rPr lang="en-US" altLang="zh-CN" sz="2000" dirty="0" smtClean="0"/>
              <a:t>histogram, then </a:t>
            </a:r>
            <a:r>
              <a:rPr lang="en-US" altLang="zh-CN" sz="2000" dirty="0"/>
              <a:t>the x-axis is set to the direction corresponding to the largest bin.</a:t>
            </a:r>
            <a:endParaRPr lang="zh-CN" altLang="en-US" sz="2000" dirty="0"/>
          </a:p>
        </p:txBody>
      </p:sp>
      <p:sp>
        <p:nvSpPr>
          <p:cNvPr id="4" name="灯片编号占位符 3"/>
          <p:cNvSpPr>
            <a:spLocks noGrp="1"/>
          </p:cNvSpPr>
          <p:nvPr>
            <p:ph type="sldNum" sz="quarter" idx="12"/>
          </p:nvPr>
        </p:nvSpPr>
        <p:spPr/>
        <p:txBody>
          <a:bodyPr/>
          <a:lstStyle/>
          <a:p>
            <a:fld id="{2A013F82-EE5E-44EE-A61D-E31C6657F26F}" type="slidenum">
              <a:rPr lang="en-US" altLang="zh-CN" noProof="0" smtClean="0"/>
              <a:pPr/>
              <a:t>9</a:t>
            </a:fld>
            <a:endParaRPr lang="zh-CN" altLang="en-US" noProof="0" dirty="0"/>
          </a:p>
        </p:txBody>
      </p:sp>
    </p:spTree>
    <p:extLst>
      <p:ext uri="{BB962C8B-B14F-4D97-AF65-F5344CB8AC3E}">
        <p14:creationId xmlns:p14="http://schemas.microsoft.com/office/powerpoint/2010/main" val="40541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数字蓝色隧道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73_TF02895261_TF02895261" id="{EE27DA37-0F8A-4E11-8B73-6D0B41DF3A3E}" vid="{4EC9EAAD-1DF4-4620-874C-40135A46AC23}"/>
    </a:ext>
  </a:extLst>
</a:theme>
</file>

<file path=ppt/theme/theme2.xml><?xml version="1.0" encoding="utf-8"?>
<a:theme xmlns:a="http://schemas.openxmlformats.org/drawingml/2006/main" name="Office 主题">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E41224-0370-4595-877C-23316CD80004}">
  <ds:schemaRef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www.w3.org/XML/1998/namespace"/>
    <ds:schemaRef ds:uri="http://purl.org/dc/terms/"/>
    <ds:schemaRef ds:uri="4873beb7-5857-4685-be1f-d57550cc96cc"/>
    <ds:schemaRef ds:uri="http://purl.org/dc/dcmitype/"/>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数字蓝色隧道业务演示文稿（宽屏）</Template>
  <TotalTime>0</TotalTime>
  <Words>4827</Words>
  <Application>Microsoft Office PowerPoint</Application>
  <PresentationFormat>自定义</PresentationFormat>
  <Paragraphs>154</Paragraphs>
  <Slides>21</Slides>
  <Notes>21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21</vt:i4>
      </vt:variant>
    </vt:vector>
  </HeadingPairs>
  <TitlesOfParts>
    <vt:vector size="24" baseType="lpstr">
      <vt:lpstr>微软雅黑</vt:lpstr>
      <vt:lpstr>Arial</vt:lpstr>
      <vt:lpstr>数字蓝色隧道 16x9</vt:lpstr>
      <vt:lpstr>3D Point Cloud Registration for Localization using a Deep Neural Network Auto-Encoder</vt:lpstr>
      <vt:lpstr>Contents</vt:lpstr>
      <vt:lpstr>1. Introduction---Overview</vt:lpstr>
      <vt:lpstr>1. Introduction---Related Work</vt:lpstr>
      <vt:lpstr>1. Introduction---Contribution</vt:lpstr>
      <vt:lpstr>2. The LORAX Registration Algorithm</vt:lpstr>
      <vt:lpstr>2. The LORAX Registration Algorithm</vt:lpstr>
      <vt:lpstr>a. Random Sphere Cover Set (RSCS)</vt:lpstr>
      <vt:lpstr>b. Selection of a Normalized Local Coordinate System for each Super-point</vt:lpstr>
      <vt:lpstr>c. Depth Map Projection </vt:lpstr>
      <vt:lpstr>d. Saliency Detection and Filtration</vt:lpstr>
      <vt:lpstr>e. Auto-Encoder Dimension Reduction</vt:lpstr>
      <vt:lpstr>e. Auto-Encoder Dimension Reduction</vt:lpstr>
      <vt:lpstr>e. Auto-Encoder Dimension Reduction</vt:lpstr>
      <vt:lpstr>f. Selecting Candidates for Matching</vt:lpstr>
      <vt:lpstr>g. Coarse Registration by Localized Search</vt:lpstr>
      <vt:lpstr>h. Iterative Closest Point (ICP) Fine-tuning</vt:lpstr>
      <vt:lpstr>3. Experiments and Results</vt:lpstr>
      <vt:lpstr>3. Experiments and Results</vt:lpstr>
      <vt:lpstr>3. Conclusions</vt:lpstr>
      <vt:lpstr>Thanks for your attention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2018-03-14T01:15:50Z</dcterms:created>
  <dcterms:modified xsi:type="dcterms:W3CDTF">2018-04-11T04:13:06Z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