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149F-DB07-4F4B-B9BE-2BE26F71CE87}" type="datetimeFigureOut">
              <a:rPr lang="pt-BR" smtClean="0"/>
              <a:t>25/10/2022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55FA7-C4AB-415A-B6E8-511CD9242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67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55FA7-C4AB-415A-B6E8-511CD9242D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62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246188"/>
            <a:ext cx="9144000" cy="21304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ctr" defTabSz="914400" rtl="0" eaLnBrk="1" latinLnBrk="0" hangingPunct="1">
              <a:defRPr lang="pt-BR" sz="5400" kern="1200" baseline="0" dirty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Título do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544888"/>
            <a:ext cx="9144000" cy="42703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pt-BR" sz="2400" b="1" kern="1200" baseline="0" dirty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Nomes dos Autores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AC6021-B024-4371-A624-ABCAF3C9252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524000" y="4349750"/>
            <a:ext cx="9144000" cy="12033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kern="1200" baseline="0" dirty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rPr>
              <a:t>Data</a:t>
            </a:r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0" y="5930900"/>
            <a:ext cx="12772390" cy="927100"/>
            <a:chOff x="0" y="5930900"/>
            <a:chExt cx="12772390" cy="927100"/>
          </a:xfrm>
        </p:grpSpPr>
        <p:sp>
          <p:nvSpPr>
            <p:cNvPr id="9" name="Retângulo 8"/>
            <p:cNvSpPr/>
            <p:nvPr userDrawn="1"/>
          </p:nvSpPr>
          <p:spPr>
            <a:xfrm>
              <a:off x="0" y="5930900"/>
              <a:ext cx="12192000" cy="927100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" name="Picture 6" descr="Resultado de imagem para logo ufabc branc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" y="6017895"/>
              <a:ext cx="703580" cy="703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aixaDeTexto 12"/>
            <p:cNvSpPr txBox="1"/>
            <p:nvPr userDrawn="1"/>
          </p:nvSpPr>
          <p:spPr>
            <a:xfrm>
              <a:off x="2915759" y="6189573"/>
              <a:ext cx="98566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i="0" baseline="0" dirty="0">
                  <a:solidFill>
                    <a:schemeClr val="bg1"/>
                  </a:solidFill>
                  <a:latin typeface="Arial" panose="020B0604020202020204" pitchFamily="34" charset="0"/>
                </a:rPr>
                <a:t>ESZI017 – Fundamentos de Processamento Gráfico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17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Retângulo 12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730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ayout I Workshop @Nuv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41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95475"/>
            <a:ext cx="10515600" cy="4281487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 baseline="0"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 baseline="0"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8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 anchorCtr="0"/>
          <a:lstStyle>
            <a:lvl1pPr>
              <a:defRPr sz="6000"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AC6021-B024-4371-A624-ABCAF3C9252C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0" y="5930900"/>
            <a:ext cx="12192000" cy="927100"/>
            <a:chOff x="0" y="5930900"/>
            <a:chExt cx="12192000" cy="927100"/>
          </a:xfrm>
        </p:grpSpPr>
        <p:sp>
          <p:nvSpPr>
            <p:cNvPr id="8" name="Retângulo 7"/>
            <p:cNvSpPr/>
            <p:nvPr userDrawn="1"/>
          </p:nvSpPr>
          <p:spPr>
            <a:xfrm>
              <a:off x="0" y="5930900"/>
              <a:ext cx="12192000" cy="927100"/>
            </a:xfrm>
            <a:prstGeom prst="rect">
              <a:avLst/>
            </a:prstGeom>
            <a:solidFill>
              <a:srgbClr val="007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Picture 6" descr="Resultado de imagem para logo ufabc branc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" y="6017895"/>
              <a:ext cx="703580" cy="703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889DF1-01D3-9562-E202-4C4143DE68F5}"/>
              </a:ext>
            </a:extLst>
          </p:cNvPr>
          <p:cNvSpPr txBox="1"/>
          <p:nvPr userDrawn="1"/>
        </p:nvSpPr>
        <p:spPr>
          <a:xfrm>
            <a:off x="2748333" y="6219825"/>
            <a:ext cx="985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baseline="0" dirty="0">
                <a:solidFill>
                  <a:schemeClr val="bg1"/>
                </a:solidFill>
                <a:latin typeface="Arial" panose="020B0604020202020204" pitchFamily="34" charset="0"/>
              </a:rPr>
              <a:t>ESZI017 – Fundamentos de Processamento Gráfico</a:t>
            </a:r>
          </a:p>
        </p:txBody>
      </p:sp>
    </p:spTree>
    <p:extLst>
      <p:ext uri="{BB962C8B-B14F-4D97-AF65-F5344CB8AC3E}">
        <p14:creationId xmlns:p14="http://schemas.microsoft.com/office/powerpoint/2010/main" val="13292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 baseline="0"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 baseline="0">
                <a:solidFill>
                  <a:srgbClr val="0070C0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Retângulo 14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49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Retângulo 15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949A2FB-B56C-D9C4-A241-1535381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7424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1646238"/>
            <a:ext cx="11353800" cy="9525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  <a:prstGeom prst="rect">
            <a:avLst/>
          </a:prstGeom>
        </p:spPr>
        <p:txBody>
          <a:bodyPr anchor="ctr" anchorCtr="0"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47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3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83838"/>
          </a:xfrm>
          <a:prstGeom prst="rect">
            <a:avLst/>
          </a:prstGeom>
        </p:spPr>
        <p:txBody>
          <a:bodyPr anchor="ctr" anchorCtr="0"/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1867523"/>
            <a:ext cx="3932237" cy="39935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Retângulo 13"/>
          <p:cNvSpPr/>
          <p:nvPr userDrawn="1"/>
        </p:nvSpPr>
        <p:spPr>
          <a:xfrm>
            <a:off x="0" y="1646238"/>
            <a:ext cx="4772025" cy="15844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77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839788" y="457200"/>
            <a:ext cx="3932237" cy="108383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839788" y="1867523"/>
            <a:ext cx="3932237" cy="39935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7" name="Retângulo 16"/>
          <p:cNvSpPr/>
          <p:nvPr userDrawn="1"/>
        </p:nvSpPr>
        <p:spPr>
          <a:xfrm>
            <a:off x="0" y="1646238"/>
            <a:ext cx="4772025" cy="158440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165747" y="6410271"/>
            <a:ext cx="8707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1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838200" y="6332425"/>
            <a:ext cx="11353800" cy="520821"/>
          </a:xfrm>
          <a:prstGeom prst="rect">
            <a:avLst/>
          </a:prstGeom>
          <a:solidFill>
            <a:srgbClr val="007A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343657" y="6419698"/>
            <a:ext cx="7024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AC6021-B024-4371-A624-ABCAF3C9252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D0B125-C8FF-4E17-D33C-BCC7E8534789}"/>
              </a:ext>
            </a:extLst>
          </p:cNvPr>
          <p:cNvSpPr txBox="1"/>
          <p:nvPr userDrawn="1"/>
        </p:nvSpPr>
        <p:spPr>
          <a:xfrm>
            <a:off x="2864244" y="6392780"/>
            <a:ext cx="985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0" baseline="0" dirty="0">
                <a:solidFill>
                  <a:schemeClr val="bg1"/>
                </a:solidFill>
                <a:latin typeface="Arial" panose="020B0604020202020204" pitchFamily="34" charset="0"/>
              </a:rPr>
              <a:t>ESZI017 – Fundamentos de Processamento Gráfico</a:t>
            </a:r>
          </a:p>
        </p:txBody>
      </p:sp>
    </p:spTree>
    <p:extLst>
      <p:ext uri="{BB962C8B-B14F-4D97-AF65-F5344CB8AC3E}">
        <p14:creationId xmlns:p14="http://schemas.microsoft.com/office/powerpoint/2010/main" val="6075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0544" y="761280"/>
            <a:ext cx="10390909" cy="2130425"/>
          </a:xfrm>
        </p:spPr>
        <p:txBody>
          <a:bodyPr>
            <a:noAutofit/>
          </a:bodyPr>
          <a:lstStyle/>
          <a:p>
            <a:r>
              <a:rPr lang="pt-BR" sz="4400" dirty="0"/>
              <a:t>Como Funcionam as Interações Gravitacionais Entre o Sol, a Terra e a Lua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3667775"/>
            <a:ext cx="9144000" cy="427037"/>
          </a:xfrm>
        </p:spPr>
        <p:txBody>
          <a:bodyPr/>
          <a:lstStyle/>
          <a:p>
            <a:r>
              <a:rPr lang="pt-BR" sz="1600" dirty="0"/>
              <a:t>Allan </a:t>
            </a:r>
            <a:r>
              <a:rPr lang="pt-BR" sz="1600" dirty="0" err="1"/>
              <a:t>Schrotke</a:t>
            </a:r>
            <a:r>
              <a:rPr lang="pt-BR" sz="1600" dirty="0"/>
              <a:t> Goulart</a:t>
            </a:r>
          </a:p>
          <a:p>
            <a:r>
              <a:rPr lang="pt-BR" sz="1600" dirty="0"/>
              <a:t>Jéssica de Faria R. Zeferino</a:t>
            </a:r>
          </a:p>
          <a:p>
            <a:r>
              <a:rPr lang="pt-BR" sz="1600" dirty="0"/>
              <a:t>Lincoln Aparecido Sobral Santos</a:t>
            </a:r>
          </a:p>
          <a:p>
            <a:r>
              <a:rPr lang="pt-BR" sz="1600" dirty="0"/>
              <a:t>Matheus Ribeiro </a:t>
            </a:r>
            <a:r>
              <a:rPr lang="pt-BR" sz="1600" dirty="0" err="1"/>
              <a:t>Barison</a:t>
            </a:r>
            <a:r>
              <a:rPr lang="pt-BR" sz="1600" dirty="0"/>
              <a:t> M. Silva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4F17060-9449-F365-4256-9C0A9D5191AC}"/>
              </a:ext>
            </a:extLst>
          </p:cNvPr>
          <p:cNvSpPr txBox="1">
            <a:spLocks/>
          </p:cNvSpPr>
          <p:nvPr/>
        </p:nvSpPr>
        <p:spPr>
          <a:xfrm>
            <a:off x="5098473" y="5037137"/>
            <a:ext cx="1995054" cy="4270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2400" b="1" kern="1200" baseline="0" dirty="0">
                <a:solidFill>
                  <a:srgbClr val="007AA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25/10/2022</a:t>
            </a:r>
          </a:p>
        </p:txBody>
      </p:sp>
    </p:spTree>
    <p:extLst>
      <p:ext uri="{BB962C8B-B14F-4D97-AF65-F5344CB8AC3E}">
        <p14:creationId xmlns:p14="http://schemas.microsoft.com/office/powerpoint/2010/main" val="7095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03336"/>
            <a:ext cx="10515600" cy="4281487"/>
          </a:xfrm>
        </p:spPr>
        <p:txBody>
          <a:bodyPr/>
          <a:lstStyle/>
          <a:p>
            <a:r>
              <a:rPr lang="pt-BR" dirty="0"/>
              <a:t>Conforme as orientações da primeira fase do projeto, foi possível atingir o objetivo proposto, o qual foi necessário realizar a implementação de uma projeção que utilizasse modelagem básica e transformações geométricas. De acordo com o solicitado, o programa foi capaz de produzir esferas, as quais as menores eram submetidas a um movimento de translação em torno da esfera maior, que representava o Sol, estando dentro do esperado para os requisitos do projeto.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7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nosso trabalho consiste </a:t>
            </a:r>
            <a:r>
              <a:rPr lang="pt-BR" dirty="0"/>
              <a:t>em </a:t>
            </a:r>
            <a:r>
              <a:rPr lang="pt-BR" dirty="0" smtClean="0"/>
              <a:t>uma representação de uma parte do nosso sistema solar, ou seja, nosso sol, o planeta Terra e a lua.</a:t>
            </a:r>
          </a:p>
          <a:p>
            <a:endParaRPr lang="pt-BR" dirty="0"/>
          </a:p>
          <a:p>
            <a:r>
              <a:rPr lang="pt-BR" dirty="0"/>
              <a:t>O sistema tem como objetivo auxiliar no aprendizado dos alunos do Ensino Fundamental II ao serem apresentados ao conceito de gravidade e permite terem o conhecimento de como ela interfere na disposição dos corpos presentes no universo quando presentes em um sistema solar.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118" y="1886292"/>
            <a:ext cx="10515600" cy="4281487"/>
          </a:xfrm>
        </p:spPr>
        <p:txBody>
          <a:bodyPr/>
          <a:lstStyle/>
          <a:p>
            <a:r>
              <a:rPr lang="pt-BR" dirty="0"/>
              <a:t>Os componentes presentes no nosso código serão: modelagem do planeta Terra, Lua e Sol, que serão esferas 3D, e um disco que representa a órbita da Terra em torno do Sol.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026" name="Picture 2" descr="https://lh4.googleusercontent.com/KnME7zuV8GJyYU1kRVuM2-mAWH0eoRlECiBOCN02KrYHB7riAlz-Qqyw9IL--GL_m6_qsunjG5ESrOrUZkzg7R_HIAkwTBdLc-gsGpbeA9Eg0C8wJPnrBPvH8DkoPiZiocH_8jYzaIpUNuMeB5R0JPFKKSWopJdHS2gSif3Dh6uT_ZUMA9J0W6TJd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16" y="3113347"/>
            <a:ext cx="5238656" cy="305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49171"/>
            <a:ext cx="10515600" cy="4281487"/>
          </a:xfrm>
        </p:spPr>
        <p:txBody>
          <a:bodyPr/>
          <a:lstStyle/>
          <a:p>
            <a:r>
              <a:rPr lang="pt-BR" dirty="0"/>
              <a:t>Essas modelagens estarão abertas para receber alterações de translação, rotação e escalonamento</a:t>
            </a:r>
            <a:r>
              <a:rPr lang="pt-BR" dirty="0" smtClean="0"/>
              <a:t>:</a:t>
            </a:r>
          </a:p>
          <a:p>
            <a:pPr fontAlgn="base"/>
            <a:endParaRPr lang="pt-BR" dirty="0"/>
          </a:p>
          <a:p>
            <a:pPr fontAlgn="base"/>
            <a:r>
              <a:rPr lang="pt-BR" dirty="0" smtClean="0"/>
              <a:t>Translação </a:t>
            </a:r>
            <a:r>
              <a:rPr lang="pt-BR" b="1" dirty="0"/>
              <a:t>→</a:t>
            </a:r>
            <a:r>
              <a:rPr lang="pt-BR" dirty="0"/>
              <a:t> Movimento orbital da Terra em torno do Sol e da Lua em torno da Terra;</a:t>
            </a:r>
          </a:p>
          <a:p>
            <a:pPr fontAlgn="base"/>
            <a:r>
              <a:rPr lang="pt-BR" dirty="0"/>
              <a:t>Rotação </a:t>
            </a:r>
            <a:r>
              <a:rPr lang="pt-BR" b="1" dirty="0"/>
              <a:t>→</a:t>
            </a:r>
            <a:r>
              <a:rPr lang="pt-BR" dirty="0"/>
              <a:t> Movimento da Terra e da Lua em torno de seu próprio eixo;</a:t>
            </a:r>
          </a:p>
          <a:p>
            <a:pPr fontAlgn="base"/>
            <a:r>
              <a:rPr lang="pt-BR" dirty="0"/>
              <a:t>Escalonamento </a:t>
            </a:r>
            <a:r>
              <a:rPr lang="pt-BR" b="1" dirty="0"/>
              <a:t>→ </a:t>
            </a:r>
            <a:r>
              <a:rPr lang="pt-BR" dirty="0"/>
              <a:t>Diminuição ou aumento do raio das órbitas conforme a interação do usuário.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3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469"/>
            <a:ext cx="10515600" cy="1196975"/>
          </a:xfrm>
        </p:spPr>
        <p:txBody>
          <a:bodyPr/>
          <a:lstStyle/>
          <a:p>
            <a:r>
              <a:rPr lang="pt-BR" dirty="0"/>
              <a:t>Equações de movimentos orbitais seguirão a equação geral da gravitação: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2050" name="Picture 2" descr="https://lh3.googleusercontent.com/3p3FjxrCBzjfjDZmEQf_YJDNoIbkMhLs2C_eDI0XbEKSAioih4QvHPT7O0bWhBTp8hm7HXndwtRMJrRWJmjc2aW5SW_9nFIvZWoupSXot8lMd5QKIXwG2IEu8-pEszu8GvmPJdYrokR3oKKjlk93XZG7fPbynPVu2plL6iMIYYTX1io7FwAt_QnwJ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579" y="1895475"/>
            <a:ext cx="7154842" cy="428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 Usuário poderá alterar?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8948" y="2167127"/>
            <a:ext cx="9214104" cy="38273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usuário poderá alterar as massas da Terra e do Sol, para que possamos entender o efeito que essa mudança terá na força gravitacional e na distância entre Sol e Terra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usuário poderá usar duas teclas para alteração de massa, a letra H para aumentá-la, e a letra L para diminuí-la. Conforme o corpo torna-se mais pesado, é possível observar a distância D entre eles diminuindo, tendo uma relação entre massa e distância inversamente proporcional. Da mesma forma ocorre quando </a:t>
            </a:r>
            <a:r>
              <a:rPr lang="pt-BR" dirty="0" err="1"/>
              <a:t>tornamo-os</a:t>
            </a:r>
            <a:r>
              <a:rPr lang="pt-BR" dirty="0"/>
              <a:t> mais leve, situação em que a distância aumenta conforme a massa diminui.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3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desenvolvimento de todo o projeto será embasado na API livre </a:t>
            </a:r>
            <a:r>
              <a:rPr lang="pt-BR" i="1" dirty="0" err="1"/>
              <a:t>OpenGl</a:t>
            </a:r>
            <a:r>
              <a:rPr lang="pt-BR" i="1" dirty="0"/>
              <a:t> </a:t>
            </a:r>
            <a:r>
              <a:rPr lang="pt-BR" dirty="0"/>
              <a:t>que dispõe de bibliotecas que englobam diversas funções e rotinas gráficas e de modelagem tanto para o espaço bidimensional quanto para o tridimensional.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	Para </a:t>
            </a:r>
            <a:r>
              <a:rPr lang="pt-BR" dirty="0"/>
              <a:t>a criação destes objetos foi utilizado a função </a:t>
            </a:r>
            <a:r>
              <a:rPr lang="pt-BR" i="1" dirty="0" err="1"/>
              <a:t>glutWireSphere</a:t>
            </a:r>
            <a:r>
              <a:rPr lang="pt-BR" b="1" dirty="0"/>
              <a:t>, </a:t>
            </a:r>
            <a:r>
              <a:rPr lang="pt-BR" dirty="0"/>
              <a:t>que possui três argumentos, sendo eles:</a:t>
            </a:r>
          </a:p>
          <a:p>
            <a:r>
              <a:rPr lang="pt-BR" i="1" dirty="0" err="1"/>
              <a:t>radius</a:t>
            </a:r>
            <a:r>
              <a:rPr lang="pt-BR" dirty="0"/>
              <a:t>: representa o raio da esfera;</a:t>
            </a:r>
          </a:p>
          <a:p>
            <a:r>
              <a:rPr lang="pt-BR" i="1" dirty="0" err="1"/>
              <a:t>slices</a:t>
            </a:r>
            <a:r>
              <a:rPr lang="pt-BR" dirty="0"/>
              <a:t>: representa o número de subdivisões ao redor do eixo Z (linhas de longitude);</a:t>
            </a:r>
          </a:p>
          <a:p>
            <a:r>
              <a:rPr lang="pt-BR" i="1" dirty="0" err="1"/>
              <a:t>stacks</a:t>
            </a:r>
            <a:r>
              <a:rPr lang="pt-BR" dirty="0"/>
              <a:t>: representa o número de subdivisões ao longo do eixo Z (linhas de latitude).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7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8057" y="2320773"/>
            <a:ext cx="10515600" cy="428148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a criação da terra e da lua, também foi usado a função </a:t>
            </a:r>
            <a:r>
              <a:rPr lang="pt-BR" i="1" dirty="0" err="1"/>
              <a:t>glutWireSphere</a:t>
            </a:r>
            <a:r>
              <a:rPr lang="pt-BR" i="1" dirty="0"/>
              <a:t>,</a:t>
            </a:r>
            <a:r>
              <a:rPr lang="pt-BR" dirty="0"/>
              <a:t> porém associada a transformações geométricas que tornou possível posicioná-las com a disposição do modelo bem como garantir os movimentos de rotação e translação dos objetos.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Foram </a:t>
            </a:r>
            <a:r>
              <a:rPr lang="pt-BR" dirty="0"/>
              <a:t>usadas as funções </a:t>
            </a:r>
            <a:r>
              <a:rPr lang="pt-BR" i="1" dirty="0" err="1"/>
              <a:t>glTranslatef</a:t>
            </a:r>
            <a:r>
              <a:rPr lang="pt-BR" i="1" dirty="0"/>
              <a:t> </a:t>
            </a:r>
            <a:r>
              <a:rPr lang="pt-BR" dirty="0"/>
              <a:t>e </a:t>
            </a:r>
            <a:r>
              <a:rPr lang="pt-BR" i="1" dirty="0" err="1" smtClean="0"/>
              <a:t>glRotatef</a:t>
            </a:r>
            <a:r>
              <a:rPr lang="pt-BR" i="1" dirty="0" smtClean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glutDisplayFunc</a:t>
            </a:r>
            <a:r>
              <a:rPr lang="pt-BR" dirty="0" smtClean="0"/>
              <a:t>, </a:t>
            </a:r>
            <a:r>
              <a:rPr lang="pt-BR" dirty="0" err="1" smtClean="0"/>
              <a:t>glutReshapeFunc</a:t>
            </a:r>
            <a:r>
              <a:rPr lang="pt-BR" dirty="0" smtClean="0"/>
              <a:t> e </a:t>
            </a:r>
            <a:r>
              <a:rPr lang="pt-BR" dirty="0" err="1" smtClean="0"/>
              <a:t>glutIdleFunc</a:t>
            </a:r>
            <a:r>
              <a:rPr lang="pt-BR" dirty="0" smtClean="0"/>
              <a:t>   para realizar o movimento dos corpos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3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5" name="GIF_orbital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53606" y="2064808"/>
            <a:ext cx="5284787" cy="3852182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6021-B024-4371-A624-ABCAF3C9252C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515</Words>
  <Application>Microsoft Office PowerPoint</Application>
  <PresentationFormat>Widescreen</PresentationFormat>
  <Paragraphs>43</Paragraphs>
  <Slides>10</Slides>
  <Notes>1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Como Funcionam as Interações Gravitacionais Entre o Sol, a Terra e a Lua</vt:lpstr>
      <vt:lpstr>Apresentação do PowerPoint</vt:lpstr>
      <vt:lpstr>Apresentação do PowerPoint</vt:lpstr>
      <vt:lpstr>Apresentação do PowerPoint</vt:lpstr>
      <vt:lpstr>Equações de movimentos orbitais seguirão a equação geral da gravitação:  </vt:lpstr>
      <vt:lpstr>O que o Usuário poderá alterar?</vt:lpstr>
      <vt:lpstr>Metodologia</vt:lpstr>
      <vt:lpstr>Apresentação do PowerPoint</vt:lpstr>
      <vt:lpstr>Protótipo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bonani</dc:creator>
  <cp:lastModifiedBy>Matheus</cp:lastModifiedBy>
  <cp:revision>23</cp:revision>
  <dcterms:created xsi:type="dcterms:W3CDTF">2017-11-14T12:00:19Z</dcterms:created>
  <dcterms:modified xsi:type="dcterms:W3CDTF">2022-10-25T17:53:43Z</dcterms:modified>
</cp:coreProperties>
</file>