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9" r:id="rId12"/>
    <p:sldId id="267" r:id="rId13"/>
    <p:sldId id="270" r:id="rId14"/>
    <p:sldId id="268" r:id="rId15"/>
    <p:sldId id="271" r:id="rId16"/>
    <p:sldId id="272" r:id="rId17"/>
    <p:sldId id="265" r:id="rId18"/>
    <p:sldId id="273" r:id="rId19"/>
    <p:sldId id="274" r:id="rId20"/>
    <p:sldId id="275" r:id="rId21"/>
    <p:sldId id="276" r:id="rId22"/>
    <p:sldId id="277" r:id="rId23"/>
    <p:sldId id="281" r:id="rId24"/>
    <p:sldId id="282" r:id="rId25"/>
    <p:sldId id="283" r:id="rId26"/>
    <p:sldId id="284" r:id="rId27"/>
    <p:sldId id="285" r:id="rId28"/>
    <p:sldId id="2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9" autoAdjust="0"/>
    <p:restoredTop sz="94859" autoAdjust="0"/>
  </p:normalViewPr>
  <p:slideViewPr>
    <p:cSldViewPr snapToGrid="0" snapToObjects="1">
      <p:cViewPr>
        <p:scale>
          <a:sx n="94" d="100"/>
          <a:sy n="94" d="100"/>
        </p:scale>
        <p:origin x="-2296"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E6B308-21CE-7041-9AC6-121F5C56C86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A6BAE-D3AE-EB47-8AEC-7F7B9FA5268C}"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6B308-21CE-7041-9AC6-121F5C56C86D}" type="datetimeFigureOut">
              <a:rPr lang="en-US" smtClean="0"/>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A6BAE-D3AE-EB47-8AEC-7F7B9FA526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E6B308-21CE-7041-9AC6-121F5C56C86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E6B308-21CE-7041-9AC6-121F5C56C86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E6B308-21CE-7041-9AC6-121F5C56C86D}" type="datetimeFigureOut">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A6BAE-D3AE-EB47-8AEC-7F7B9FA5268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E6B308-21CE-7041-9AC6-121F5C56C86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51E6B308-21CE-7041-9AC6-121F5C56C86D}" type="datetimeFigureOut">
              <a:rPr lang="en-US" smtClean="0"/>
              <a:t>12/14/17</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56A6BAE-D3AE-EB47-8AEC-7F7B9FA5268C}"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1E6B308-21CE-7041-9AC6-121F5C56C86D}" type="datetimeFigureOut">
              <a:rPr lang="en-US" smtClean="0"/>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1E6B308-21CE-7041-9AC6-121F5C56C86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A6BAE-D3AE-EB47-8AEC-7F7B9FA5268C}"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E6B308-21CE-7041-9AC6-121F5C56C86D}" type="datetimeFigureOut">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A6BAE-D3AE-EB47-8AEC-7F7B9FA526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51E6B308-21CE-7041-9AC6-121F5C56C86D}" type="datetimeFigureOut">
              <a:rPr lang="en-US" smtClean="0"/>
              <a:t>12/14/17</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E56A6BAE-D3AE-EB47-8AEC-7F7B9FA526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quirejs.org/docs/download.html%23r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burke/r.js/blob/master/build/example.build.j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equirejs/requirejs/wiki/Plugi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usercontent.com/requirejs/text/master/text.j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asmine/jasmine/relea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quirejs.org/docs/download.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a:t>
            </a:r>
            <a:endParaRPr lang="en-US" dirty="0"/>
          </a:p>
        </p:txBody>
      </p:sp>
      <p:sp>
        <p:nvSpPr>
          <p:cNvPr id="3" name="Subtitle 2"/>
          <p:cNvSpPr>
            <a:spLocks noGrp="1"/>
          </p:cNvSpPr>
          <p:nvPr>
            <p:ph type="subTitle" idx="1"/>
          </p:nvPr>
        </p:nvSpPr>
        <p:spPr/>
        <p:txBody>
          <a:bodyPr/>
          <a:lstStyle/>
          <a:p>
            <a:r>
              <a:rPr lang="en-US" dirty="0" smtClean="0"/>
              <a:t>The Module loader for JavaScript</a:t>
            </a:r>
            <a:endParaRPr lang="en-US" dirty="0"/>
          </a:p>
        </p:txBody>
      </p:sp>
    </p:spTree>
    <p:extLst>
      <p:ext uri="{BB962C8B-B14F-4D97-AF65-F5344CB8AC3E}">
        <p14:creationId xmlns:p14="http://schemas.microsoft.com/office/powerpoint/2010/main" val="4392186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Options</a:t>
            </a:r>
            <a:endParaRPr lang="en-US" dirty="0"/>
          </a:p>
        </p:txBody>
      </p:sp>
      <p:sp>
        <p:nvSpPr>
          <p:cNvPr id="3" name="Content Placeholder 2"/>
          <p:cNvSpPr>
            <a:spLocks noGrp="1"/>
          </p:cNvSpPr>
          <p:nvPr>
            <p:ph idx="1"/>
          </p:nvPr>
        </p:nvSpPr>
        <p:spPr>
          <a:xfrm>
            <a:off x="457200" y="2450087"/>
            <a:ext cx="8459081" cy="3899615"/>
          </a:xfrm>
        </p:spPr>
        <p:txBody>
          <a:bodyPr>
            <a:normAutofit/>
          </a:bodyPr>
          <a:lstStyle/>
          <a:p>
            <a:r>
              <a:rPr lang="en-US" sz="2600" dirty="0"/>
              <a:t>When using require() in the top-level HTML page a configuration object can be passed as the first </a:t>
            </a:r>
            <a:r>
              <a:rPr lang="en-US" sz="2600" dirty="0" smtClean="0"/>
              <a:t>option.</a:t>
            </a:r>
          </a:p>
          <a:p>
            <a:pPr lvl="0"/>
            <a:r>
              <a:rPr lang="en-US" sz="2600" dirty="0"/>
              <a:t>Configuration </a:t>
            </a:r>
            <a:r>
              <a:rPr lang="en-US" sz="2600" dirty="0" smtClean="0"/>
              <a:t>Options</a:t>
            </a:r>
            <a:endParaRPr lang="en-US" sz="2600" dirty="0"/>
          </a:p>
          <a:p>
            <a:pPr lvl="1"/>
            <a:r>
              <a:rPr lang="en-US" sz="2600" dirty="0"/>
              <a:t>Base </a:t>
            </a:r>
            <a:r>
              <a:rPr lang="en-US" sz="2600" dirty="0" err="1" smtClean="0"/>
              <a:t>Url</a:t>
            </a:r>
            <a:r>
              <a:rPr lang="en-US" sz="2600" dirty="0" smtClean="0"/>
              <a:t> </a:t>
            </a:r>
            <a:r>
              <a:rPr lang="en-US" sz="2600" dirty="0"/>
              <a:t>: the root path to use for all module </a:t>
            </a:r>
            <a:r>
              <a:rPr lang="en-US" sz="2600" dirty="0" smtClean="0"/>
              <a:t>lookups.</a:t>
            </a:r>
          </a:p>
          <a:p>
            <a:pPr marL="349250" lvl="1" indent="0">
              <a:buNone/>
            </a:pPr>
            <a:r>
              <a:rPr lang="en-US" sz="2600" dirty="0" smtClean="0"/>
              <a:t>	</a:t>
            </a:r>
            <a:r>
              <a:rPr lang="en-US" sz="2600" dirty="0" err="1" smtClean="0"/>
              <a:t>Eg</a:t>
            </a:r>
            <a:r>
              <a:rPr lang="en-US" sz="2600" dirty="0"/>
              <a:t>. </a:t>
            </a:r>
            <a:r>
              <a:rPr lang="en-US" sz="2600" dirty="0" err="1"/>
              <a:t>require.config</a:t>
            </a:r>
            <a:r>
              <a:rPr lang="en-US" sz="2600" dirty="0"/>
              <a:t>({ </a:t>
            </a:r>
            <a:r>
              <a:rPr lang="en-US" sz="2600" dirty="0" err="1"/>
              <a:t>baseUrl</a:t>
            </a:r>
            <a:r>
              <a:rPr lang="en-US" sz="2600" dirty="0"/>
              <a:t>: "./</a:t>
            </a:r>
            <a:r>
              <a:rPr lang="en-US" sz="2600" dirty="0" err="1"/>
              <a:t>js</a:t>
            </a:r>
            <a:r>
              <a:rPr lang="en-US" sz="2600" dirty="0"/>
              <a:t>" })</a:t>
            </a:r>
            <a:r>
              <a:rPr lang="en-US" sz="2600" dirty="0" smtClean="0"/>
              <a:t>;</a:t>
            </a:r>
          </a:p>
          <a:p>
            <a:pPr marL="349250" lvl="1" indent="0">
              <a:buNone/>
            </a:pPr>
            <a:endParaRPr lang="en-US" sz="2600" dirty="0" smtClean="0"/>
          </a:p>
          <a:p>
            <a:pPr marL="349250" lvl="1" indent="0">
              <a:buNone/>
            </a:pPr>
            <a:r>
              <a:rPr lang="en-US" sz="2600" dirty="0"/>
              <a:t>By default, the base </a:t>
            </a:r>
            <a:r>
              <a:rPr lang="en-US" sz="2600" dirty="0" err="1"/>
              <a:t>url</a:t>
            </a:r>
            <a:r>
              <a:rPr lang="en-US" sz="2600" dirty="0"/>
              <a:t> is whatever directory contains the bootstrap file</a:t>
            </a:r>
            <a:endParaRPr lang="en-US" sz="2600" dirty="0" smtClean="0"/>
          </a:p>
          <a:p>
            <a:pPr marL="349250" lvl="1" indent="0">
              <a:buNone/>
            </a:pPr>
            <a:endParaRPr lang="en-US" sz="4000" dirty="0"/>
          </a:p>
          <a:p>
            <a:pPr marL="349250" lvl="1" indent="0">
              <a:buNone/>
            </a:pPr>
            <a:endParaRPr lang="en-US" sz="4000" dirty="0" smtClean="0"/>
          </a:p>
          <a:p>
            <a:pPr marL="349250" lvl="1" indent="0">
              <a:buNone/>
            </a:pPr>
            <a:endParaRPr lang="en-US" sz="4000" dirty="0"/>
          </a:p>
          <a:p>
            <a:pPr marL="349250" lvl="1" indent="0">
              <a:buNone/>
            </a:pPr>
            <a:endParaRPr lang="en-US" sz="4000" dirty="0" smtClean="0"/>
          </a:p>
          <a:p>
            <a:pPr marL="349250" lvl="1" indent="0">
              <a:buNone/>
            </a:pPr>
            <a:endParaRPr lang="en-US" sz="4000" dirty="0" smtClean="0"/>
          </a:p>
        </p:txBody>
      </p:sp>
    </p:spTree>
    <p:extLst>
      <p:ext uri="{BB962C8B-B14F-4D97-AF65-F5344CB8AC3E}">
        <p14:creationId xmlns:p14="http://schemas.microsoft.com/office/powerpoint/2010/main" val="2786528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a:xfrm>
            <a:off x="457200" y="2321810"/>
            <a:ext cx="7945439" cy="4143342"/>
          </a:xfrm>
        </p:spPr>
        <p:txBody>
          <a:bodyPr>
            <a:noAutofit/>
          </a:bodyPr>
          <a:lstStyle/>
          <a:p>
            <a:pPr lvl="1"/>
            <a:r>
              <a:rPr lang="en-US" sz="1600" dirty="0"/>
              <a:t>Paths</a:t>
            </a:r>
          </a:p>
          <a:p>
            <a:pPr marL="349250" lvl="1" indent="0">
              <a:buNone/>
            </a:pPr>
            <a:r>
              <a:rPr lang="en-US" sz="1600" dirty="0"/>
              <a:t>	Sometimes you won't want to put the full module path in your </a:t>
            </a:r>
            <a:r>
              <a:rPr lang="en-US" sz="1600" dirty="0" err="1"/>
              <a:t>dependancy</a:t>
            </a:r>
            <a:r>
              <a:rPr lang="en-US" sz="1600" dirty="0"/>
              <a:t> arrays</a:t>
            </a:r>
            <a:r>
              <a:rPr lang="en-US" sz="1600" dirty="0" smtClean="0"/>
              <a:t>.</a:t>
            </a:r>
            <a:endParaRPr lang="en-US" sz="1600" dirty="0"/>
          </a:p>
          <a:p>
            <a:pPr marL="349250" lvl="1" indent="0">
              <a:buNone/>
            </a:pPr>
            <a:r>
              <a:rPr lang="en-US" sz="1600" dirty="0" err="1"/>
              <a:t>Eg</a:t>
            </a:r>
            <a:r>
              <a:rPr lang="en-US" sz="1600" dirty="0"/>
              <a:t>. </a:t>
            </a:r>
            <a:r>
              <a:rPr lang="en-US" sz="1600" dirty="0" err="1"/>
              <a:t>require.config</a:t>
            </a:r>
            <a:r>
              <a:rPr lang="en-US" sz="1600" dirty="0"/>
              <a:t>({</a:t>
            </a:r>
          </a:p>
          <a:p>
            <a:pPr marL="349250" lvl="1" indent="0">
              <a:buNone/>
            </a:pPr>
            <a:r>
              <a:rPr lang="en-US" sz="1600" dirty="0"/>
              <a:t>	</a:t>
            </a:r>
            <a:r>
              <a:rPr lang="en-US" sz="1600" dirty="0" err="1"/>
              <a:t>baseUrl</a:t>
            </a:r>
            <a:r>
              <a:rPr lang="en-US" sz="1600" dirty="0"/>
              <a:t>: '/another/path',</a:t>
            </a:r>
          </a:p>
          <a:p>
            <a:pPr marL="349250" lvl="1" indent="0">
              <a:buNone/>
            </a:pPr>
            <a:r>
              <a:rPr lang="en-US" sz="1600" dirty="0"/>
              <a:t>	paths: {</a:t>
            </a:r>
          </a:p>
          <a:p>
            <a:pPr marL="349250" lvl="1" indent="0">
              <a:buNone/>
            </a:pPr>
            <a:r>
              <a:rPr lang="en-US" sz="1600" dirty="0"/>
              <a:t>		'</a:t>
            </a:r>
            <a:r>
              <a:rPr lang="en-US" sz="1600" dirty="0" err="1"/>
              <a:t>myModule</a:t>
            </a:r>
            <a:r>
              <a:rPr lang="en-US" sz="1600" dirty="0"/>
              <a:t>': 'a/b/c/d/</a:t>
            </a:r>
            <a:r>
              <a:rPr lang="en-US" sz="1600" dirty="0" err="1"/>
              <a:t>myModule</a:t>
            </a:r>
            <a:r>
              <a:rPr lang="en-US" sz="1600" dirty="0"/>
              <a:t>'</a:t>
            </a:r>
          </a:p>
          <a:p>
            <a:pPr marL="349250" lvl="1" indent="0">
              <a:buNone/>
            </a:pPr>
            <a:r>
              <a:rPr lang="en-US" sz="1600" dirty="0"/>
              <a:t>		'templates': '../templates',</a:t>
            </a:r>
          </a:p>
          <a:p>
            <a:pPr marL="349250" lvl="1" indent="0">
              <a:buNone/>
            </a:pPr>
            <a:r>
              <a:rPr lang="en-US" sz="1600" dirty="0"/>
              <a:t>		'text': 'libs/text',</a:t>
            </a:r>
          </a:p>
          <a:p>
            <a:pPr marL="349250" lvl="1" indent="0">
              <a:buNone/>
            </a:pPr>
            <a:r>
              <a:rPr lang="en-US" sz="1600" dirty="0"/>
              <a:t>		'</a:t>
            </a:r>
            <a:r>
              <a:rPr lang="en-US" sz="1600" dirty="0" err="1"/>
              <a:t>jQuery</a:t>
            </a:r>
            <a:r>
              <a:rPr lang="en-US" sz="1600" dirty="0"/>
              <a:t>': "https://</a:t>
            </a:r>
            <a:r>
              <a:rPr lang="en-US" sz="1600" dirty="0" err="1"/>
              <a:t>ajax.googleapis.com</a:t>
            </a:r>
            <a:r>
              <a:rPr lang="en-US" sz="1600" dirty="0"/>
              <a:t>/</a:t>
            </a:r>
            <a:r>
              <a:rPr lang="en-US" sz="1600" dirty="0" err="1"/>
              <a:t>ajax</a:t>
            </a:r>
            <a:r>
              <a:rPr lang="en-US" sz="1600" dirty="0"/>
              <a:t>/libs/</a:t>
            </a:r>
            <a:r>
              <a:rPr lang="en-US" sz="1600" dirty="0" err="1"/>
              <a:t>jquery</a:t>
            </a:r>
            <a:r>
              <a:rPr lang="en-US" sz="1600" dirty="0"/>
              <a:t>/1.6.2/</a:t>
            </a:r>
            <a:r>
              <a:rPr lang="en-US" sz="1600" dirty="0" err="1"/>
              <a:t>jquery.min</a:t>
            </a:r>
            <a:r>
              <a:rPr lang="en-US" sz="1600" dirty="0"/>
              <a:t>"</a:t>
            </a:r>
          </a:p>
          <a:p>
            <a:pPr marL="349250" lvl="1" indent="0">
              <a:buNone/>
            </a:pPr>
            <a:r>
              <a:rPr lang="en-US" sz="1600" dirty="0"/>
              <a:t>	}</a:t>
            </a:r>
          </a:p>
          <a:p>
            <a:pPr marL="349250" lvl="1" indent="0">
              <a:buNone/>
            </a:pPr>
            <a:r>
              <a:rPr lang="en-US" sz="1600" dirty="0"/>
              <a:t>});</a:t>
            </a:r>
            <a:endParaRPr lang="en-US" sz="1600" dirty="0" smtClean="0"/>
          </a:p>
          <a:p>
            <a:pPr marL="349250" lvl="1" indent="0">
              <a:buNone/>
            </a:pPr>
            <a:r>
              <a:rPr lang="en-US" sz="1600" dirty="0"/>
              <a:t>Paths are really just </a:t>
            </a:r>
            <a:r>
              <a:rPr lang="en-US" sz="1600" dirty="0" smtClean="0"/>
              <a:t>shortcuts.</a:t>
            </a:r>
            <a:endParaRPr lang="en-US" sz="1600" dirty="0"/>
          </a:p>
        </p:txBody>
      </p:sp>
    </p:spTree>
    <p:extLst>
      <p:ext uri="{BB962C8B-B14F-4D97-AF65-F5344CB8AC3E}">
        <p14:creationId xmlns:p14="http://schemas.microsoft.com/office/powerpoint/2010/main" val="28482243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Shim</a:t>
            </a:r>
            <a:endParaRPr lang="en-US" dirty="0"/>
          </a:p>
        </p:txBody>
      </p:sp>
      <p:sp>
        <p:nvSpPr>
          <p:cNvPr id="3" name="Content Placeholder 2"/>
          <p:cNvSpPr>
            <a:spLocks noGrp="1"/>
          </p:cNvSpPr>
          <p:nvPr>
            <p:ph idx="1"/>
          </p:nvPr>
        </p:nvSpPr>
        <p:spPr>
          <a:xfrm>
            <a:off x="457200" y="2296158"/>
            <a:ext cx="7945439" cy="3792418"/>
          </a:xfrm>
        </p:spPr>
        <p:txBody>
          <a:bodyPr>
            <a:normAutofit/>
          </a:bodyPr>
          <a:lstStyle/>
          <a:p>
            <a:pPr lvl="1"/>
            <a:r>
              <a:rPr lang="en-US" dirty="0" smtClean="0"/>
              <a:t>Shim</a:t>
            </a:r>
          </a:p>
          <a:p>
            <a:pPr marL="685800" lvl="2" indent="0">
              <a:buNone/>
            </a:pPr>
            <a:r>
              <a:rPr lang="en-US" sz="1600" dirty="0"/>
              <a:t>Primary use of shim is with libraries that don't support AMD, but you need to manage their dependencies</a:t>
            </a:r>
            <a:r>
              <a:rPr lang="en-US" sz="1600" dirty="0" smtClean="0"/>
              <a:t>.</a:t>
            </a:r>
          </a:p>
          <a:p>
            <a:pPr marL="685800" lvl="2" indent="0">
              <a:buNone/>
            </a:pPr>
            <a:r>
              <a:rPr lang="en-US" sz="1600" dirty="0" err="1" smtClean="0"/>
              <a:t>E.g</a:t>
            </a:r>
            <a:r>
              <a:rPr lang="en-US" sz="1600" dirty="0"/>
              <a:t>  Backbone requires Underscore</a:t>
            </a:r>
          </a:p>
          <a:p>
            <a:pPr marL="692150" lvl="2" indent="0">
              <a:buNone/>
            </a:pPr>
            <a:r>
              <a:rPr lang="en-US" dirty="0"/>
              <a:t>require(['underscore', 'backbone'], function( Underscore, Backbone ) {</a:t>
            </a:r>
          </a:p>
          <a:p>
            <a:pPr marL="692150" lvl="2" indent="0">
              <a:buNone/>
            </a:pPr>
            <a:r>
              <a:rPr lang="en-US" dirty="0"/>
              <a:t>    // do something with </a:t>
            </a:r>
            <a:r>
              <a:rPr lang="en-US" dirty="0" smtClean="0"/>
              <a:t>Backbone</a:t>
            </a:r>
          </a:p>
          <a:p>
            <a:pPr marL="692150" lvl="2" indent="0">
              <a:buNone/>
            </a:pPr>
            <a:r>
              <a:rPr lang="en-US" dirty="0" smtClean="0"/>
              <a:t>})</a:t>
            </a:r>
          </a:p>
          <a:p>
            <a:pPr marL="692150" lvl="2" indent="0">
              <a:buNone/>
            </a:pPr>
            <a:r>
              <a:rPr lang="en-US" dirty="0" err="1"/>
              <a:t>RequireJS</a:t>
            </a:r>
            <a:r>
              <a:rPr lang="en-US" dirty="0"/>
              <a:t> will kick off asynchronous requests for both Underscore and Backbone, but you don't know which one will come back first so it's possible that Backbone would try to do something with Underscore before it's loaded.</a:t>
            </a:r>
          </a:p>
        </p:txBody>
      </p:sp>
    </p:spTree>
    <p:extLst>
      <p:ext uri="{BB962C8B-B14F-4D97-AF65-F5344CB8AC3E}">
        <p14:creationId xmlns:p14="http://schemas.microsoft.com/office/powerpoint/2010/main" val="27735339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Backbone </a:t>
            </a:r>
            <a:endParaRPr lang="en-US" dirty="0"/>
          </a:p>
        </p:txBody>
      </p:sp>
      <p:pic>
        <p:nvPicPr>
          <p:cNvPr id="6" name="Content Placeholder 5"/>
          <p:cNvPicPr>
            <a:picLocks noGrp="1" noChangeAspect="1"/>
          </p:cNvPicPr>
          <p:nvPr>
            <p:ph idx="1"/>
          </p:nvPr>
        </p:nvPicPr>
        <p:blipFill>
          <a:blip r:embed="rId2"/>
          <a:srcRect l="-42353" r="-42353"/>
          <a:stretch>
            <a:fillRect/>
          </a:stretch>
        </p:blipFill>
        <p:spPr>
          <a:xfrm>
            <a:off x="-572582" y="2475743"/>
            <a:ext cx="9526876" cy="4061800"/>
          </a:xfrm>
        </p:spPr>
      </p:pic>
    </p:spTree>
    <p:extLst>
      <p:ext uri="{BB962C8B-B14F-4D97-AF65-F5344CB8AC3E}">
        <p14:creationId xmlns:p14="http://schemas.microsoft.com/office/powerpoint/2010/main" val="36233575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Option</a:t>
            </a:r>
            <a:endParaRPr lang="en-US" dirty="0"/>
          </a:p>
        </p:txBody>
      </p:sp>
      <p:sp>
        <p:nvSpPr>
          <p:cNvPr id="3" name="Content Placeholder 2"/>
          <p:cNvSpPr>
            <a:spLocks noGrp="1"/>
          </p:cNvSpPr>
          <p:nvPr>
            <p:ph idx="1"/>
          </p:nvPr>
        </p:nvSpPr>
        <p:spPr/>
        <p:txBody>
          <a:bodyPr/>
          <a:lstStyle/>
          <a:p>
            <a:pPr lvl="1"/>
            <a:r>
              <a:rPr lang="en-US" dirty="0" err="1"/>
              <a:t>Config</a:t>
            </a:r>
            <a:endParaRPr lang="en-US" sz="1800" dirty="0"/>
          </a:p>
          <a:p>
            <a:pPr marL="6350" indent="0">
              <a:buNone/>
            </a:pPr>
            <a:r>
              <a:rPr lang="en-US" dirty="0" smtClean="0"/>
              <a:t>       </a:t>
            </a:r>
            <a:r>
              <a:rPr lang="en-US" dirty="0" err="1" smtClean="0"/>
              <a:t>Config</a:t>
            </a:r>
            <a:r>
              <a:rPr lang="en-US" dirty="0" smtClean="0"/>
              <a:t> option is used to pass </a:t>
            </a:r>
            <a:r>
              <a:rPr lang="en-US" dirty="0" err="1" smtClean="0"/>
              <a:t>intial</a:t>
            </a:r>
            <a:r>
              <a:rPr lang="en-US" dirty="0" smtClean="0"/>
              <a:t> configuration into the  module.</a:t>
            </a:r>
          </a:p>
          <a:p>
            <a:pPr marL="349250" lvl="1" indent="0">
              <a:buNone/>
            </a:pPr>
            <a:endParaRPr lang="en-US" dirty="0"/>
          </a:p>
          <a:p>
            <a:pPr marL="349250" lvl="1" indent="0">
              <a:buNone/>
            </a:pPr>
            <a:r>
              <a:rPr lang="en-US" dirty="0"/>
              <a:t>Modules can then read that info by asking for the special dependency "module" and calling </a:t>
            </a:r>
            <a:r>
              <a:rPr lang="en-US" dirty="0" err="1"/>
              <a:t>module.config</a:t>
            </a:r>
            <a:r>
              <a:rPr lang="en-US" dirty="0"/>
              <a:t>()</a:t>
            </a:r>
          </a:p>
        </p:txBody>
      </p:sp>
    </p:spTree>
    <p:extLst>
      <p:ext uri="{BB962C8B-B14F-4D97-AF65-F5344CB8AC3E}">
        <p14:creationId xmlns:p14="http://schemas.microsoft.com/office/powerpoint/2010/main" val="5572137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&amp; </a:t>
            </a:r>
            <a:r>
              <a:rPr lang="en-US" dirty="0" err="1" smtClean="0"/>
              <a:t>Deps</a:t>
            </a:r>
            <a:endParaRPr lang="en-US" dirty="0"/>
          </a:p>
        </p:txBody>
      </p:sp>
      <p:sp>
        <p:nvSpPr>
          <p:cNvPr id="3" name="Content Placeholder 2"/>
          <p:cNvSpPr>
            <a:spLocks noGrp="1"/>
          </p:cNvSpPr>
          <p:nvPr>
            <p:ph idx="1"/>
          </p:nvPr>
        </p:nvSpPr>
        <p:spPr/>
        <p:txBody>
          <a:bodyPr>
            <a:normAutofit/>
          </a:bodyPr>
          <a:lstStyle/>
          <a:p>
            <a:pPr lvl="1"/>
            <a:r>
              <a:rPr lang="en-US" dirty="0" err="1"/>
              <a:t>waitSeconds</a:t>
            </a:r>
            <a:r>
              <a:rPr lang="en-US" dirty="0"/>
              <a:t> </a:t>
            </a:r>
          </a:p>
          <a:p>
            <a:pPr marL="685800" lvl="2" indent="0">
              <a:buNone/>
            </a:pPr>
            <a:r>
              <a:rPr lang="en-US" sz="1600" dirty="0"/>
              <a:t>The number of seconds to wait before giving up on loading a script. Setting it to 0 disables the timeout. The default is 7 second</a:t>
            </a:r>
            <a:r>
              <a:rPr lang="en-US" sz="1600" dirty="0" smtClean="0"/>
              <a:t>.</a:t>
            </a:r>
          </a:p>
          <a:p>
            <a:pPr marL="685800" lvl="2" indent="0">
              <a:buNone/>
            </a:pPr>
            <a:endParaRPr lang="en-US" sz="1600" dirty="0"/>
          </a:p>
          <a:p>
            <a:pPr lvl="1"/>
            <a:r>
              <a:rPr lang="en-US" dirty="0" err="1"/>
              <a:t>Deps</a:t>
            </a:r>
            <a:r>
              <a:rPr lang="en-US" dirty="0"/>
              <a:t> </a:t>
            </a:r>
            <a:endParaRPr lang="en-US" dirty="0" smtClean="0"/>
          </a:p>
          <a:p>
            <a:pPr marL="685800" lvl="2" indent="0">
              <a:buNone/>
            </a:pPr>
            <a:r>
              <a:rPr lang="en-US" sz="1600" dirty="0"/>
              <a:t>An array of dependencies to load. </a:t>
            </a:r>
            <a:endParaRPr lang="en-US" sz="1600" dirty="0" smtClean="0"/>
          </a:p>
          <a:p>
            <a:pPr marL="685800" lvl="2" indent="0">
              <a:buNone/>
            </a:pPr>
            <a:r>
              <a:rPr lang="en-US" sz="1600" dirty="0" smtClean="0"/>
              <a:t>Useful </a:t>
            </a:r>
            <a:r>
              <a:rPr lang="en-US" sz="1600" dirty="0"/>
              <a:t>when </a:t>
            </a:r>
            <a:r>
              <a:rPr lang="en-US" sz="1600" dirty="0" smtClean="0"/>
              <a:t>you </a:t>
            </a:r>
            <a:r>
              <a:rPr lang="en-US" sz="1600" dirty="0"/>
              <a:t>want to load dependencies as soon as require() is </a:t>
            </a:r>
            <a:r>
              <a:rPr lang="en-US" sz="1600" dirty="0" smtClean="0"/>
              <a:t>defined.</a:t>
            </a:r>
          </a:p>
          <a:p>
            <a:pPr marL="685800" lvl="2" indent="0">
              <a:buNone/>
            </a:pPr>
            <a:r>
              <a:rPr lang="en-US" sz="1600" dirty="0"/>
              <a:t>Using </a:t>
            </a:r>
            <a:r>
              <a:rPr lang="en-US" sz="1600" dirty="0" err="1"/>
              <a:t>deps</a:t>
            </a:r>
            <a:r>
              <a:rPr lang="en-US" sz="1600" dirty="0"/>
              <a:t> is just like doing a require([]) call, but done as soon as the loader has processed the configuration</a:t>
            </a:r>
          </a:p>
          <a:p>
            <a:pPr marL="0" indent="0">
              <a:buNone/>
            </a:pPr>
            <a:endParaRPr lang="en-US" dirty="0"/>
          </a:p>
        </p:txBody>
      </p:sp>
    </p:spTree>
    <p:extLst>
      <p:ext uri="{BB962C8B-B14F-4D97-AF65-F5344CB8AC3E}">
        <p14:creationId xmlns:p14="http://schemas.microsoft.com/office/powerpoint/2010/main" val="265914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options</a:t>
            </a:r>
            <a:endParaRPr lang="en-US" dirty="0"/>
          </a:p>
        </p:txBody>
      </p:sp>
      <p:sp>
        <p:nvSpPr>
          <p:cNvPr id="3" name="Content Placeholder 2"/>
          <p:cNvSpPr>
            <a:spLocks noGrp="1"/>
          </p:cNvSpPr>
          <p:nvPr>
            <p:ph idx="1"/>
          </p:nvPr>
        </p:nvSpPr>
        <p:spPr/>
        <p:txBody>
          <a:bodyPr/>
          <a:lstStyle/>
          <a:p>
            <a:pPr lvl="1"/>
            <a:r>
              <a:rPr lang="en-US" dirty="0" smtClean="0"/>
              <a:t>Callback</a:t>
            </a:r>
          </a:p>
          <a:p>
            <a:pPr marL="698500" lvl="2" indent="0">
              <a:buNone/>
            </a:pPr>
            <a:r>
              <a:rPr lang="en-US" sz="1600" dirty="0" smtClean="0"/>
              <a:t>A </a:t>
            </a:r>
            <a:r>
              <a:rPr lang="en-US" sz="1600" dirty="0"/>
              <a:t>function to execute after </a:t>
            </a:r>
            <a:r>
              <a:rPr lang="en-US" sz="1600" dirty="0" err="1"/>
              <a:t>deps</a:t>
            </a:r>
            <a:r>
              <a:rPr lang="en-US" sz="1600" dirty="0"/>
              <a:t> have been loaded. Useful when require is defined as a </a:t>
            </a:r>
            <a:r>
              <a:rPr lang="en-US" sz="1600" dirty="0" err="1"/>
              <a:t>config</a:t>
            </a:r>
            <a:r>
              <a:rPr lang="en-US" sz="1600" dirty="0"/>
              <a:t> object before </a:t>
            </a:r>
            <a:r>
              <a:rPr lang="en-US" sz="1600" dirty="0" err="1"/>
              <a:t>require.js</a:t>
            </a:r>
            <a:r>
              <a:rPr lang="en-US" sz="1600" dirty="0"/>
              <a:t> is loaded, and you want to specify a function to require after the configuration's </a:t>
            </a:r>
            <a:r>
              <a:rPr lang="en-US" sz="1600" dirty="0" err="1"/>
              <a:t>deps</a:t>
            </a:r>
            <a:r>
              <a:rPr lang="en-US" sz="1600" dirty="0"/>
              <a:t> array has been loaded</a:t>
            </a:r>
            <a:r>
              <a:rPr lang="en-US" sz="1600" dirty="0" smtClean="0"/>
              <a:t>.</a:t>
            </a:r>
          </a:p>
          <a:p>
            <a:pPr marL="698500" lvl="2" indent="0">
              <a:buNone/>
            </a:pPr>
            <a:endParaRPr lang="en-US" sz="1600" dirty="0"/>
          </a:p>
          <a:p>
            <a:pPr lvl="1"/>
            <a:r>
              <a:rPr lang="en-US" dirty="0" err="1"/>
              <a:t>UrlArgs</a:t>
            </a:r>
            <a:endParaRPr lang="en-US" sz="1800" dirty="0"/>
          </a:p>
          <a:p>
            <a:pPr marL="698500" lvl="2" indent="0">
              <a:buNone/>
            </a:pPr>
            <a:r>
              <a:rPr lang="en-US" dirty="0"/>
              <a:t>Extra query string arguments appended to URLs that </a:t>
            </a:r>
            <a:r>
              <a:rPr lang="en-US" dirty="0" err="1"/>
              <a:t>RequireJS</a:t>
            </a:r>
            <a:r>
              <a:rPr lang="en-US" dirty="0"/>
              <a:t> uses to fetch resources. Most useful to cache bust when the browser or server is not configured correctly</a:t>
            </a:r>
          </a:p>
        </p:txBody>
      </p:sp>
    </p:spTree>
    <p:extLst>
      <p:ext uri="{BB962C8B-B14F-4D97-AF65-F5344CB8AC3E}">
        <p14:creationId xmlns:p14="http://schemas.microsoft.com/office/powerpoint/2010/main" val="323304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Optimizer</a:t>
            </a:r>
            <a:endParaRPr lang="en-US" dirty="0"/>
          </a:p>
        </p:txBody>
      </p:sp>
      <p:sp>
        <p:nvSpPr>
          <p:cNvPr id="3" name="Content Placeholder 2"/>
          <p:cNvSpPr>
            <a:spLocks noGrp="1"/>
          </p:cNvSpPr>
          <p:nvPr>
            <p:ph idx="1"/>
          </p:nvPr>
        </p:nvSpPr>
        <p:spPr>
          <a:xfrm>
            <a:off x="739775" y="2578364"/>
            <a:ext cx="7662864" cy="3458899"/>
          </a:xfrm>
        </p:spPr>
        <p:txBody>
          <a:bodyPr/>
          <a:lstStyle/>
          <a:p>
            <a:r>
              <a:rPr lang="en-US" dirty="0"/>
              <a:t>The Optimizer in </a:t>
            </a:r>
            <a:r>
              <a:rPr lang="en-US" dirty="0" err="1"/>
              <a:t>RequireJS</a:t>
            </a:r>
            <a:r>
              <a:rPr lang="en-US" dirty="0"/>
              <a:t> has the following </a:t>
            </a:r>
            <a:r>
              <a:rPr lang="en-US" dirty="0" smtClean="0"/>
              <a:t>characteristics : </a:t>
            </a:r>
            <a:endParaRPr lang="en-US" dirty="0"/>
          </a:p>
          <a:p>
            <a:pPr marL="349250" lvl="1" indent="0">
              <a:buNone/>
            </a:pPr>
            <a:r>
              <a:rPr lang="en-US" dirty="0" smtClean="0"/>
              <a:t>-- Combines </a:t>
            </a:r>
            <a:r>
              <a:rPr lang="en-US" dirty="0"/>
              <a:t>script files together with the help of </a:t>
            </a:r>
            <a:r>
              <a:rPr lang="en-US" dirty="0" err="1"/>
              <a:t>UglifyJS</a:t>
            </a:r>
            <a:r>
              <a:rPr lang="en-US" dirty="0"/>
              <a:t> for default usage or Closure Compiler for Java </a:t>
            </a:r>
            <a:r>
              <a:rPr lang="en-US" dirty="0" smtClean="0"/>
              <a:t>usage</a:t>
            </a:r>
          </a:p>
          <a:p>
            <a:pPr marL="349250" lvl="1" indent="0">
              <a:buNone/>
            </a:pPr>
            <a:r>
              <a:rPr lang="en-US" dirty="0"/>
              <a:t>-- Combines CSS files together</a:t>
            </a:r>
            <a:r>
              <a:rPr lang="en-US" dirty="0" smtClean="0"/>
              <a:t>.</a:t>
            </a:r>
          </a:p>
          <a:p>
            <a:pPr marL="349250"/>
            <a:r>
              <a:rPr lang="en-US" dirty="0"/>
              <a:t>The optimizer is a component of the </a:t>
            </a:r>
            <a:r>
              <a:rPr lang="en-US" dirty="0" err="1"/>
              <a:t>r.js</a:t>
            </a:r>
            <a:r>
              <a:rPr lang="en-US" dirty="0"/>
              <a:t> adapter for Node. It is developed to be a part of a build process and not for the development process.</a:t>
            </a:r>
          </a:p>
        </p:txBody>
      </p:sp>
    </p:spTree>
    <p:extLst>
      <p:ext uri="{BB962C8B-B14F-4D97-AF65-F5344CB8AC3E}">
        <p14:creationId xmlns:p14="http://schemas.microsoft.com/office/powerpoint/2010/main" val="9329678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optimizer</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Node.js</a:t>
            </a:r>
            <a:endParaRPr lang="en-US" dirty="0" smtClean="0"/>
          </a:p>
          <a:p>
            <a:r>
              <a:rPr lang="en-US" dirty="0" err="1"/>
              <a:t>npm</a:t>
            </a:r>
            <a:r>
              <a:rPr lang="en-US" dirty="0"/>
              <a:t> install -g </a:t>
            </a:r>
            <a:r>
              <a:rPr lang="en-US" dirty="0" err="1" smtClean="0"/>
              <a:t>requirejs</a:t>
            </a:r>
            <a:endParaRPr lang="en-US" dirty="0" smtClean="0"/>
          </a:p>
          <a:p>
            <a:r>
              <a:rPr lang="en-US" dirty="0" smtClean="0"/>
              <a:t>Download </a:t>
            </a:r>
            <a:r>
              <a:rPr lang="en-US" dirty="0" err="1" smtClean="0"/>
              <a:t>r.js</a:t>
            </a:r>
            <a:r>
              <a:rPr lang="en-US" dirty="0"/>
              <a:t> </a:t>
            </a:r>
            <a:endParaRPr lang="en-US" dirty="0" smtClean="0"/>
          </a:p>
          <a:p>
            <a:pPr marL="0" indent="0">
              <a:buNone/>
            </a:pPr>
            <a:r>
              <a:rPr lang="en-US" dirty="0" smtClean="0">
                <a:hlinkClick r:id="rId2"/>
              </a:rPr>
              <a:t>http</a:t>
            </a:r>
            <a:r>
              <a:rPr lang="en-US" dirty="0">
                <a:hlinkClick r:id="rId2"/>
              </a:rPr>
              <a:t>://</a:t>
            </a:r>
            <a:r>
              <a:rPr lang="en-US" dirty="0" err="1">
                <a:hlinkClick r:id="rId2"/>
              </a:rPr>
              <a:t>requirejs.org</a:t>
            </a:r>
            <a:r>
              <a:rPr lang="en-US" dirty="0">
                <a:hlinkClick r:id="rId2"/>
              </a:rPr>
              <a:t>/docs/</a:t>
            </a:r>
            <a:r>
              <a:rPr lang="en-US" dirty="0" err="1">
                <a:hlinkClick r:id="rId2"/>
              </a:rPr>
              <a:t>download.html#rjs</a:t>
            </a:r>
            <a:endParaRPr lang="en-US" dirty="0"/>
          </a:p>
        </p:txBody>
      </p:sp>
    </p:spTree>
    <p:extLst>
      <p:ext uri="{BB962C8B-B14F-4D97-AF65-F5344CB8AC3E}">
        <p14:creationId xmlns:p14="http://schemas.microsoft.com/office/powerpoint/2010/main" val="85896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Project Structure</a:t>
            </a:r>
            <a:endParaRPr lang="en-US" dirty="0"/>
          </a:p>
        </p:txBody>
      </p:sp>
      <p:pic>
        <p:nvPicPr>
          <p:cNvPr id="8" name="Content Placeholder 7"/>
          <p:cNvPicPr>
            <a:picLocks noGrp="1" noChangeAspect="1"/>
          </p:cNvPicPr>
          <p:nvPr>
            <p:ph idx="1"/>
          </p:nvPr>
        </p:nvPicPr>
        <p:blipFill>
          <a:blip r:embed="rId2"/>
          <a:srcRect l="-62675" r="-62675"/>
          <a:stretch>
            <a:fillRect/>
          </a:stretch>
        </p:blipFill>
        <p:spPr>
          <a:xfrm>
            <a:off x="739775" y="2770188"/>
            <a:ext cx="7662863" cy="3267075"/>
          </a:xfrm>
        </p:spPr>
      </p:pic>
    </p:spTree>
    <p:extLst>
      <p:ext uri="{BB962C8B-B14F-4D97-AF65-F5344CB8AC3E}">
        <p14:creationId xmlns:p14="http://schemas.microsoft.com/office/powerpoint/2010/main" val="94375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require.js</a:t>
            </a:r>
            <a:endParaRPr lang="en-US" dirty="0"/>
          </a:p>
        </p:txBody>
      </p:sp>
      <p:sp>
        <p:nvSpPr>
          <p:cNvPr id="3" name="Content Placeholder 2"/>
          <p:cNvSpPr>
            <a:spLocks noGrp="1"/>
          </p:cNvSpPr>
          <p:nvPr>
            <p:ph idx="1"/>
          </p:nvPr>
        </p:nvSpPr>
        <p:spPr/>
        <p:txBody>
          <a:bodyPr/>
          <a:lstStyle/>
          <a:p>
            <a:r>
              <a:rPr lang="en-US" dirty="0"/>
              <a:t>JavaScript has an inherent lack of a module </a:t>
            </a:r>
            <a:r>
              <a:rPr lang="en-US" dirty="0" smtClean="0"/>
              <a:t>system</a:t>
            </a:r>
          </a:p>
          <a:p>
            <a:r>
              <a:rPr lang="en-US" dirty="0" smtClean="0"/>
              <a:t>Till ECMA-5 didn’t had syntax to create modules</a:t>
            </a:r>
          </a:p>
          <a:p>
            <a:r>
              <a:rPr lang="en-US" dirty="0"/>
              <a:t>JavaScript does not have a way </a:t>
            </a:r>
            <a:r>
              <a:rPr lang="en-US" dirty="0" smtClean="0"/>
              <a:t>to </a:t>
            </a:r>
            <a:r>
              <a:rPr lang="en-US" dirty="0"/>
              <a:t>load the modules </a:t>
            </a:r>
            <a:r>
              <a:rPr lang="en-US" dirty="0" smtClean="0"/>
              <a:t>nor defining</a:t>
            </a:r>
            <a:r>
              <a:rPr lang="en-US" dirty="0"/>
              <a:t>. </a:t>
            </a:r>
            <a:endParaRPr lang="en-US" dirty="0" smtClean="0"/>
          </a:p>
          <a:p>
            <a:r>
              <a:rPr lang="en-US" dirty="0" smtClean="0"/>
              <a:t>Programmers had </a:t>
            </a:r>
            <a:r>
              <a:rPr lang="en-US" dirty="0"/>
              <a:t>to waste </a:t>
            </a:r>
            <a:r>
              <a:rPr lang="en-US" dirty="0" smtClean="0"/>
              <a:t>time </a:t>
            </a:r>
            <a:r>
              <a:rPr lang="en-US" dirty="0"/>
              <a:t>with tedious script tag ordering and rely on global references.</a:t>
            </a:r>
          </a:p>
        </p:txBody>
      </p:sp>
    </p:spTree>
    <p:extLst>
      <p:ext uri="{BB962C8B-B14F-4D97-AF65-F5344CB8AC3E}">
        <p14:creationId xmlns:p14="http://schemas.microsoft.com/office/powerpoint/2010/main" val="13312140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Options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jrburke</a:t>
            </a:r>
            <a:r>
              <a:rPr lang="en-US" dirty="0">
                <a:hlinkClick r:id="rId2"/>
              </a:rPr>
              <a:t>/</a:t>
            </a:r>
            <a:r>
              <a:rPr lang="en-US" dirty="0" err="1">
                <a:hlinkClick r:id="rId2"/>
              </a:rPr>
              <a:t>r.js</a:t>
            </a:r>
            <a:r>
              <a:rPr lang="en-US" dirty="0">
                <a:hlinkClick r:id="rId2"/>
              </a:rPr>
              <a:t>/blob/master/build/</a:t>
            </a:r>
            <a:r>
              <a:rPr lang="en-US" dirty="0" err="1">
                <a:hlinkClick r:id="rId2"/>
              </a:rPr>
              <a:t>example.build.js</a:t>
            </a:r>
            <a:endParaRPr lang="en-US" dirty="0"/>
          </a:p>
        </p:txBody>
      </p:sp>
    </p:spTree>
    <p:extLst>
      <p:ext uri="{BB962C8B-B14F-4D97-AF65-F5344CB8AC3E}">
        <p14:creationId xmlns:p14="http://schemas.microsoft.com/office/powerpoint/2010/main" val="12030155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Content Placeholder 2"/>
          <p:cNvSpPr>
            <a:spLocks noGrp="1"/>
          </p:cNvSpPr>
          <p:nvPr>
            <p:ph idx="1"/>
          </p:nvPr>
        </p:nvSpPr>
        <p:spPr/>
        <p:txBody>
          <a:bodyPr/>
          <a:lstStyle/>
          <a:p>
            <a:r>
              <a:rPr lang="en-US" dirty="0" smtClean="0"/>
              <a:t>Sometime we need to include non-</a:t>
            </a:r>
            <a:r>
              <a:rPr lang="en-US" dirty="0" err="1" smtClean="0"/>
              <a:t>js</a:t>
            </a:r>
            <a:r>
              <a:rPr lang="en-US" dirty="0" smtClean="0"/>
              <a:t> resources.</a:t>
            </a:r>
          </a:p>
          <a:p>
            <a:r>
              <a:rPr lang="en-US" dirty="0" err="1"/>
              <a:t>RequireJS</a:t>
            </a:r>
            <a:r>
              <a:rPr lang="en-US" dirty="0"/>
              <a:t> allows </a:t>
            </a:r>
            <a:r>
              <a:rPr lang="en-US" dirty="0" smtClean="0"/>
              <a:t>to </a:t>
            </a:r>
            <a:r>
              <a:rPr lang="en-US" dirty="0"/>
              <a:t>write loader plugins that can load different types of resources as </a:t>
            </a:r>
            <a:r>
              <a:rPr lang="en-US" dirty="0" smtClean="0"/>
              <a:t>dependencies.</a:t>
            </a:r>
          </a:p>
          <a:p>
            <a:r>
              <a:rPr lang="en-US" dirty="0"/>
              <a:t>Examples of loader plugins are the text! and i18n! </a:t>
            </a:r>
            <a:r>
              <a:rPr lang="en-US" dirty="0" smtClean="0"/>
              <a:t>Plugins</a:t>
            </a:r>
          </a:p>
          <a:p>
            <a:r>
              <a:rPr lang="en-US" dirty="0" smtClean="0">
                <a:hlinkClick r:id="rId2"/>
              </a:rPr>
              <a:t>List of </a:t>
            </a:r>
            <a:r>
              <a:rPr lang="en-US" dirty="0" err="1" smtClean="0">
                <a:hlinkClick r:id="rId2"/>
              </a:rPr>
              <a:t>Offical</a:t>
            </a:r>
            <a:r>
              <a:rPr lang="en-US" dirty="0" smtClean="0">
                <a:hlinkClick r:id="rId2"/>
              </a:rPr>
              <a:t> Plugins</a:t>
            </a:r>
            <a:endParaRPr lang="en-US" dirty="0"/>
          </a:p>
        </p:txBody>
      </p:sp>
    </p:spTree>
    <p:extLst>
      <p:ext uri="{BB962C8B-B14F-4D97-AF65-F5344CB8AC3E}">
        <p14:creationId xmlns:p14="http://schemas.microsoft.com/office/powerpoint/2010/main" val="37491479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text plugin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text plugin allows you to load files that aren't JavaScript files (but are text files, i.e., no images); this will probably be HTML or CS</a:t>
            </a:r>
            <a:r>
              <a:rPr lang="en-US" dirty="0" smtClean="0"/>
              <a:t>.</a:t>
            </a:r>
          </a:p>
          <a:p>
            <a:r>
              <a:rPr lang="en-US" dirty="0"/>
              <a:t> </a:t>
            </a:r>
            <a:r>
              <a:rPr lang="en-US" dirty="0" smtClean="0"/>
              <a:t>This </a:t>
            </a:r>
            <a:r>
              <a:rPr lang="en-US" dirty="0"/>
              <a:t>is great for using </a:t>
            </a:r>
            <a:r>
              <a:rPr lang="en-US" dirty="0" err="1"/>
              <a:t>templating</a:t>
            </a:r>
            <a:r>
              <a:rPr lang="en-US" dirty="0"/>
              <a:t> systems like </a:t>
            </a:r>
            <a:r>
              <a:rPr lang="en-US" dirty="0" err="1"/>
              <a:t>Mustache.js</a:t>
            </a:r>
            <a:r>
              <a:rPr lang="en-US" dirty="0"/>
              <a:t> or </a:t>
            </a:r>
            <a:r>
              <a:rPr lang="en-US" dirty="0" err="1"/>
              <a:t>Underscore.js</a:t>
            </a:r>
            <a:r>
              <a:rPr lang="en-US" dirty="0"/>
              <a:t>: instead of putting the template in &lt;script type=”text/template&gt;, or right inside your JavaScript, just put it in a separate file and use the text plugin</a:t>
            </a:r>
          </a:p>
          <a:p>
            <a:r>
              <a:rPr lang="en-US" dirty="0" smtClean="0"/>
              <a:t>Download Text Plugin </a:t>
            </a:r>
          </a:p>
          <a:p>
            <a:pPr marL="0" indent="0">
              <a:buNone/>
            </a:pPr>
            <a:r>
              <a:rPr lang="en-US" dirty="0">
                <a:hlinkClick r:id="rId2"/>
              </a:rPr>
              <a:t>https://</a:t>
            </a:r>
            <a:r>
              <a:rPr lang="en-US" dirty="0" err="1">
                <a:hlinkClick r:id="rId2"/>
              </a:rPr>
              <a:t>raw.githubusercontent.com</a:t>
            </a:r>
            <a:r>
              <a:rPr lang="en-US" dirty="0">
                <a:hlinkClick r:id="rId2"/>
              </a:rPr>
              <a:t>/</a:t>
            </a:r>
            <a:r>
              <a:rPr lang="en-US" dirty="0" err="1">
                <a:hlinkClick r:id="rId2"/>
              </a:rPr>
              <a:t>requirejs</a:t>
            </a:r>
            <a:r>
              <a:rPr lang="en-US" dirty="0">
                <a:hlinkClick r:id="rId2"/>
              </a:rPr>
              <a:t>/text/master/</a:t>
            </a:r>
            <a:r>
              <a:rPr lang="en-US" dirty="0" err="1">
                <a:hlinkClick r:id="rId2"/>
              </a:rPr>
              <a:t>text.js</a:t>
            </a:r>
            <a:endParaRPr lang="en-US" dirty="0"/>
          </a:p>
        </p:txBody>
      </p:sp>
    </p:spTree>
    <p:extLst>
      <p:ext uri="{BB962C8B-B14F-4D97-AF65-F5344CB8AC3E}">
        <p14:creationId xmlns:p14="http://schemas.microsoft.com/office/powerpoint/2010/main" val="175397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Jasmine</a:t>
            </a:r>
            <a:endParaRPr lang="en-US" dirty="0"/>
          </a:p>
        </p:txBody>
      </p:sp>
      <p:sp>
        <p:nvSpPr>
          <p:cNvPr id="3" name="Subtitle 2"/>
          <p:cNvSpPr>
            <a:spLocks noGrp="1"/>
          </p:cNvSpPr>
          <p:nvPr>
            <p:ph type="subTitle" idx="1"/>
          </p:nvPr>
        </p:nvSpPr>
        <p:spPr/>
        <p:txBody>
          <a:bodyPr/>
          <a:lstStyle/>
          <a:p>
            <a:r>
              <a:rPr lang="en-US" i="1" dirty="0" err="1" smtClean="0"/>
              <a:t>Behaviour</a:t>
            </a:r>
            <a:r>
              <a:rPr lang="en-US" i="1" dirty="0" smtClean="0"/>
              <a:t>-Driven </a:t>
            </a:r>
            <a:r>
              <a:rPr lang="en-US" i="1" dirty="0" err="1" smtClean="0"/>
              <a:t>Javascript</a:t>
            </a:r>
            <a:endParaRPr lang="en-US" i="1" dirty="0"/>
          </a:p>
        </p:txBody>
      </p:sp>
    </p:spTree>
    <p:extLst>
      <p:ext uri="{BB962C8B-B14F-4D97-AF65-F5344CB8AC3E}">
        <p14:creationId xmlns:p14="http://schemas.microsoft.com/office/powerpoint/2010/main" val="28296443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3" name="Content Placeholder 2"/>
          <p:cNvSpPr>
            <a:spLocks noGrp="1"/>
          </p:cNvSpPr>
          <p:nvPr>
            <p:ph idx="1"/>
          </p:nvPr>
        </p:nvSpPr>
        <p:spPr/>
        <p:txBody>
          <a:bodyPr>
            <a:normAutofit/>
          </a:bodyPr>
          <a:lstStyle/>
          <a:p>
            <a:r>
              <a:rPr lang="en-US" dirty="0" smtClean="0"/>
              <a:t>Behavior Driven Development is an Agile development process that comprises aspects of</a:t>
            </a:r>
          </a:p>
          <a:p>
            <a:pPr lvl="1"/>
            <a:r>
              <a:rPr lang="en-US" dirty="0" smtClean="0"/>
              <a:t>Acceptance Test Driven Planning</a:t>
            </a:r>
          </a:p>
          <a:p>
            <a:pPr lvl="1"/>
            <a:r>
              <a:rPr lang="en-US" dirty="0" smtClean="0"/>
              <a:t>Domain Driven Design</a:t>
            </a:r>
          </a:p>
          <a:p>
            <a:pPr lvl="1"/>
            <a:r>
              <a:rPr lang="en-US" dirty="0" smtClean="0"/>
              <a:t>Test Driven Development</a:t>
            </a:r>
          </a:p>
          <a:p>
            <a:pPr marL="349250" lvl="1" indent="0">
              <a:buNone/>
            </a:pPr>
            <a:endParaRPr lang="en-US" dirty="0" smtClean="0"/>
          </a:p>
        </p:txBody>
      </p:sp>
    </p:spTree>
    <p:extLst>
      <p:ext uri="{BB962C8B-B14F-4D97-AF65-F5344CB8AC3E}">
        <p14:creationId xmlns:p14="http://schemas.microsoft.com/office/powerpoint/2010/main" val="153802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a:t>
            </a:r>
            <a:endParaRPr lang="en-US" dirty="0"/>
          </a:p>
        </p:txBody>
      </p:sp>
      <p:sp>
        <p:nvSpPr>
          <p:cNvPr id="3" name="Content Placeholder 2"/>
          <p:cNvSpPr>
            <a:spLocks noGrp="1"/>
          </p:cNvSpPr>
          <p:nvPr>
            <p:ph idx="1"/>
          </p:nvPr>
        </p:nvSpPr>
        <p:spPr/>
        <p:txBody>
          <a:bodyPr/>
          <a:lstStyle/>
          <a:p>
            <a:r>
              <a:rPr lang="en-US" dirty="0"/>
              <a:t>BDD puts focus on Behavior rather than </a:t>
            </a:r>
            <a:r>
              <a:rPr lang="en-US" dirty="0" smtClean="0"/>
              <a:t>structure</a:t>
            </a:r>
          </a:p>
          <a:p>
            <a:r>
              <a:rPr lang="en-US" dirty="0" smtClean="0"/>
              <a:t>Examples </a:t>
            </a:r>
          </a:p>
          <a:p>
            <a:pPr lvl="1"/>
            <a:r>
              <a:rPr lang="en-US" dirty="0" smtClean="0"/>
              <a:t>User inputting values</a:t>
            </a:r>
          </a:p>
          <a:p>
            <a:pPr lvl="1"/>
            <a:r>
              <a:rPr lang="en-US" dirty="0" smtClean="0"/>
              <a:t>Awaiting for feedback</a:t>
            </a:r>
          </a:p>
          <a:p>
            <a:pPr lvl="1"/>
            <a:r>
              <a:rPr lang="en-US" dirty="0" smtClean="0"/>
              <a:t>Calculations/logic</a:t>
            </a:r>
          </a:p>
          <a:p>
            <a:r>
              <a:rPr lang="en-US" dirty="0" smtClean="0"/>
              <a:t>It’s all behavior</a:t>
            </a:r>
          </a:p>
          <a:p>
            <a:pPr marL="349250" lvl="1" indent="0">
              <a:buNone/>
            </a:pPr>
            <a:endParaRPr lang="en-US" dirty="0"/>
          </a:p>
        </p:txBody>
      </p:sp>
    </p:spTree>
    <p:extLst>
      <p:ext uri="{BB962C8B-B14F-4D97-AF65-F5344CB8AC3E}">
        <p14:creationId xmlns:p14="http://schemas.microsoft.com/office/powerpoint/2010/main" val="380217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smtClean="0"/>
              <a:t>It’s a BDD Framework for testing JavaScript</a:t>
            </a:r>
          </a:p>
          <a:p>
            <a:pPr lvl="1"/>
            <a:r>
              <a:rPr lang="en-US" dirty="0" smtClean="0"/>
              <a:t>Does not depends on another framework</a:t>
            </a:r>
          </a:p>
          <a:p>
            <a:pPr lvl="1"/>
            <a:r>
              <a:rPr lang="en-US" dirty="0" smtClean="0"/>
              <a:t>Clean &amp; Obvious syntax</a:t>
            </a:r>
          </a:p>
          <a:p>
            <a:pPr lvl="1"/>
            <a:r>
              <a:rPr lang="en-US" dirty="0" smtClean="0"/>
              <a:t>Does not require DOM</a:t>
            </a:r>
          </a:p>
          <a:p>
            <a:pPr lvl="1"/>
            <a:r>
              <a:rPr lang="en-US" dirty="0" smtClean="0"/>
              <a:t>Available as standalone can be used with </a:t>
            </a:r>
            <a:r>
              <a:rPr lang="en-US" dirty="0" err="1" smtClean="0"/>
              <a:t>Node.js</a:t>
            </a:r>
            <a:r>
              <a:rPr lang="en-US" dirty="0" smtClean="0"/>
              <a:t> too</a:t>
            </a:r>
            <a:endParaRPr lang="en-US" dirty="0"/>
          </a:p>
        </p:txBody>
      </p:sp>
    </p:spTree>
    <p:extLst>
      <p:ext uri="{BB962C8B-B14F-4D97-AF65-F5344CB8AC3E}">
        <p14:creationId xmlns:p14="http://schemas.microsoft.com/office/powerpoint/2010/main" val="394238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Specs</a:t>
            </a:r>
          </a:p>
          <a:p>
            <a:r>
              <a:rPr lang="en-US" dirty="0"/>
              <a:t>d</a:t>
            </a:r>
            <a:r>
              <a:rPr lang="en-US" dirty="0" smtClean="0"/>
              <a:t>escribe</a:t>
            </a:r>
          </a:p>
          <a:p>
            <a:r>
              <a:rPr lang="en-US" dirty="0" smtClean="0"/>
              <a:t>It</a:t>
            </a:r>
          </a:p>
          <a:p>
            <a:r>
              <a:rPr lang="en-US" dirty="0" smtClean="0"/>
              <a:t>Expect</a:t>
            </a:r>
          </a:p>
          <a:p>
            <a:r>
              <a:rPr lang="en-US" dirty="0" smtClean="0"/>
              <a:t>Matchers</a:t>
            </a:r>
          </a:p>
          <a:p>
            <a:r>
              <a:rPr lang="en-US" dirty="0" smtClean="0"/>
              <a:t>Mock</a:t>
            </a:r>
          </a:p>
          <a:p>
            <a:r>
              <a:rPr lang="en-US" dirty="0"/>
              <a:t>S</a:t>
            </a:r>
            <a:r>
              <a:rPr lang="en-US" dirty="0" smtClean="0"/>
              <a:t>pies</a:t>
            </a:r>
            <a:endParaRPr lang="en-US" dirty="0"/>
          </a:p>
        </p:txBody>
      </p:sp>
    </p:spTree>
    <p:extLst>
      <p:ext uri="{BB962C8B-B14F-4D97-AF65-F5344CB8AC3E}">
        <p14:creationId xmlns:p14="http://schemas.microsoft.com/office/powerpoint/2010/main" val="25260104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Modules with Jasmine</a:t>
            </a:r>
            <a:endParaRPr lang="en-US" dirty="0"/>
          </a:p>
        </p:txBody>
      </p:sp>
      <p:sp>
        <p:nvSpPr>
          <p:cNvPr id="3" name="Content Placeholder 2"/>
          <p:cNvSpPr>
            <a:spLocks noGrp="1"/>
          </p:cNvSpPr>
          <p:nvPr>
            <p:ph idx="1"/>
          </p:nvPr>
        </p:nvSpPr>
        <p:spPr/>
        <p:txBody>
          <a:bodyPr/>
          <a:lstStyle/>
          <a:p>
            <a:r>
              <a:rPr lang="en-US" dirty="0"/>
              <a:t>download jasmine</a:t>
            </a:r>
          </a:p>
          <a:p>
            <a:pPr marL="0" indent="0">
              <a:buNone/>
            </a:pPr>
            <a:r>
              <a:rPr lang="en-US" dirty="0" smtClean="0"/>
              <a:t>	</a:t>
            </a:r>
            <a:r>
              <a:rPr lang="en-US" dirty="0" smtClean="0">
                <a:hlinkClick r:id="rId2"/>
              </a:rPr>
              <a:t>https</a:t>
            </a:r>
            <a:r>
              <a:rPr lang="en-US" dirty="0">
                <a:hlinkClick r:id="rId2"/>
              </a:rPr>
              <a:t>://</a:t>
            </a:r>
            <a:r>
              <a:rPr lang="en-US" dirty="0" err="1">
                <a:hlinkClick r:id="rId2"/>
              </a:rPr>
              <a:t>github.com</a:t>
            </a:r>
            <a:r>
              <a:rPr lang="en-US" dirty="0">
                <a:hlinkClick r:id="rId2"/>
              </a:rPr>
              <a:t>/jasmine/jasmine/releases</a:t>
            </a:r>
            <a:endParaRPr lang="en-US" dirty="0"/>
          </a:p>
          <a:p>
            <a:endParaRPr lang="en-US" dirty="0"/>
          </a:p>
        </p:txBody>
      </p:sp>
    </p:spTree>
    <p:extLst>
      <p:ext uri="{BB962C8B-B14F-4D97-AF65-F5344CB8AC3E}">
        <p14:creationId xmlns:p14="http://schemas.microsoft.com/office/powerpoint/2010/main" val="2920090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without </a:t>
            </a:r>
            <a:r>
              <a:rPr lang="en-US" dirty="0" err="1" smtClean="0"/>
              <a:t>require.js</a:t>
            </a:r>
            <a:endParaRPr lang="en-US" dirty="0"/>
          </a:p>
        </p:txBody>
      </p:sp>
      <p:sp>
        <p:nvSpPr>
          <p:cNvPr id="3" name="Content Placeholder 2"/>
          <p:cNvSpPr>
            <a:spLocks noGrp="1"/>
          </p:cNvSpPr>
          <p:nvPr>
            <p:ph idx="1"/>
          </p:nvPr>
        </p:nvSpPr>
        <p:spPr/>
        <p:txBody>
          <a:bodyPr/>
          <a:lstStyle/>
          <a:p>
            <a:r>
              <a:rPr lang="en-US" dirty="0"/>
              <a:t>Lets take a look at how this problem typically plays out.  Assume that we have a very simple application that has color palette widget. Moving the selector in the color palette changes the page color.</a:t>
            </a:r>
          </a:p>
        </p:txBody>
      </p:sp>
    </p:spTree>
    <p:extLst>
      <p:ext uri="{BB962C8B-B14F-4D97-AF65-F5344CB8AC3E}">
        <p14:creationId xmlns:p14="http://schemas.microsoft.com/office/powerpoint/2010/main" val="33276544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we </a:t>
            </a:r>
            <a:r>
              <a:rPr lang="en-US" dirty="0" err="1" smtClean="0"/>
              <a:t>endup</a:t>
            </a:r>
            <a:r>
              <a:rPr lang="en-US" dirty="0" smtClean="0"/>
              <a:t> with</a:t>
            </a:r>
            <a:endParaRPr lang="en-US" dirty="0"/>
          </a:p>
        </p:txBody>
      </p:sp>
      <p:sp>
        <p:nvSpPr>
          <p:cNvPr id="3" name="Content Placeholder 2"/>
          <p:cNvSpPr>
            <a:spLocks noGrp="1"/>
          </p:cNvSpPr>
          <p:nvPr>
            <p:ph idx="1"/>
          </p:nvPr>
        </p:nvSpPr>
        <p:spPr>
          <a:xfrm>
            <a:off x="739774" y="2628989"/>
            <a:ext cx="7947025" cy="3643748"/>
          </a:xfrm>
        </p:spPr>
        <p:txBody>
          <a:bodyPr>
            <a:normAutofit lnSpcReduction="10000"/>
          </a:bodyPr>
          <a:lstStyle/>
          <a:p>
            <a:pPr marL="457200" indent="-457200">
              <a:buClr>
                <a:schemeClr val="tx1"/>
              </a:buClr>
              <a:buFont typeface="+mj-lt"/>
              <a:buAutoNum type="arabicPeriod"/>
            </a:pPr>
            <a:r>
              <a:rPr lang="en-US" dirty="0"/>
              <a:t>The </a:t>
            </a:r>
            <a:r>
              <a:rPr lang="en-US" dirty="0" err="1"/>
              <a:t>utils.js</a:t>
            </a:r>
            <a:r>
              <a:rPr lang="en-US" dirty="0"/>
              <a:t> file ALWAYS has to be referenced first because it creates the APP variable that all of the modules live on</a:t>
            </a:r>
            <a:r>
              <a:rPr lang="en-US" dirty="0" smtClean="0"/>
              <a:t>.</a:t>
            </a:r>
          </a:p>
          <a:p>
            <a:pPr marL="457200" indent="-457200">
              <a:buClr>
                <a:schemeClr val="tx1"/>
              </a:buClr>
              <a:buFont typeface="+mj-lt"/>
              <a:buAutoNum type="arabicPeriod"/>
            </a:pPr>
            <a:r>
              <a:rPr lang="en-US" dirty="0"/>
              <a:t>There are 2 files already, and this is a dead simple page. Imagine how many files you might have in a full on enterprise application</a:t>
            </a:r>
            <a:r>
              <a:rPr lang="en-US" dirty="0" smtClean="0"/>
              <a:t>.</a:t>
            </a:r>
          </a:p>
          <a:p>
            <a:pPr marL="457200" indent="-457200">
              <a:buClr>
                <a:schemeClr val="tx1"/>
              </a:buClr>
              <a:buFont typeface="+mj-lt"/>
              <a:buAutoNum type="arabicPeriod"/>
            </a:pPr>
            <a:r>
              <a:rPr lang="en-US" dirty="0"/>
              <a:t>You could use a build tool like ASP.NET MVC Bundling, but as your application grows you are still going to have modules that depend on other modules. You can try to keep that all straight in your head, but as your app grows, you are going to find that it </a:t>
            </a:r>
            <a:r>
              <a:rPr lang="en-US" dirty="0" smtClean="0"/>
              <a:t>starts getting messed up.</a:t>
            </a:r>
          </a:p>
          <a:p>
            <a:pPr marL="457200" indent="-457200">
              <a:buClr>
                <a:schemeClr val="bg2">
                  <a:lumMod val="50000"/>
                </a:schemeClr>
              </a:buClr>
              <a:buFont typeface="+mj-lt"/>
              <a:buAutoNum type="arabicPeriod"/>
            </a:pPr>
            <a:endParaRPr lang="en-US" dirty="0"/>
          </a:p>
        </p:txBody>
      </p:sp>
    </p:spTree>
    <p:extLst>
      <p:ext uri="{BB962C8B-B14F-4D97-AF65-F5344CB8AC3E}">
        <p14:creationId xmlns:p14="http://schemas.microsoft.com/office/powerpoint/2010/main" val="390597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idx="1"/>
          </p:nvPr>
        </p:nvSpPr>
        <p:spPr>
          <a:xfrm>
            <a:off x="585491" y="2488570"/>
            <a:ext cx="7945439" cy="3779591"/>
          </a:xfrm>
        </p:spPr>
        <p:txBody>
          <a:bodyPr>
            <a:normAutofit/>
          </a:bodyPr>
          <a:lstStyle/>
          <a:p>
            <a:r>
              <a:rPr lang="en-US" dirty="0" err="1"/>
              <a:t>RequireJS</a:t>
            </a:r>
            <a:r>
              <a:rPr lang="en-US" dirty="0"/>
              <a:t> was developed by David Mark and its initial version v1.0.0 was released in </a:t>
            </a:r>
            <a:r>
              <a:rPr lang="en-US" dirty="0" smtClean="0"/>
              <a:t>2009</a:t>
            </a:r>
          </a:p>
          <a:p>
            <a:r>
              <a:rPr lang="en-US" dirty="0" smtClean="0"/>
              <a:t>The </a:t>
            </a:r>
            <a:r>
              <a:rPr lang="en-US" dirty="0"/>
              <a:t>core idea behind </a:t>
            </a:r>
            <a:r>
              <a:rPr lang="en-US" dirty="0" err="1"/>
              <a:t>RequireJS</a:t>
            </a:r>
            <a:r>
              <a:rPr lang="en-US" dirty="0"/>
              <a:t> is to allow you to specify in a JavaScript file which files it depends on so that you can be sure that when your code executes, the dependencies are satisfied</a:t>
            </a:r>
            <a:r>
              <a:rPr lang="en-US" dirty="0" smtClean="0"/>
              <a:t>.</a:t>
            </a:r>
          </a:p>
          <a:p>
            <a:r>
              <a:rPr lang="en-US" dirty="0"/>
              <a:t>It also helps to improve the speed and quality of the code</a:t>
            </a:r>
            <a:r>
              <a:rPr lang="en-US" dirty="0" smtClean="0"/>
              <a:t>.</a:t>
            </a:r>
          </a:p>
          <a:p>
            <a:r>
              <a:rPr lang="en-US" dirty="0" smtClean="0"/>
              <a:t>It </a:t>
            </a:r>
            <a:r>
              <a:rPr lang="en-US" dirty="0"/>
              <a:t>is an open source and version 2.3.3 is its recent stable release.</a:t>
            </a:r>
            <a:endParaRPr lang="en-US" dirty="0" smtClean="0"/>
          </a:p>
          <a:p>
            <a:pPr lvl="1"/>
            <a:endParaRPr lang="en-US" dirty="0"/>
          </a:p>
        </p:txBody>
      </p:sp>
    </p:spTree>
    <p:extLst>
      <p:ext uri="{BB962C8B-B14F-4D97-AF65-F5344CB8AC3E}">
        <p14:creationId xmlns:p14="http://schemas.microsoft.com/office/powerpoint/2010/main" val="44321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Require.js</a:t>
            </a:r>
            <a:endParaRPr lang="en-US" dirty="0"/>
          </a:p>
        </p:txBody>
      </p:sp>
      <p:sp>
        <p:nvSpPr>
          <p:cNvPr id="3" name="Content Placeholder 2"/>
          <p:cNvSpPr>
            <a:spLocks noGrp="1"/>
          </p:cNvSpPr>
          <p:nvPr>
            <p:ph idx="1"/>
          </p:nvPr>
        </p:nvSpPr>
        <p:spPr>
          <a:xfrm>
            <a:off x="615800" y="2565538"/>
            <a:ext cx="8070999" cy="3668716"/>
          </a:xfrm>
        </p:spPr>
        <p:txBody>
          <a:bodyPr>
            <a:normAutofit fontScale="92500"/>
          </a:bodyPr>
          <a:lstStyle/>
          <a:p>
            <a:r>
              <a:rPr lang="en-US" dirty="0"/>
              <a:t>It manages the dependencies between JavaScript files and improves the speed and quality of the code</a:t>
            </a:r>
            <a:r>
              <a:rPr lang="en-US" dirty="0" smtClean="0"/>
              <a:t>.</a:t>
            </a:r>
          </a:p>
          <a:p>
            <a:r>
              <a:rPr lang="en-US" dirty="0"/>
              <a:t>It combines and minifies the modules into one script for an optimized experience</a:t>
            </a:r>
            <a:r>
              <a:rPr lang="en-US" dirty="0" smtClean="0"/>
              <a:t>.</a:t>
            </a:r>
          </a:p>
          <a:p>
            <a:r>
              <a:rPr lang="en-US" dirty="0"/>
              <a:t>It reduces code complexity in large applications</a:t>
            </a:r>
            <a:r>
              <a:rPr lang="en-US" dirty="0" smtClean="0"/>
              <a:t>.</a:t>
            </a:r>
          </a:p>
          <a:p>
            <a:r>
              <a:rPr lang="en-US" dirty="0"/>
              <a:t>It gathers different JavaScript files from different modules at the time of compilation</a:t>
            </a:r>
            <a:r>
              <a:rPr lang="en-US" dirty="0" smtClean="0"/>
              <a:t>.</a:t>
            </a:r>
          </a:p>
          <a:p>
            <a:r>
              <a:rPr lang="en-US" dirty="0"/>
              <a:t>It allows for easy debugging as it loads the files from plain script tags.</a:t>
            </a:r>
          </a:p>
        </p:txBody>
      </p:sp>
    </p:spTree>
    <p:extLst>
      <p:ext uri="{BB962C8B-B14F-4D97-AF65-F5344CB8AC3E}">
        <p14:creationId xmlns:p14="http://schemas.microsoft.com/office/powerpoint/2010/main" val="112007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Require.js</a:t>
            </a:r>
            <a:r>
              <a:rPr lang="en-US" dirty="0" smtClean="0"/>
              <a:t> </a:t>
            </a:r>
          </a:p>
          <a:p>
            <a:pPr marL="349250" lvl="1" indent="0">
              <a:buNone/>
            </a:pPr>
            <a:r>
              <a:rPr lang="en-US" dirty="0">
                <a:hlinkClick r:id="rId2"/>
              </a:rPr>
              <a:t>http://</a:t>
            </a:r>
            <a:r>
              <a:rPr lang="en-US" dirty="0" err="1">
                <a:hlinkClick r:id="rId2"/>
              </a:rPr>
              <a:t>requirejs.org</a:t>
            </a:r>
            <a:r>
              <a:rPr lang="en-US" dirty="0">
                <a:hlinkClick r:id="rId2"/>
              </a:rPr>
              <a:t>/docs/</a:t>
            </a:r>
            <a:r>
              <a:rPr lang="en-US" dirty="0" err="1">
                <a:hlinkClick r:id="rId2"/>
              </a:rPr>
              <a:t>download.html</a:t>
            </a:r>
            <a:endParaRPr lang="en-US" dirty="0"/>
          </a:p>
        </p:txBody>
      </p:sp>
    </p:spTree>
    <p:extLst>
      <p:ext uri="{BB962C8B-B14F-4D97-AF65-F5344CB8AC3E}">
        <p14:creationId xmlns:p14="http://schemas.microsoft.com/office/powerpoint/2010/main" val="17943935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AMD</a:t>
            </a:r>
            <a:endParaRPr lang="en-US" dirty="0"/>
          </a:p>
        </p:txBody>
      </p:sp>
      <p:sp>
        <p:nvSpPr>
          <p:cNvPr id="3" name="Content Placeholder 2"/>
          <p:cNvSpPr>
            <a:spLocks noGrp="1"/>
          </p:cNvSpPr>
          <p:nvPr>
            <p:ph idx="1"/>
          </p:nvPr>
        </p:nvSpPr>
        <p:spPr>
          <a:xfrm>
            <a:off x="739775" y="2462230"/>
            <a:ext cx="7662864" cy="3267169"/>
          </a:xfrm>
        </p:spPr>
        <p:txBody>
          <a:bodyPr>
            <a:normAutofit fontScale="92500" lnSpcReduction="10000"/>
          </a:bodyPr>
          <a:lstStyle/>
          <a:p>
            <a:r>
              <a:rPr lang="en-US" dirty="0"/>
              <a:t>Asynchronous module definition (AMD) is a specification for the programming language that defines code modules and their dependencies, and loads them asynchronously if desired</a:t>
            </a:r>
            <a:r>
              <a:rPr lang="en-US" dirty="0" smtClean="0"/>
              <a:t>.</a:t>
            </a:r>
          </a:p>
          <a:p>
            <a:r>
              <a:rPr lang="en-US" dirty="0"/>
              <a:t>Its a proposal for defining modules where both the module and dependencies can be asynchronously </a:t>
            </a:r>
            <a:r>
              <a:rPr lang="en-US" dirty="0" smtClean="0"/>
              <a:t>loaded</a:t>
            </a:r>
          </a:p>
          <a:p>
            <a:r>
              <a:rPr lang="en-US" dirty="0" smtClean="0"/>
              <a:t>It is asynchronous </a:t>
            </a:r>
            <a:r>
              <a:rPr lang="en-US" dirty="0"/>
              <a:t>and highly flexible by nature which removes the tight </a:t>
            </a:r>
            <a:r>
              <a:rPr lang="en-US" dirty="0" smtClean="0"/>
              <a:t>coupling.</a:t>
            </a:r>
          </a:p>
          <a:p>
            <a:r>
              <a:rPr lang="en-US" dirty="0" smtClean="0"/>
              <a:t>Used by Dojo and </a:t>
            </a:r>
            <a:r>
              <a:rPr lang="en-US" dirty="0" err="1" smtClean="0"/>
              <a:t>Require.js</a:t>
            </a:r>
            <a:endParaRPr lang="en-US" dirty="0" smtClean="0"/>
          </a:p>
          <a:p>
            <a:pPr marL="0" indent="0">
              <a:buNone/>
            </a:pPr>
            <a:endParaRPr lang="en-US" dirty="0"/>
          </a:p>
        </p:txBody>
      </p:sp>
    </p:spTree>
    <p:extLst>
      <p:ext uri="{BB962C8B-B14F-4D97-AF65-F5344CB8AC3E}">
        <p14:creationId xmlns:p14="http://schemas.microsoft.com/office/powerpoint/2010/main" val="364913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Format &amp; Syntax</a:t>
            </a:r>
            <a:endParaRPr lang="en-US" dirty="0"/>
          </a:p>
        </p:txBody>
      </p:sp>
      <p:sp>
        <p:nvSpPr>
          <p:cNvPr id="3" name="Content Placeholder 2"/>
          <p:cNvSpPr>
            <a:spLocks noGrp="1"/>
          </p:cNvSpPr>
          <p:nvPr>
            <p:ph idx="1"/>
          </p:nvPr>
        </p:nvSpPr>
        <p:spPr/>
        <p:txBody>
          <a:bodyPr/>
          <a:lstStyle/>
          <a:p>
            <a:r>
              <a:rPr lang="en-US" dirty="0" smtClean="0"/>
              <a:t>define ( id ? , dependencies ? , factory);</a:t>
            </a:r>
          </a:p>
          <a:p>
            <a:pPr marL="0" indent="0">
              <a:buNone/>
            </a:pPr>
            <a:r>
              <a:rPr lang="en-US" dirty="0"/>
              <a:t>i</a:t>
            </a:r>
            <a:r>
              <a:rPr lang="en-US" dirty="0" smtClean="0"/>
              <a:t>d : Identification to module/resource name</a:t>
            </a:r>
          </a:p>
          <a:p>
            <a:pPr marL="0" indent="0">
              <a:buNone/>
            </a:pPr>
            <a:r>
              <a:rPr lang="en-US" dirty="0"/>
              <a:t>d</a:t>
            </a:r>
            <a:r>
              <a:rPr lang="en-US" dirty="0" smtClean="0"/>
              <a:t>ependencies : [ dependency modules ]</a:t>
            </a:r>
          </a:p>
          <a:p>
            <a:pPr marL="0" indent="0">
              <a:buNone/>
            </a:pPr>
            <a:r>
              <a:rPr lang="en-US" dirty="0"/>
              <a:t>f</a:t>
            </a:r>
            <a:r>
              <a:rPr lang="en-US" dirty="0" smtClean="0"/>
              <a:t>actory : function with dependencies as </a:t>
            </a:r>
            <a:r>
              <a:rPr lang="en-US" dirty="0" err="1" smtClean="0"/>
              <a:t>args</a:t>
            </a:r>
            <a:r>
              <a:rPr lang="en-US" dirty="0" smtClean="0"/>
              <a:t> with returning</a:t>
            </a:r>
            <a:endParaRPr lang="en-US" dirty="0"/>
          </a:p>
        </p:txBody>
      </p:sp>
    </p:spTree>
    <p:extLst>
      <p:ext uri="{BB962C8B-B14F-4D97-AF65-F5344CB8AC3E}">
        <p14:creationId xmlns:p14="http://schemas.microsoft.com/office/powerpoint/2010/main" val="5631728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2328</TotalTime>
  <Words>1157</Words>
  <Application>Microsoft Macintosh PowerPoint</Application>
  <PresentationFormat>On-screen Show (4:3)</PresentationFormat>
  <Paragraphs>142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Genesis</vt:lpstr>
      <vt:lpstr>Require</vt:lpstr>
      <vt:lpstr>Why use require.js</vt:lpstr>
      <vt:lpstr>Example without require.js</vt:lpstr>
      <vt:lpstr>Problems we endup with</vt:lpstr>
      <vt:lpstr>Require.js</vt:lpstr>
      <vt:lpstr>Features of Require.js</vt:lpstr>
      <vt:lpstr>Environment Setup</vt:lpstr>
      <vt:lpstr>What is AMD</vt:lpstr>
      <vt:lpstr>AMD Format &amp; Syntax</vt:lpstr>
      <vt:lpstr>Configuration Options</vt:lpstr>
      <vt:lpstr>Paths</vt:lpstr>
      <vt:lpstr>Shim</vt:lpstr>
      <vt:lpstr>Loading Backbone </vt:lpstr>
      <vt:lpstr>Config Option</vt:lpstr>
      <vt:lpstr>Wait &amp; Deps</vt:lpstr>
      <vt:lpstr>Configuration options</vt:lpstr>
      <vt:lpstr>Optimizer</vt:lpstr>
      <vt:lpstr>Setting up optimizer</vt:lpstr>
      <vt:lpstr>Example Project Structure</vt:lpstr>
      <vt:lpstr>Build Options</vt:lpstr>
      <vt:lpstr>Plugins</vt:lpstr>
      <vt:lpstr>Using the text plugin</vt:lpstr>
      <vt:lpstr>Jasmine</vt:lpstr>
      <vt:lpstr>BDD</vt:lpstr>
      <vt:lpstr>BDD</vt:lpstr>
      <vt:lpstr>Jasmine</vt:lpstr>
      <vt:lpstr>Terminologies</vt:lpstr>
      <vt:lpstr>Testing Modules with Jasmine</vt:lpstr>
    </vt:vector>
  </TitlesOfParts>
  <Company>sdnjasd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dc:title>
  <dc:creator>Swapnil Navalakha</dc:creator>
  <cp:lastModifiedBy>Swapnil Navalakha</cp:lastModifiedBy>
  <cp:revision>105</cp:revision>
  <dcterms:created xsi:type="dcterms:W3CDTF">2017-12-12T05:05:20Z</dcterms:created>
  <dcterms:modified xsi:type="dcterms:W3CDTF">2017-12-14T18:21:34Z</dcterms:modified>
</cp:coreProperties>
</file>