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86" r:id="rId4"/>
    <p:sldId id="287" r:id="rId5"/>
  </p:sldIdLst>
  <p:sldSz cx="6858000" cy="9906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">
          <p15:clr>
            <a:srgbClr val="A4A3A4"/>
          </p15:clr>
        </p15:guide>
        <p15:guide id="2" orient="horz" pos="614">
          <p15:clr>
            <a:srgbClr val="A4A3A4"/>
          </p15:clr>
        </p15:guide>
        <p15:guide id="3" orient="horz" pos="988">
          <p15:clr>
            <a:srgbClr val="A4A3A4"/>
          </p15:clr>
        </p15:guide>
        <p15:guide id="4" orient="horz" pos="5252">
          <p15:clr>
            <a:srgbClr val="A4A3A4"/>
          </p15:clr>
        </p15:guide>
        <p15:guide id="5" pos="754">
          <p15:clr>
            <a:srgbClr val="A4A3A4"/>
          </p15:clr>
        </p15:guide>
        <p15:guide id="6" pos="3974">
          <p15:clr>
            <a:srgbClr val="A4A3A4"/>
          </p15:clr>
        </p15:guide>
        <p15:guide id="7" pos="935">
          <p15:clr>
            <a:srgbClr val="A4A3A4"/>
          </p15:clr>
        </p15:guide>
        <p15:guide id="8" pos="1480">
          <p15:clr>
            <a:srgbClr val="A4A3A4"/>
          </p15:clr>
        </p15:guide>
        <p15:guide id="9" pos="2614">
          <p15:clr>
            <a:srgbClr val="A4A3A4"/>
          </p15:clr>
        </p15:guide>
        <p15:guide id="10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  <a:srgbClr val="003366"/>
    <a:srgbClr val="FF7C80"/>
    <a:srgbClr val="FF99FF"/>
    <a:srgbClr val="FF66CC"/>
    <a:srgbClr val="E2AF54"/>
    <a:srgbClr val="E2BD54"/>
    <a:srgbClr val="B7D0BC"/>
    <a:srgbClr val="A7B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660"/>
  </p:normalViewPr>
  <p:slideViewPr>
    <p:cSldViewPr showGuides="1">
      <p:cViewPr>
        <p:scale>
          <a:sx n="90" d="100"/>
          <a:sy n="90" d="100"/>
        </p:scale>
        <p:origin x="1484" y="-2648"/>
      </p:cViewPr>
      <p:guideLst>
        <p:guide orient="horz" pos="221"/>
        <p:guide orient="horz" pos="614"/>
        <p:guide orient="horz" pos="988"/>
        <p:guide orient="horz" pos="5252"/>
        <p:guide pos="754"/>
        <p:guide pos="3974"/>
        <p:guide pos="935"/>
        <p:guide pos="1480"/>
        <p:guide pos="261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9788" y="744538"/>
            <a:ext cx="25781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D213C54-3AA5-4E50-B8D7-03F3966E95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158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6858000" cy="9906000"/>
            <a:chOff x="0" y="0"/>
            <a:chExt cx="4320" cy="576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320" cy="5760"/>
            </a:xfrm>
            <a:prstGeom prst="rect">
              <a:avLst/>
            </a:prstGeom>
            <a:solidFill>
              <a:srgbClr val="003366"/>
            </a:solidFill>
            <a:ln w="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0" y="107"/>
              <a:ext cx="4100" cy="555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2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9020175"/>
            <a:ext cx="1600200" cy="688975"/>
          </a:xfr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02073CC-D342-43D8-9703-14F5CB07B3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44682" y="9038292"/>
            <a:ext cx="147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>
                <a:solidFill>
                  <a:srgbClr val="000000"/>
                </a:solidFill>
                <a:latin typeface="Impact" panose="020B0806030902050204" pitchFamily="34" charset="0"/>
                <a:cs typeface="Segoe UI Black" panose="020B0A02040204020203" pitchFamily="34" charset="0"/>
              </a:rPr>
              <a:t>링크투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4708338" y="9038292"/>
            <a:ext cx="432635" cy="425767"/>
            <a:chOff x="3491173" y="721292"/>
            <a:chExt cx="5209652" cy="5126954"/>
          </a:xfrm>
        </p:grpSpPr>
        <p:sp>
          <p:nvSpPr>
            <p:cNvPr id="14" name="막힌 원호 13"/>
            <p:cNvSpPr/>
            <p:nvPr/>
          </p:nvSpPr>
          <p:spPr>
            <a:xfrm>
              <a:off x="3865742" y="1387731"/>
              <a:ext cx="4460515" cy="4460515"/>
            </a:xfrm>
            <a:prstGeom prst="blockArc">
              <a:avLst>
                <a:gd name="adj1" fmla="val 9000000"/>
                <a:gd name="adj2" fmla="val 16200000"/>
                <a:gd name="adj3" fmla="val 463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막힌 원호 14"/>
            <p:cNvSpPr/>
            <p:nvPr/>
          </p:nvSpPr>
          <p:spPr>
            <a:xfrm>
              <a:off x="3865742" y="1387731"/>
              <a:ext cx="4460515" cy="4460515"/>
            </a:xfrm>
            <a:prstGeom prst="blockArc">
              <a:avLst>
                <a:gd name="adj1" fmla="val 1800000"/>
                <a:gd name="adj2" fmla="val 9000000"/>
                <a:gd name="adj3" fmla="val 463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막힌 원호 15"/>
            <p:cNvSpPr/>
            <p:nvPr/>
          </p:nvSpPr>
          <p:spPr>
            <a:xfrm>
              <a:off x="3865742" y="1387731"/>
              <a:ext cx="4460515" cy="4460515"/>
            </a:xfrm>
            <a:prstGeom prst="blockArc">
              <a:avLst>
                <a:gd name="adj1" fmla="val 16200000"/>
                <a:gd name="adj2" fmla="val 1800000"/>
                <a:gd name="adj3" fmla="val 463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자유형 9"/>
            <p:cNvSpPr/>
            <p:nvPr/>
          </p:nvSpPr>
          <p:spPr>
            <a:xfrm>
              <a:off x="5070078" y="2592067"/>
              <a:ext cx="2051843" cy="2051843"/>
            </a:xfrm>
            <a:custGeom>
              <a:avLst/>
              <a:gdLst>
                <a:gd name="connsiteX0" fmla="*/ 0 w 2051843"/>
                <a:gd name="connsiteY0" fmla="*/ 1025922 h 2051843"/>
                <a:gd name="connsiteX1" fmla="*/ 1025922 w 2051843"/>
                <a:gd name="connsiteY1" fmla="*/ 0 h 2051843"/>
                <a:gd name="connsiteX2" fmla="*/ 2051844 w 2051843"/>
                <a:gd name="connsiteY2" fmla="*/ 1025922 h 2051843"/>
                <a:gd name="connsiteX3" fmla="*/ 1025922 w 2051843"/>
                <a:gd name="connsiteY3" fmla="*/ 2051844 h 2051843"/>
                <a:gd name="connsiteX4" fmla="*/ 0 w 2051843"/>
                <a:gd name="connsiteY4" fmla="*/ 1025922 h 205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1843" h="2051843">
                  <a:moveTo>
                    <a:pt x="0" y="1025922"/>
                  </a:moveTo>
                  <a:cubicBezTo>
                    <a:pt x="0" y="459321"/>
                    <a:pt x="459321" y="0"/>
                    <a:pt x="1025922" y="0"/>
                  </a:cubicBezTo>
                  <a:cubicBezTo>
                    <a:pt x="1592523" y="0"/>
                    <a:pt x="2051844" y="459321"/>
                    <a:pt x="2051844" y="1025922"/>
                  </a:cubicBezTo>
                  <a:cubicBezTo>
                    <a:pt x="2051844" y="1592523"/>
                    <a:pt x="1592523" y="2051844"/>
                    <a:pt x="1025922" y="2051844"/>
                  </a:cubicBezTo>
                  <a:cubicBezTo>
                    <a:pt x="459321" y="2051844"/>
                    <a:pt x="0" y="1592523"/>
                    <a:pt x="0" y="102592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280" tIns="238280" rIns="238280" bIns="23828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0" dirty="0">
                <a:solidFill>
                  <a:schemeClr val="tx1"/>
                </a:solidFill>
              </a:endParaRPr>
            </a:p>
          </p:txBody>
        </p:sp>
        <p:sp>
          <p:nvSpPr>
            <p:cNvPr id="18" name="자유형 10"/>
            <p:cNvSpPr/>
            <p:nvPr/>
          </p:nvSpPr>
          <p:spPr>
            <a:xfrm>
              <a:off x="5377854" y="721292"/>
              <a:ext cx="1436290" cy="1436290"/>
            </a:xfrm>
            <a:custGeom>
              <a:avLst/>
              <a:gdLst>
                <a:gd name="connsiteX0" fmla="*/ 0 w 1436290"/>
                <a:gd name="connsiteY0" fmla="*/ 718145 h 1436290"/>
                <a:gd name="connsiteX1" fmla="*/ 718145 w 1436290"/>
                <a:gd name="connsiteY1" fmla="*/ 0 h 1436290"/>
                <a:gd name="connsiteX2" fmla="*/ 1436290 w 1436290"/>
                <a:gd name="connsiteY2" fmla="*/ 718145 h 1436290"/>
                <a:gd name="connsiteX3" fmla="*/ 718145 w 1436290"/>
                <a:gd name="connsiteY3" fmla="*/ 1436290 h 1436290"/>
                <a:gd name="connsiteX4" fmla="*/ 0 w 1436290"/>
                <a:gd name="connsiteY4" fmla="*/ 718145 h 14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90" h="1436290">
                  <a:moveTo>
                    <a:pt x="0" y="718145"/>
                  </a:moveTo>
                  <a:cubicBezTo>
                    <a:pt x="0" y="321524"/>
                    <a:pt x="321524" y="0"/>
                    <a:pt x="718145" y="0"/>
                  </a:cubicBezTo>
                  <a:cubicBezTo>
                    <a:pt x="1114766" y="0"/>
                    <a:pt x="1436290" y="321524"/>
                    <a:pt x="1436290" y="718145"/>
                  </a:cubicBezTo>
                  <a:cubicBezTo>
                    <a:pt x="1436290" y="1114766"/>
                    <a:pt x="1114766" y="1436290"/>
                    <a:pt x="718145" y="1436290"/>
                  </a:cubicBezTo>
                  <a:cubicBezTo>
                    <a:pt x="321524" y="1436290"/>
                    <a:pt x="0" y="1114766"/>
                    <a:pt x="0" y="7181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280" tIns="238280" rIns="238280" bIns="238280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자유형 11"/>
            <p:cNvSpPr/>
            <p:nvPr/>
          </p:nvSpPr>
          <p:spPr>
            <a:xfrm>
              <a:off x="7264535" y="3989119"/>
              <a:ext cx="1436290" cy="1436290"/>
            </a:xfrm>
            <a:custGeom>
              <a:avLst/>
              <a:gdLst>
                <a:gd name="connsiteX0" fmla="*/ 0 w 1436290"/>
                <a:gd name="connsiteY0" fmla="*/ 718145 h 1436290"/>
                <a:gd name="connsiteX1" fmla="*/ 718145 w 1436290"/>
                <a:gd name="connsiteY1" fmla="*/ 0 h 1436290"/>
                <a:gd name="connsiteX2" fmla="*/ 1436290 w 1436290"/>
                <a:gd name="connsiteY2" fmla="*/ 718145 h 1436290"/>
                <a:gd name="connsiteX3" fmla="*/ 718145 w 1436290"/>
                <a:gd name="connsiteY3" fmla="*/ 1436290 h 1436290"/>
                <a:gd name="connsiteX4" fmla="*/ 0 w 1436290"/>
                <a:gd name="connsiteY4" fmla="*/ 718145 h 14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90" h="1436290">
                  <a:moveTo>
                    <a:pt x="0" y="718145"/>
                  </a:moveTo>
                  <a:cubicBezTo>
                    <a:pt x="0" y="321524"/>
                    <a:pt x="321524" y="0"/>
                    <a:pt x="718145" y="0"/>
                  </a:cubicBezTo>
                  <a:cubicBezTo>
                    <a:pt x="1114766" y="0"/>
                    <a:pt x="1436290" y="321524"/>
                    <a:pt x="1436290" y="718145"/>
                  </a:cubicBezTo>
                  <a:cubicBezTo>
                    <a:pt x="1436290" y="1114766"/>
                    <a:pt x="1114766" y="1436290"/>
                    <a:pt x="718145" y="1436290"/>
                  </a:cubicBezTo>
                  <a:cubicBezTo>
                    <a:pt x="321524" y="1436290"/>
                    <a:pt x="0" y="1114766"/>
                    <a:pt x="0" y="7181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280" tIns="238280" rIns="238280" bIns="23828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0" dirty="0">
                <a:solidFill>
                  <a:schemeClr val="tx1"/>
                </a:solidFill>
              </a:endParaRPr>
            </a:p>
          </p:txBody>
        </p:sp>
        <p:sp>
          <p:nvSpPr>
            <p:cNvPr id="20" name="자유형 12"/>
            <p:cNvSpPr/>
            <p:nvPr/>
          </p:nvSpPr>
          <p:spPr>
            <a:xfrm>
              <a:off x="3491173" y="3989119"/>
              <a:ext cx="1436290" cy="1436290"/>
            </a:xfrm>
            <a:custGeom>
              <a:avLst/>
              <a:gdLst>
                <a:gd name="connsiteX0" fmla="*/ 0 w 1436290"/>
                <a:gd name="connsiteY0" fmla="*/ 718145 h 1436290"/>
                <a:gd name="connsiteX1" fmla="*/ 718145 w 1436290"/>
                <a:gd name="connsiteY1" fmla="*/ 0 h 1436290"/>
                <a:gd name="connsiteX2" fmla="*/ 1436290 w 1436290"/>
                <a:gd name="connsiteY2" fmla="*/ 718145 h 1436290"/>
                <a:gd name="connsiteX3" fmla="*/ 718145 w 1436290"/>
                <a:gd name="connsiteY3" fmla="*/ 1436290 h 1436290"/>
                <a:gd name="connsiteX4" fmla="*/ 0 w 1436290"/>
                <a:gd name="connsiteY4" fmla="*/ 718145 h 14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90" h="1436290">
                  <a:moveTo>
                    <a:pt x="0" y="718145"/>
                  </a:moveTo>
                  <a:cubicBezTo>
                    <a:pt x="0" y="321524"/>
                    <a:pt x="321524" y="0"/>
                    <a:pt x="718145" y="0"/>
                  </a:cubicBezTo>
                  <a:cubicBezTo>
                    <a:pt x="1114766" y="0"/>
                    <a:pt x="1436290" y="321524"/>
                    <a:pt x="1436290" y="718145"/>
                  </a:cubicBezTo>
                  <a:cubicBezTo>
                    <a:pt x="1436290" y="1114766"/>
                    <a:pt x="1114766" y="1436290"/>
                    <a:pt x="718145" y="1436290"/>
                  </a:cubicBezTo>
                  <a:cubicBezTo>
                    <a:pt x="321524" y="1436290"/>
                    <a:pt x="0" y="1114766"/>
                    <a:pt x="0" y="7181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8280" tIns="238280" rIns="238280" bIns="23828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>
              <a:stCxn id="18" idx="3"/>
              <a:endCxn id="17" idx="1"/>
            </p:cNvCxnSpPr>
            <p:nvPr/>
          </p:nvCxnSpPr>
          <p:spPr>
            <a:xfrm>
              <a:off x="6095999" y="2157582"/>
              <a:ext cx="1" cy="434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4806335" y="4114800"/>
              <a:ext cx="394315" cy="2476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1825" y="4124325"/>
              <a:ext cx="381003" cy="2476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309" y="9038205"/>
            <a:ext cx="1866900" cy="542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D1C4CCF-F8F8-4E8B-84C0-694A77F6933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008313"/>
            <a:ext cx="1543050" cy="58404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008313"/>
            <a:ext cx="4476750" cy="58404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788F9AF-E738-4B4F-9BAA-C54ECBA49F5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1EF01B22-ADA3-49D8-8CE8-6E668045168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57CC0D8A-350D-436B-BF03-D750E26B723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4665663"/>
            <a:ext cx="3009900" cy="4183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4665663"/>
            <a:ext cx="3009900" cy="4183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FDF7DC9-E092-4A9E-A92C-766373DD6C0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0590E4C-F466-4C60-BC30-274BA925245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6EFAFA7-EF53-4806-A529-F4B5D29985C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8AB7EFC3-ACB1-4FA5-8828-41C460E81BC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88F2A03-04A2-4887-A9EF-EABAD07222F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4B1C407-4F01-4CCD-99FD-2954B371B05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3008313"/>
            <a:ext cx="37433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4665663"/>
            <a:ext cx="61722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247650" y="542925"/>
            <a:ext cx="6350000" cy="9083675"/>
          </a:xfrm>
          <a:prstGeom prst="rect">
            <a:avLst/>
          </a:prstGeom>
          <a:noFill/>
          <a:ln w="38100">
            <a:solidFill>
              <a:srgbClr val="E4951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60688" y="9658350"/>
            <a:ext cx="97313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D9C87727-C18E-4B6F-88CD-106BF7E0B53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pic>
        <p:nvPicPr>
          <p:cNvPr id="1030" name="Picture 15" descr="01_back_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57825" y="560388"/>
            <a:ext cx="114776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9" descr="01_ico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2775" y="242888"/>
            <a:ext cx="6556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1809728"/>
            <a:ext cx="5829300" cy="21240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Arial" charset="0"/>
              </a:rPr>
              <a:t>에이블맥스</a:t>
            </a:r>
            <a:br>
              <a:rPr lang="en-US" altLang="ko-KR" sz="2000" dirty="0">
                <a:solidFill>
                  <a:srgbClr val="000000"/>
                </a:solidFill>
                <a:latin typeface="Arial" charset="0"/>
              </a:rPr>
            </a:br>
            <a:r>
              <a:rPr lang="ko-KR" alt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ko-KR" altLang="en-US" sz="1800" b="0" dirty="0">
                <a:solidFill>
                  <a:srgbClr val="000000"/>
                </a:solidFill>
                <a:latin typeface="+mj-ea"/>
              </a:rPr>
              <a:t>선박 안전운항 지원 시스템의 </a:t>
            </a:r>
            <a:r>
              <a:rPr lang="en-US" altLang="ko-KR" sz="1800" b="0" dirty="0">
                <a:solidFill>
                  <a:srgbClr val="000000"/>
                </a:solidFill>
                <a:latin typeface="+mj-ea"/>
              </a:rPr>
              <a:t>SW</a:t>
            </a:r>
            <a:r>
              <a:rPr lang="ko-KR" altLang="en-US" sz="1800" b="0" dirty="0" err="1">
                <a:solidFill>
                  <a:srgbClr val="000000"/>
                </a:solidFill>
                <a:latin typeface="+mj-ea"/>
              </a:rPr>
              <a:t>신뢰∙안전성</a:t>
            </a:r>
            <a:r>
              <a:rPr lang="ko-KR" altLang="en-US" sz="1800" b="0" dirty="0">
                <a:solidFill>
                  <a:srgbClr val="000000"/>
                </a:solidFill>
                <a:latin typeface="+mj-ea"/>
              </a:rPr>
              <a:t> 향상</a:t>
            </a:r>
            <a:br>
              <a:rPr lang="en-US" altLang="ko-KR" sz="1800" b="0" dirty="0">
                <a:solidFill>
                  <a:srgbClr val="000000"/>
                </a:solidFill>
                <a:latin typeface="+mj-ea"/>
              </a:rPr>
            </a:br>
            <a:r>
              <a:rPr lang="en-US" altLang="ko-KR" sz="20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Interview </a:t>
            </a:r>
            <a:r>
              <a:rPr lang="ko-KR" altLang="en-US" sz="20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자료</a:t>
            </a:r>
          </a:p>
        </p:txBody>
      </p:sp>
      <p:sp>
        <p:nvSpPr>
          <p:cNvPr id="3076" name="Line 14"/>
          <p:cNvSpPr>
            <a:spLocks noChangeShapeType="1"/>
          </p:cNvSpPr>
          <p:nvPr/>
        </p:nvSpPr>
        <p:spPr bwMode="auto">
          <a:xfrm>
            <a:off x="869950" y="3167050"/>
            <a:ext cx="5113338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960688" y="9648825"/>
            <a:ext cx="973137" cy="2905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9E7ADEAF-20E9-406E-A85D-EBE91CAD2E0F}" type="slidenum">
              <a:rPr lang="en-US" altLang="ko-KR"/>
              <a:pPr>
                <a:defRPr/>
              </a:pPr>
              <a:t>1</a:t>
            </a:fld>
            <a:r>
              <a:rPr lang="en-US" altLang="ko-KR" dirty="0"/>
              <a:t> -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49275" y="1065213"/>
            <a:ext cx="2447925" cy="623887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ko-KR" sz="200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인터뷰 개요</a:t>
            </a:r>
          </a:p>
        </p:txBody>
      </p:sp>
      <p:sp>
        <p:nvSpPr>
          <p:cNvPr id="13" name="Rectangle 88"/>
          <p:cNvSpPr>
            <a:spLocks noChangeArrowheads="1"/>
          </p:cNvSpPr>
          <p:nvPr/>
        </p:nvSpPr>
        <p:spPr bwMode="auto">
          <a:xfrm>
            <a:off x="552450" y="1869196"/>
            <a:ext cx="5759450" cy="279577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08080"/>
            </a:solidFill>
            <a:miter lim="800000"/>
            <a:headEnd/>
            <a:tailEnd/>
          </a:ln>
          <a:effectLst>
            <a:outerShdw dist="28398" dir="1593903" algn="ctr" rotWithShape="0">
              <a:srgbClr val="9999FF">
                <a:alpha val="80000"/>
              </a:srgbClr>
            </a:outerShdw>
          </a:effectLst>
        </p:spPr>
        <p:txBody>
          <a:bodyPr wrap="square" anchor="t">
            <a:no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SW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공학기술 현장적용 지원사업 프로젝트를 </a:t>
            </a:r>
            <a:r>
              <a:rPr lang="ko-KR" altLang="en-US" sz="1300" b="1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에이블맥스</a:t>
            </a:r>
            <a:r>
              <a:rPr lang="ko-KR" altLang="en-US" sz="13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함께 수행하게 되어 영광으로 생각합니다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먼저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현장적용 사업의 첫 과정으로 </a:t>
            </a:r>
            <a:r>
              <a:rPr lang="ko-KR" altLang="en-US" sz="13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에이블맥스의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SW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및 품질관리 프로세스를 진단하기 위한 담당자 인터뷰를 실시합니다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인터뷰 내용에는 기업의 조직 체계와 업무 형태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SW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공학 수준 등 기업의 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AS-IS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대한 질문이 있습니다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인터뷰를 통해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에이블맥스의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업무처리 상태를 분석하고 문제점과 개선점을 도출하게 됩니다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인터뷰에 적극적으로 협력하여 주셔서 </a:t>
            </a:r>
            <a:r>
              <a:rPr lang="ko-KR" altLang="en-US" sz="13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감사드립니다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12763" y="5504483"/>
            <a:ext cx="468312" cy="468313"/>
            <a:chOff x="550" y="1747"/>
            <a:chExt cx="295" cy="29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550" y="1747"/>
              <a:ext cx="295" cy="29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71BFC5"/>
                </a:gs>
                <a:gs pos="100000">
                  <a:srgbClr val="4F858A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568" y="1766"/>
              <a:ext cx="148" cy="14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gray">
            <a:xfrm>
              <a:off x="592" y="1790"/>
              <a:ext cx="20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1</a:t>
              </a:r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49275" y="6020941"/>
            <a:ext cx="5759450" cy="130832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gray">
          <a:xfrm>
            <a:off x="549275" y="4808984"/>
            <a:ext cx="30241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ko-KR" sz="20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인터뷰 내용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00125" y="5437808"/>
            <a:ext cx="5307013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ko-KR" altLang="en-US" sz="1200" dirty="0"/>
              <a:t>현재 귀사의 </a:t>
            </a:r>
            <a:r>
              <a:rPr lang="en-US" altLang="ko-KR" sz="1200" dirty="0"/>
              <a:t>SW</a:t>
            </a:r>
            <a:r>
              <a:rPr lang="ko-KR" altLang="en-US" sz="1200" dirty="0"/>
              <a:t>개발절차에 대하여 말씀해주십시오</a:t>
            </a:r>
            <a:r>
              <a:rPr lang="en-US" altLang="ko-KR" sz="1200" dirty="0"/>
              <a:t>. 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528638" y="7545288"/>
            <a:ext cx="468312" cy="46831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A4C0A0"/>
              </a:gs>
              <a:gs pos="100000">
                <a:srgbClr val="81A87C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gray">
          <a:xfrm>
            <a:off x="557213" y="7575450"/>
            <a:ext cx="234950" cy="233363"/>
          </a:xfrm>
          <a:custGeom>
            <a:avLst/>
            <a:gdLst>
              <a:gd name="T0" fmla="*/ 2147483647 w 596"/>
              <a:gd name="T1" fmla="*/ 0 h 598"/>
              <a:gd name="T2" fmla="*/ 0 w 596"/>
              <a:gd name="T3" fmla="*/ 2147483647 h 598"/>
              <a:gd name="T4" fmla="*/ 0 w 596"/>
              <a:gd name="T5" fmla="*/ 2147483647 h 598"/>
              <a:gd name="T6" fmla="*/ 2147483647 w 596"/>
              <a:gd name="T7" fmla="*/ 2147483647 h 598"/>
              <a:gd name="T8" fmla="*/ 2147483647 w 596"/>
              <a:gd name="T9" fmla="*/ 0 h 598"/>
              <a:gd name="T10" fmla="*/ 2147483647 w 596"/>
              <a:gd name="T11" fmla="*/ 0 h 5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6"/>
              <a:gd name="T19" fmla="*/ 0 h 598"/>
              <a:gd name="T20" fmla="*/ 596 w 596"/>
              <a:gd name="T21" fmla="*/ 598 h 5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CADAC8"/>
              </a:gs>
              <a:gs pos="100000">
                <a:srgbClr val="81A87C">
                  <a:alpha val="0"/>
                </a:srgbClr>
              </a:gs>
            </a:gsLst>
            <a:lin ang="2700000" scaled="1"/>
          </a:gradFill>
          <a:ln w="0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gray">
          <a:xfrm>
            <a:off x="595313" y="7608788"/>
            <a:ext cx="327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000125" y="7546875"/>
            <a:ext cx="5286375" cy="3046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200"/>
              <a:t>현재 귀사의 </a:t>
            </a:r>
            <a:r>
              <a:rPr lang="en-US" altLang="ko-KR" sz="1200"/>
              <a:t>SW </a:t>
            </a:r>
            <a:r>
              <a:rPr lang="ko-KR" altLang="en-US" sz="1200"/>
              <a:t>품질관리 및 테스트 절차에 대하여 설명해 주십시오</a:t>
            </a:r>
            <a:endParaRPr lang="ko-KR" altLang="ko-KR" sz="1200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63563" y="8040712"/>
            <a:ext cx="5722937" cy="137678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87D300F-FF7B-4DB5-B3CC-8D7194604EAA}" type="slidenum">
              <a:rPr lang="en-US" altLang="ko-KR"/>
              <a:pPr>
                <a:defRPr/>
              </a:pPr>
              <a:t>2</a:t>
            </a:fld>
            <a:r>
              <a:rPr lang="en-US" altLang="ko-KR"/>
              <a:t> -</a:t>
            </a:r>
          </a:p>
        </p:txBody>
      </p:sp>
      <p:sp>
        <p:nvSpPr>
          <p:cNvPr id="5132" name="Text Box 17"/>
          <p:cNvSpPr txBox="1">
            <a:spLocks noChangeArrowheads="1"/>
          </p:cNvSpPr>
          <p:nvPr/>
        </p:nvSpPr>
        <p:spPr bwMode="auto">
          <a:xfrm>
            <a:off x="1000125" y="1197271"/>
            <a:ext cx="5286375" cy="15788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200" dirty="0"/>
              <a:t>현재 </a:t>
            </a:r>
            <a:r>
              <a:rPr lang="en-US" altLang="ko-KR" sz="1200" dirty="0"/>
              <a:t>SW</a:t>
            </a:r>
            <a:r>
              <a:rPr lang="ko-KR" altLang="en-US" sz="1200" dirty="0"/>
              <a:t>품질에 관련하여 어떠한 이슈들이 있으며</a:t>
            </a:r>
            <a:r>
              <a:rPr lang="en-US" altLang="ko-KR" sz="1200" dirty="0"/>
              <a:t>, </a:t>
            </a:r>
          </a:p>
          <a:p>
            <a:pPr algn="just">
              <a:lnSpc>
                <a:spcPct val="115000"/>
              </a:lnSpc>
            </a:pPr>
            <a:r>
              <a:rPr lang="ko-KR" altLang="en-US" sz="1200" dirty="0"/>
              <a:t>어떠한 부분들이 개선되어야 한다고 생각하십니까</a:t>
            </a:r>
            <a:r>
              <a:rPr lang="en-US" altLang="ko-KR" sz="1200" dirty="0"/>
              <a:t>?</a:t>
            </a:r>
          </a:p>
          <a:p>
            <a:pPr algn="just">
              <a:lnSpc>
                <a:spcPct val="115000"/>
              </a:lnSpc>
            </a:pPr>
            <a:r>
              <a:rPr lang="ko-KR" altLang="en-US" sz="1200" dirty="0"/>
              <a:t>예시</a:t>
            </a:r>
            <a:r>
              <a:rPr lang="en-US" altLang="ko-KR" sz="1200" dirty="0"/>
              <a:t>)</a:t>
            </a:r>
          </a:p>
          <a:p>
            <a:pPr algn="just">
              <a:lnSpc>
                <a:spcPct val="115000"/>
              </a:lnSpc>
            </a:pPr>
            <a:r>
              <a:rPr lang="ko-KR" altLang="en-US" sz="1200" dirty="0"/>
              <a:t>인력부족 </a:t>
            </a:r>
            <a:r>
              <a:rPr lang="en-US" altLang="ko-KR" sz="1200" dirty="0"/>
              <a:t>: SW</a:t>
            </a:r>
            <a:r>
              <a:rPr lang="ko-KR" altLang="en-US" sz="1200" dirty="0"/>
              <a:t>제품에 비해 부족한 인력</a:t>
            </a:r>
            <a:endParaRPr lang="en-US" altLang="ko-KR" sz="1200" dirty="0"/>
          </a:p>
          <a:p>
            <a:pPr algn="just">
              <a:lnSpc>
                <a:spcPct val="115000"/>
              </a:lnSpc>
            </a:pPr>
            <a:r>
              <a:rPr lang="ko-KR" altLang="en-US" sz="1200" dirty="0"/>
              <a:t>교육부족 </a:t>
            </a:r>
            <a:r>
              <a:rPr lang="en-US" altLang="ko-KR" sz="1200" dirty="0"/>
              <a:t>: </a:t>
            </a:r>
            <a:r>
              <a:rPr lang="ko-KR" altLang="en-US" sz="1200" dirty="0"/>
              <a:t>신기술 활용에 대한 부분</a:t>
            </a:r>
            <a:endParaRPr lang="en-US" altLang="ko-KR" sz="1200" dirty="0"/>
          </a:p>
          <a:p>
            <a:pPr algn="just">
              <a:lnSpc>
                <a:spcPct val="115000"/>
              </a:lnSpc>
            </a:pPr>
            <a:r>
              <a:rPr lang="ko-KR" altLang="en-US" sz="1200" dirty="0"/>
              <a:t>기간부족 </a:t>
            </a:r>
            <a:r>
              <a:rPr lang="en-US" altLang="ko-KR" sz="1200" dirty="0"/>
              <a:t>: QA</a:t>
            </a:r>
            <a:r>
              <a:rPr lang="ko-KR" altLang="en-US" sz="1200" dirty="0"/>
              <a:t>측과 협의 및 적절한 개발기간의 배정 구조 등</a:t>
            </a:r>
            <a:endParaRPr lang="en-US" altLang="ko-KR" sz="1200" dirty="0"/>
          </a:p>
          <a:p>
            <a:pPr algn="just">
              <a:lnSpc>
                <a:spcPct val="115000"/>
              </a:lnSpc>
            </a:pPr>
            <a:endParaRPr lang="ko-KR" altLang="ko-KR" sz="1200" dirty="0"/>
          </a:p>
        </p:txBody>
      </p:sp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563563" y="2623342"/>
            <a:ext cx="5727700" cy="80617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28638" y="1213146"/>
            <a:ext cx="468312" cy="468312"/>
            <a:chOff x="550" y="1093"/>
            <a:chExt cx="295" cy="295"/>
          </a:xfrm>
        </p:grpSpPr>
        <p:sp>
          <p:nvSpPr>
            <p:cNvPr id="5135" name="AutoShape 20"/>
            <p:cNvSpPr>
              <a:spLocks noChangeArrowheads="1"/>
            </p:cNvSpPr>
            <p:nvPr/>
          </p:nvSpPr>
          <p:spPr bwMode="gray">
            <a:xfrm>
              <a:off x="550" y="1093"/>
              <a:ext cx="295" cy="29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B26B24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gray">
            <a:xfrm>
              <a:off x="568" y="1112"/>
              <a:ext cx="148" cy="14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9933">
                    <a:gamma/>
                    <a:tint val="54510"/>
                    <a:invGamma/>
                  </a:srgbClr>
                </a:gs>
                <a:gs pos="50000">
                  <a:srgbClr val="FF9933">
                    <a:alpha val="0"/>
                  </a:srgbClr>
                </a:gs>
                <a:gs pos="100000">
                  <a:srgbClr val="FF9933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gray">
            <a:xfrm>
              <a:off x="592" y="1112"/>
              <a:ext cx="20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3</a:t>
              </a:r>
            </a:p>
          </p:txBody>
        </p:sp>
      </p:grp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52450" y="4575056"/>
            <a:ext cx="5715000" cy="882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gray">
          <a:xfrm>
            <a:off x="531813" y="3807022"/>
            <a:ext cx="468312" cy="46831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FFFCC"/>
              </a:gs>
              <a:gs pos="100000">
                <a:srgbClr val="FF660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gray">
          <a:xfrm>
            <a:off x="560388" y="3837184"/>
            <a:ext cx="234950" cy="233362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3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gray">
          <a:xfrm>
            <a:off x="598488" y="3846709"/>
            <a:ext cx="328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000125" y="3789559"/>
            <a:ext cx="5286375" cy="72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200"/>
              <a:t>테스트 절차</a:t>
            </a:r>
            <a:r>
              <a:rPr lang="en-US" altLang="ko-KR" sz="1200"/>
              <a:t>, </a:t>
            </a:r>
            <a:r>
              <a:rPr lang="ko-KR" altLang="en-US" sz="1200"/>
              <a:t>환경</a:t>
            </a:r>
            <a:r>
              <a:rPr lang="en-US" altLang="ko-KR" sz="1200"/>
              <a:t>, </a:t>
            </a:r>
            <a:r>
              <a:rPr lang="ko-KR" altLang="en-US" sz="1200"/>
              <a:t>도구에 대하여 말씀해 주십시오</a:t>
            </a:r>
            <a:endParaRPr lang="en-US" altLang="ko-KR" sz="1200"/>
          </a:p>
          <a:p>
            <a:pPr algn="just">
              <a:lnSpc>
                <a:spcPct val="115000"/>
              </a:lnSpc>
            </a:pPr>
            <a:r>
              <a:rPr lang="ko-KR" altLang="en-US" sz="1200"/>
              <a:t>예시</a:t>
            </a:r>
            <a:r>
              <a:rPr lang="en-US" altLang="ko-KR" sz="1200"/>
              <a:t>) </a:t>
            </a:r>
          </a:p>
          <a:p>
            <a:pPr algn="just">
              <a:lnSpc>
                <a:spcPct val="115000"/>
              </a:lnSpc>
            </a:pPr>
            <a:r>
              <a:rPr lang="en-US" altLang="ko-KR" sz="1200"/>
              <a:t>QA</a:t>
            </a:r>
            <a:r>
              <a:rPr lang="ko-KR" altLang="en-US" sz="1200"/>
              <a:t>와 개발자간의 협력 프로세스 및 피드백 절차 등</a:t>
            </a:r>
            <a:endParaRPr lang="en-US" altLang="ko-KR" sz="1200" dirty="0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52450" y="6591280"/>
            <a:ext cx="5715000" cy="882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531813" y="6019776"/>
            <a:ext cx="468312" cy="468312"/>
            <a:chOff x="550" y="2863"/>
            <a:chExt cx="295" cy="295"/>
          </a:xfrm>
        </p:grpSpPr>
        <p:sp>
          <p:nvSpPr>
            <p:cNvPr id="28" name="AutoShape 17"/>
            <p:cNvSpPr>
              <a:spLocks noChangeArrowheads="1"/>
            </p:cNvSpPr>
            <p:nvPr/>
          </p:nvSpPr>
          <p:spPr bwMode="gray">
            <a:xfrm>
              <a:off x="550" y="2863"/>
              <a:ext cx="295" cy="29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246BB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gray">
            <a:xfrm>
              <a:off x="568" y="2882"/>
              <a:ext cx="148" cy="14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3399FF">
                    <a:gamma/>
                    <a:tint val="54510"/>
                    <a:invGamma/>
                  </a:srgbClr>
                </a:gs>
                <a:gs pos="50000">
                  <a:srgbClr val="3399FF">
                    <a:alpha val="0"/>
                  </a:srgbClr>
                </a:gs>
                <a:gs pos="100000">
                  <a:srgbClr val="3399FF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gray">
            <a:xfrm>
              <a:off x="592" y="2888"/>
              <a:ext cx="2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5</a:t>
              </a:r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000125" y="6019776"/>
            <a:ext cx="528637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200"/>
              <a:t>품질관리와 관련된 요청 중 어떤 것에 가장 우선순위를 두고 진행하고 있습니까</a:t>
            </a:r>
            <a:r>
              <a:rPr lang="en-US" altLang="ko-KR" sz="1200"/>
              <a:t>?</a:t>
            </a:r>
            <a:endParaRPr lang="en-US" altLang="ko-KR" sz="1200" dirty="0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995363" y="7919616"/>
            <a:ext cx="5291137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200"/>
              <a:t>우선순위를 선정하는 절차가 정리되어있습니까</a:t>
            </a:r>
            <a:r>
              <a:rPr lang="en-US" altLang="ko-KR" sz="1200"/>
              <a:t>? </a:t>
            </a:r>
          </a:p>
          <a:p>
            <a:pPr algn="just">
              <a:lnSpc>
                <a:spcPct val="115000"/>
              </a:lnSpc>
            </a:pPr>
            <a:r>
              <a:rPr lang="en-US" altLang="ko-KR" sz="1200"/>
              <a:t>(</a:t>
            </a:r>
            <a:r>
              <a:rPr lang="ko-KR" altLang="en-US" sz="1200"/>
              <a:t>정리된 결과를 문서로 수령</a:t>
            </a:r>
            <a:r>
              <a:rPr lang="en-US" altLang="ko-KR" sz="1200"/>
              <a:t>)</a:t>
            </a:r>
            <a:endParaRPr lang="en-US" altLang="ko-KR" sz="1200" dirty="0"/>
          </a:p>
        </p:txBody>
      </p:sp>
      <p:grpSp>
        <p:nvGrpSpPr>
          <p:cNvPr id="34" name="Group 15"/>
          <p:cNvGrpSpPr>
            <a:grpSpLocks/>
          </p:cNvGrpSpPr>
          <p:nvPr/>
        </p:nvGrpSpPr>
        <p:grpSpPr bwMode="auto">
          <a:xfrm>
            <a:off x="523875" y="7905328"/>
            <a:ext cx="488950" cy="468313"/>
            <a:chOff x="550" y="1306"/>
            <a:chExt cx="295" cy="295"/>
          </a:xfrm>
        </p:grpSpPr>
        <p:sp>
          <p:nvSpPr>
            <p:cNvPr id="35" name="AutoShape 16"/>
            <p:cNvSpPr>
              <a:spLocks noChangeArrowheads="1"/>
            </p:cNvSpPr>
            <p:nvPr/>
          </p:nvSpPr>
          <p:spPr bwMode="gray">
            <a:xfrm>
              <a:off x="550" y="1306"/>
              <a:ext cx="295" cy="29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71BFC5"/>
                </a:gs>
                <a:gs pos="100000">
                  <a:srgbClr val="4F858A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gray">
            <a:xfrm>
              <a:off x="568" y="1325"/>
              <a:ext cx="148" cy="14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gray">
            <a:xfrm>
              <a:off x="597" y="1349"/>
              <a:ext cx="1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6</a:t>
              </a:r>
            </a:p>
          </p:txBody>
        </p:sp>
      </p:grp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552450" y="8437922"/>
            <a:ext cx="5734050" cy="882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960688" y="9644063"/>
            <a:ext cx="973137" cy="29051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2E2AC2FA-9503-4602-B48D-6B665CA499DA}" type="slidenum">
              <a:rPr lang="en-US" altLang="ko-KR"/>
              <a:pPr>
                <a:defRPr/>
              </a:pPr>
              <a:t>3</a:t>
            </a:fld>
            <a:r>
              <a:rPr lang="en-US" altLang="ko-KR" dirty="0"/>
              <a:t> -</a:t>
            </a:r>
          </a:p>
        </p:txBody>
      </p:sp>
      <p:sp>
        <p:nvSpPr>
          <p:cNvPr id="6147" name="Rectangle 14"/>
          <p:cNvSpPr>
            <a:spLocks noChangeArrowheads="1"/>
          </p:cNvSpPr>
          <p:nvPr/>
        </p:nvSpPr>
        <p:spPr bwMode="auto">
          <a:xfrm>
            <a:off x="552450" y="4667248"/>
            <a:ext cx="5715000" cy="114984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1813" y="4095744"/>
            <a:ext cx="468312" cy="468312"/>
            <a:chOff x="550" y="2863"/>
            <a:chExt cx="295" cy="295"/>
          </a:xfrm>
        </p:grpSpPr>
        <p:sp>
          <p:nvSpPr>
            <p:cNvPr id="6161" name="AutoShape 17"/>
            <p:cNvSpPr>
              <a:spLocks noChangeArrowheads="1"/>
            </p:cNvSpPr>
            <p:nvPr/>
          </p:nvSpPr>
          <p:spPr bwMode="gray">
            <a:xfrm>
              <a:off x="550" y="2863"/>
              <a:ext cx="295" cy="29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246BB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810" name="Freeform 18"/>
            <p:cNvSpPr>
              <a:spLocks/>
            </p:cNvSpPr>
            <p:nvPr/>
          </p:nvSpPr>
          <p:spPr bwMode="gray">
            <a:xfrm>
              <a:off x="568" y="2882"/>
              <a:ext cx="148" cy="14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3399FF">
                    <a:gamma/>
                    <a:tint val="54510"/>
                    <a:invGamma/>
                  </a:srgbClr>
                </a:gs>
                <a:gs pos="50000">
                  <a:srgbClr val="3399FF">
                    <a:alpha val="0"/>
                  </a:srgbClr>
                </a:gs>
                <a:gs pos="100000">
                  <a:srgbClr val="3399FF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gray">
            <a:xfrm>
              <a:off x="592" y="2888"/>
              <a:ext cx="2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8</a:t>
              </a:r>
              <a:endParaRPr kumimoji="0"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149" name="Text Box 32"/>
          <p:cNvSpPr txBox="1">
            <a:spLocks noChangeArrowheads="1"/>
          </p:cNvSpPr>
          <p:nvPr/>
        </p:nvSpPr>
        <p:spPr bwMode="auto">
          <a:xfrm>
            <a:off x="1000125" y="4095744"/>
            <a:ext cx="528637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200"/>
              <a:t>개발 및 품질과 관련된 관리에서 산출물 관리를 위해 어떤 활동이 이루어지고 있는지 설명해 주십시오</a:t>
            </a:r>
            <a:endParaRPr lang="en-US" altLang="ko-KR" sz="1200" dirty="0"/>
          </a:p>
        </p:txBody>
      </p:sp>
      <p:sp>
        <p:nvSpPr>
          <p:cNvPr id="6150" name="Text Box 14"/>
          <p:cNvSpPr txBox="1">
            <a:spLocks noChangeArrowheads="1"/>
          </p:cNvSpPr>
          <p:nvPr/>
        </p:nvSpPr>
        <p:spPr bwMode="auto">
          <a:xfrm>
            <a:off x="995363" y="6263432"/>
            <a:ext cx="5291137" cy="9417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200"/>
              <a:t>위의 질문이외에 본 프로젝트와 관련하여 기대하는 점이나 당부해 주실 사항이 있으면 말씀해 주십시오</a:t>
            </a:r>
            <a:endParaRPr lang="en-US" altLang="ko-KR" sz="1200"/>
          </a:p>
          <a:p>
            <a:pPr algn="just">
              <a:lnSpc>
                <a:spcPct val="115000"/>
              </a:lnSpc>
            </a:pPr>
            <a:r>
              <a:rPr lang="en-US" altLang="ko-KR" sz="1200"/>
              <a:t>(</a:t>
            </a:r>
            <a:r>
              <a:rPr lang="ko-KR" altLang="en-US" sz="1200"/>
              <a:t>개발자 능력 향상을 위한 교육 필요</a:t>
            </a:r>
            <a:r>
              <a:rPr lang="en-US" altLang="ko-KR" sz="1200"/>
              <a:t>/</a:t>
            </a:r>
            <a:r>
              <a:rPr lang="ko-KR" altLang="en-US" sz="1200"/>
              <a:t>신기술과 사회동향</a:t>
            </a:r>
            <a:r>
              <a:rPr lang="en-US" altLang="ko-KR" sz="1200"/>
              <a:t>, </a:t>
            </a:r>
            <a:r>
              <a:rPr lang="ko-KR" altLang="en-US" sz="1200"/>
              <a:t>중요기술에 대한 교육 필요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r>
              <a:rPr lang="en-US" altLang="ko-KR" sz="1200"/>
              <a:t>)</a:t>
            </a:r>
            <a:endParaRPr lang="en-US" altLang="ko-KR" sz="1200" dirty="0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23875" y="6249144"/>
            <a:ext cx="488950" cy="468313"/>
            <a:chOff x="550" y="1306"/>
            <a:chExt cx="295" cy="295"/>
          </a:xfrm>
        </p:grpSpPr>
        <p:sp>
          <p:nvSpPr>
            <p:cNvPr id="6158" name="AutoShape 16"/>
            <p:cNvSpPr>
              <a:spLocks noChangeArrowheads="1"/>
            </p:cNvSpPr>
            <p:nvPr/>
          </p:nvSpPr>
          <p:spPr bwMode="gray">
            <a:xfrm>
              <a:off x="550" y="1306"/>
              <a:ext cx="295" cy="29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71BFC5"/>
                </a:gs>
                <a:gs pos="100000">
                  <a:srgbClr val="4F858A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gray">
            <a:xfrm>
              <a:off x="568" y="1325"/>
              <a:ext cx="148" cy="14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gray">
            <a:xfrm>
              <a:off x="597" y="1349"/>
              <a:ext cx="1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9</a:t>
              </a:r>
              <a:endParaRPr kumimoji="0"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552450" y="7177978"/>
            <a:ext cx="5734050" cy="123140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52450" y="2324904"/>
            <a:ext cx="5715000" cy="118793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gray">
          <a:xfrm>
            <a:off x="531813" y="1772894"/>
            <a:ext cx="468312" cy="46831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FFFCC"/>
              </a:gs>
              <a:gs pos="100000">
                <a:srgbClr val="FF6600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gray">
          <a:xfrm>
            <a:off x="560388" y="1803056"/>
            <a:ext cx="234950" cy="233362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3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gray">
          <a:xfrm>
            <a:off x="598488" y="1812581"/>
            <a:ext cx="328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7</a:t>
            </a:r>
            <a:endParaRPr kumimoji="0" lang="en-US" altLang="ko-KR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1000125" y="1755431"/>
            <a:ext cx="528637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200"/>
              <a:t>개발 및 테스트 절차에서 개선점은 어떻게 식별하며</a:t>
            </a:r>
            <a:r>
              <a:rPr lang="en-US" altLang="ko-KR" sz="1200"/>
              <a:t>, </a:t>
            </a:r>
            <a:r>
              <a:rPr lang="ko-KR" altLang="en-US" sz="1200"/>
              <a:t>식별된 경우 어떻게 처리되고 있습니까</a:t>
            </a:r>
            <a:r>
              <a:rPr lang="en-US" altLang="ko-KR" sz="1200"/>
              <a:t>?</a:t>
            </a:r>
            <a:endParaRPr lang="en-US" altLang="ko-KR" sz="1200" dirty="0"/>
          </a:p>
        </p:txBody>
      </p:sp>
      <p:sp>
        <p:nvSpPr>
          <p:cNvPr id="22" name="Rectangle 88"/>
          <p:cNvSpPr>
            <a:spLocks noChangeArrowheads="1"/>
          </p:cNvSpPr>
          <p:nvPr/>
        </p:nvSpPr>
        <p:spPr bwMode="auto">
          <a:xfrm>
            <a:off x="552450" y="8769424"/>
            <a:ext cx="5759450" cy="72008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08080"/>
            </a:solidFill>
            <a:miter lim="800000"/>
            <a:headEnd/>
            <a:tailEnd/>
          </a:ln>
          <a:effectLst>
            <a:outerShdw dist="28398" dir="1593903" algn="ctr" rotWithShape="0">
              <a:srgbClr val="9999FF">
                <a:alpha val="80000"/>
              </a:srgbClr>
            </a:outerShdw>
          </a:effectLst>
        </p:spPr>
        <p:txBody>
          <a:bodyPr wrap="square" anchor="t">
            <a:no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다시 한번 더 인터뷰에 적극적으로 협력하여 주셔서 </a:t>
            </a:r>
            <a:r>
              <a:rPr lang="ko-KR" altLang="en-US" sz="13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감사드리며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좋은 하루 되시기 바랍니다</a:t>
            </a:r>
            <a:r>
              <a:rPr lang="en-US" altLang="ko-KR" sz="13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881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28398" dir="1593903" algn="ctr" rotWithShape="0">
            <a:srgbClr val="9999FF">
              <a:alpha val="8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881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28398" dir="1593903" algn="ctr" rotWithShape="0">
            <a:srgbClr val="9999FF">
              <a:alpha val="8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267</Words>
  <Application>Microsoft Office PowerPoint</Application>
  <PresentationFormat>A4 용지(210x297mm)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HY견고딕</vt:lpstr>
      <vt:lpstr>HY헤드라인M</vt:lpstr>
      <vt:lpstr>굴림</vt:lpstr>
      <vt:lpstr>돋움</vt:lpstr>
      <vt:lpstr>맑은 고딕</vt:lpstr>
      <vt:lpstr>Arial</vt:lpstr>
      <vt:lpstr>Impact</vt:lpstr>
      <vt:lpstr>Segoe UI Black</vt:lpstr>
      <vt:lpstr>기본 디자인</vt:lpstr>
      <vt:lpstr>에이블맥스  선박 안전운항 지원 시스템의 SW신뢰∙안전성 향상 Interview 자료</vt:lpstr>
      <vt:lpstr>1. 인터뷰 개요</vt:lpstr>
      <vt:lpstr>PowerPoint 프레젠테이션</vt:lpstr>
      <vt:lpstr>PowerPoint 프레젠테이션</vt:lpstr>
    </vt:vector>
  </TitlesOfParts>
  <Company>미래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솔보텍 인적자원관리체계 수립 경영현황파악 Interview 자료</dc:title>
  <dc:creator>박재현</dc:creator>
  <cp:lastModifiedBy>김희영</cp:lastModifiedBy>
  <cp:revision>122</cp:revision>
  <dcterms:created xsi:type="dcterms:W3CDTF">2005-01-21T01:14:59Z</dcterms:created>
  <dcterms:modified xsi:type="dcterms:W3CDTF">2017-06-02T07:56:51Z</dcterms:modified>
</cp:coreProperties>
</file>