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40" r:id="rId4"/>
    <p:sldId id="341" r:id="rId5"/>
    <p:sldId id="350" r:id="rId6"/>
    <p:sldId id="342" r:id="rId7"/>
    <p:sldId id="343" r:id="rId8"/>
    <p:sldId id="344" r:id="rId9"/>
    <p:sldId id="345" r:id="rId10"/>
    <p:sldId id="351" r:id="rId11"/>
    <p:sldId id="347" r:id="rId12"/>
    <p:sldId id="348" r:id="rId13"/>
    <p:sldId id="349" r:id="rId14"/>
  </p:sldIdLst>
  <p:sldSz cx="9904413" cy="6858000"/>
  <p:notesSz cx="6873875" cy="10004425"/>
  <p:embeddedFontLst>
    <p:embeddedFont>
      <p:font typeface="맑은 고딕" panose="020B0503020000020004" pitchFamily="50" charset="-127"/>
      <p:regular r:id="rId16"/>
      <p:bold r:id="rId17"/>
    </p:embeddedFont>
    <p:embeddedFont>
      <p:font typeface="HY견고딕" panose="02030600000101010101" pitchFamily="18" charset="-127"/>
      <p:regular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2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5E3ED"/>
    <a:srgbClr val="D3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4708" autoAdjust="0"/>
  </p:normalViewPr>
  <p:slideViewPr>
    <p:cSldViewPr>
      <p:cViewPr varScale="1">
        <p:scale>
          <a:sx n="67" d="100"/>
          <a:sy n="67" d="100"/>
        </p:scale>
        <p:origin x="1028" y="60"/>
      </p:cViewPr>
      <p:guideLst>
        <p:guide orient="horz"/>
        <p:guide pos="62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15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4138" y="0"/>
            <a:ext cx="297815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DC06A-0F7C-464F-A2C9-3B90F96D5C59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750888"/>
            <a:ext cx="5416550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51388"/>
            <a:ext cx="5499100" cy="4502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02775"/>
            <a:ext cx="297815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4138" y="9502775"/>
            <a:ext cx="297815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35F3B-0D64-4FB4-9475-DB7B54C54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3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9721-E257-4019-8B27-8850928B8F6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1" y="6356351"/>
            <a:ext cx="2311030" cy="365125"/>
          </a:xfrm>
          <a:prstGeom prst="rect">
            <a:avLst/>
          </a:prstGeom>
        </p:spPr>
        <p:txBody>
          <a:bodyPr/>
          <a:lstStyle/>
          <a:p>
            <a:fld id="{A2F40390-3CA0-47E3-98AD-06DAA71BF1C5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1858" y="6356351"/>
            <a:ext cx="231103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76794E0-839D-4270-A16C-453DEFBFCC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마스터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1-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 flipV="1">
            <a:off x="-16346" y="-7299"/>
            <a:ext cx="6073089" cy="242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메인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541588"/>
            <a:ext cx="7557274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559718" y="2564904"/>
            <a:ext cx="8784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dirty="0">
                <a:latin typeface="맑은 고딕" pitchFamily="50" charset="-127"/>
                <a:ea typeface="맑은 고딕" pitchFamily="50" charset="-127"/>
              </a:rPr>
              <a:t>시범사업 계획서</a:t>
            </a:r>
            <a:endParaRPr lang="en-US" altLang="ko-KR" sz="4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01616" y="73933"/>
            <a:ext cx="3875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현장적용 지원사업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9988" y="5013176"/>
            <a:ext cx="3924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에이블맥스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2017. 8. 17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94E0-839D-4270-A16C-453DEFBFCC1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Ⅵ.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표준 프로세스 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kumimoji="0" lang="ko-KR" altLang="en-US" sz="3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9CE5F-A4FB-4A8E-B673-8D0B7CD0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1" y="792088"/>
            <a:ext cx="9217024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4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44440" y="1575403"/>
            <a:ext cx="2311233" cy="5206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에이블맥스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323523" y="1575403"/>
            <a:ext cx="2040951" cy="5206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링크투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226632" y="2427553"/>
            <a:ext cx="2546849" cy="430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서정욱 지사장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32238" y="4362897"/>
            <a:ext cx="1811856" cy="417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권아영 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34101" y="4362897"/>
            <a:ext cx="1818205" cy="417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최대한 선임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7688" y="4362897"/>
            <a:ext cx="1764198" cy="417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김동철 과장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32238" y="4806481"/>
            <a:ext cx="1811856" cy="1754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시범사업 계획서 작성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시범사업 관리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프로젝트 산출물 관리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025399" y="4806481"/>
            <a:ext cx="1826907" cy="1754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§"/>
            </a:pPr>
            <a:r>
              <a:rPr lang="ko-KR" altLang="en-US" sz="1200" dirty="0"/>
              <a:t> 시범사업 수행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프로젝트 및 개발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점검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07688" y="4806481"/>
            <a:ext cx="1764198" cy="1754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88900" indent="-88900"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프로세스 점검</a:t>
            </a:r>
            <a:endParaRPr lang="en-US" altLang="ko-KR" sz="1200" dirty="0"/>
          </a:p>
          <a:p>
            <a:pPr marL="88900" indent="-88900">
              <a:buFont typeface="Wingdings" pitchFamily="2" charset="2"/>
              <a:buChar char="§"/>
            </a:pPr>
            <a:r>
              <a:rPr lang="ko-KR" altLang="en-US" sz="1200" dirty="0"/>
              <a:t> 시범사업 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26632" y="2823169"/>
            <a:ext cx="2546849" cy="1116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ko-KR" altLang="en-US" sz="1200" dirty="0"/>
              <a:t> 사업 총괄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계획 최종 승인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ko-KR" altLang="en-US" sz="1200" dirty="0"/>
              <a:t> 결과 승인 및 보고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ko-KR" altLang="en-US" sz="1200" dirty="0"/>
              <a:t> 격주간 이슈사항 정리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02110" y="2424715"/>
            <a:ext cx="2078769" cy="419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컨설턴트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02110" y="2823167"/>
            <a:ext cx="2078769" cy="91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모니터링 및 결과 분석</a:t>
            </a:r>
            <a:endParaRPr lang="en-US" altLang="ko-KR" sz="1200" dirty="0"/>
          </a:p>
          <a:p>
            <a:pPr marL="88900" indent="-88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/>
              <a:t> </a:t>
            </a:r>
            <a:r>
              <a:rPr lang="ko-KR" altLang="en-US" sz="1200" spc="-150" dirty="0"/>
              <a:t>이슈사항에 대한 솔루션 제공</a:t>
            </a:r>
            <a:endParaRPr lang="en-US" altLang="ko-KR" sz="1200" spc="-150" dirty="0"/>
          </a:p>
          <a:p>
            <a:pPr marL="88900" indent="-88900" latinLnBrk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개선방안에 대한 자문</a:t>
            </a:r>
            <a:endParaRPr lang="en-US" altLang="ko-KR" sz="1200" dirty="0"/>
          </a:p>
        </p:txBody>
      </p:sp>
      <p:cxnSp>
        <p:nvCxnSpPr>
          <p:cNvPr id="25" name="직선 연결선 24"/>
          <p:cNvCxnSpPr>
            <a:stCxn id="6" idx="1"/>
            <a:endCxn id="5" idx="3"/>
          </p:cNvCxnSpPr>
          <p:nvPr/>
        </p:nvCxnSpPr>
        <p:spPr>
          <a:xfrm flipH="1">
            <a:off x="4655673" y="1835746"/>
            <a:ext cx="667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2"/>
            <a:endCxn id="7" idx="0"/>
          </p:cNvCxnSpPr>
          <p:nvPr/>
        </p:nvCxnSpPr>
        <p:spPr>
          <a:xfrm rot="5400000">
            <a:off x="3334324" y="2261754"/>
            <a:ext cx="331466" cy="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20" idx="0"/>
          </p:cNvCxnSpPr>
          <p:nvPr/>
        </p:nvCxnSpPr>
        <p:spPr>
          <a:xfrm flipH="1">
            <a:off x="6341495" y="2096088"/>
            <a:ext cx="2504" cy="3286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6" idx="2"/>
            <a:endCxn id="11" idx="0"/>
          </p:cNvCxnSpPr>
          <p:nvPr/>
        </p:nvCxnSpPr>
        <p:spPr>
          <a:xfrm rot="5400000">
            <a:off x="2133069" y="2995908"/>
            <a:ext cx="423707" cy="23102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" idx="2"/>
            <a:endCxn id="9" idx="0"/>
          </p:cNvCxnSpPr>
          <p:nvPr/>
        </p:nvCxnSpPr>
        <p:spPr>
          <a:xfrm rot="5400000">
            <a:off x="3057259" y="3920098"/>
            <a:ext cx="423707" cy="4618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6" idx="2"/>
            <a:endCxn id="10" idx="0"/>
          </p:cNvCxnSpPr>
          <p:nvPr/>
        </p:nvCxnSpPr>
        <p:spPr>
          <a:xfrm rot="16200000" flipH="1">
            <a:off x="4009777" y="3429469"/>
            <a:ext cx="423707" cy="14431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Ⅶ. </a:t>
            </a:r>
            <a:r>
              <a:rPr kumimoji="0" lang="ko-KR" altLang="en-US" sz="3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담당자별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R&amp;R</a:t>
            </a:r>
            <a:endParaRPr kumimoji="0" lang="ko-KR" altLang="en-US" sz="3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0618" y="4362897"/>
            <a:ext cx="1859515" cy="417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박진우 팀장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937007" y="4806481"/>
            <a:ext cx="1859515" cy="1754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§"/>
            </a:pPr>
            <a:r>
              <a:rPr lang="ko-KR" altLang="en-US" sz="1200" dirty="0"/>
              <a:t> 시범사업 수행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지원 도구 활용</a:t>
            </a:r>
          </a:p>
        </p:txBody>
      </p:sp>
      <p:cxnSp>
        <p:nvCxnSpPr>
          <p:cNvPr id="36" name="꺾인 연결선 35"/>
          <p:cNvCxnSpPr>
            <a:stCxn id="16" idx="2"/>
            <a:endCxn id="33" idx="0"/>
          </p:cNvCxnSpPr>
          <p:nvPr/>
        </p:nvCxnSpPr>
        <p:spPr>
          <a:xfrm rot="16200000" flipH="1">
            <a:off x="4973363" y="2465883"/>
            <a:ext cx="423707" cy="33703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9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 설명선 56"/>
          <p:cNvSpPr/>
          <p:nvPr/>
        </p:nvSpPr>
        <p:spPr>
          <a:xfrm>
            <a:off x="271683" y="2477413"/>
            <a:ext cx="2729563" cy="699523"/>
          </a:xfrm>
          <a:prstGeom prst="wedgeRectCallout">
            <a:avLst>
              <a:gd name="adj1" fmla="val 73980"/>
              <a:gd name="adj2" fmla="val -102290"/>
            </a:avLst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itchFamily="34" charset="0"/>
              <a:buChar char="•"/>
            </a:pPr>
            <a:r>
              <a:rPr lang="ko-KR" altLang="en-US" sz="1100" dirty="0"/>
              <a:t>개발팀은  컨설팅 기관이 제안한</a:t>
            </a:r>
            <a:endParaRPr lang="en-US" altLang="ko-KR" sz="1100" dirty="0"/>
          </a:p>
          <a:p>
            <a:pPr marL="85725" indent="-85725"/>
            <a:r>
              <a:rPr lang="en-US" altLang="ko-KR" sz="1100" dirty="0"/>
              <a:t>  </a:t>
            </a:r>
            <a:r>
              <a:rPr lang="ko-KR" altLang="en-US" sz="1100" dirty="0"/>
              <a:t>테스트 프로세스를  </a:t>
            </a:r>
            <a:r>
              <a:rPr lang="en-US" altLang="ko-KR" sz="1100" dirty="0"/>
              <a:t>2</a:t>
            </a:r>
            <a:r>
              <a:rPr lang="ko-KR" altLang="en-US" sz="1100" dirty="0"/>
              <a:t>주간 파일럿 대상 프로젝트에 적용 </a:t>
            </a:r>
            <a:endParaRPr lang="en-US" altLang="ko-KR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3658386" y="1728556"/>
            <a:ext cx="2559632" cy="4463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표준 프로세스 적용</a:t>
            </a:r>
          </a:p>
        </p:txBody>
      </p:sp>
      <p:sp>
        <p:nvSpPr>
          <p:cNvPr id="53" name="사각형 설명선 52"/>
          <p:cNvSpPr/>
          <p:nvPr/>
        </p:nvSpPr>
        <p:spPr>
          <a:xfrm>
            <a:off x="271683" y="4549114"/>
            <a:ext cx="2729563" cy="500066"/>
          </a:xfrm>
          <a:prstGeom prst="wedgeRectCallout">
            <a:avLst>
              <a:gd name="adj1" fmla="val 57208"/>
              <a:gd name="adj2" fmla="val -70649"/>
            </a:avLst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100" dirty="0"/>
              <a:t> 2</a:t>
            </a:r>
            <a:r>
              <a:rPr lang="ko-KR" altLang="en-US" sz="1100" dirty="0"/>
              <a:t>주간 반복 수행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3658386" y="3228754"/>
            <a:ext cx="2559632" cy="4463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이슈사항 정리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658386" y="2484650"/>
            <a:ext cx="2559632" cy="4463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모니터링 및 지표 측정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658386" y="3996839"/>
            <a:ext cx="2559632" cy="4463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개선안 도출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22641" y="966289"/>
            <a:ext cx="3641754" cy="4463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시범사업 워크샵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218934" y="1546285"/>
            <a:ext cx="3273946" cy="32416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9050" y="5373216"/>
            <a:ext cx="3886314" cy="4463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최종 개선안 확정</a:t>
            </a:r>
          </a:p>
        </p:txBody>
      </p:sp>
      <p:sp>
        <p:nvSpPr>
          <p:cNvPr id="78" name="아래쪽 화살표 77"/>
          <p:cNvSpPr/>
          <p:nvPr/>
        </p:nvSpPr>
        <p:spPr>
          <a:xfrm>
            <a:off x="2957568" y="4941168"/>
            <a:ext cx="3989277" cy="368300"/>
          </a:xfrm>
          <a:prstGeom prst="downArrow">
            <a:avLst>
              <a:gd name="adj1" fmla="val 58021"/>
              <a:gd name="adj2" fmla="val 50000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11" idx="2"/>
            <a:endCxn id="40" idx="0"/>
          </p:cNvCxnSpPr>
          <p:nvPr/>
        </p:nvCxnSpPr>
        <p:spPr>
          <a:xfrm rot="5400000">
            <a:off x="4783337" y="2329716"/>
            <a:ext cx="309733" cy="172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0" idx="2"/>
            <a:endCxn id="33" idx="0"/>
          </p:cNvCxnSpPr>
          <p:nvPr/>
        </p:nvCxnSpPr>
        <p:spPr>
          <a:xfrm rot="5400000">
            <a:off x="4789332" y="3079815"/>
            <a:ext cx="297743" cy="172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3" idx="2"/>
            <a:endCxn id="41" idx="0"/>
          </p:cNvCxnSpPr>
          <p:nvPr/>
        </p:nvCxnSpPr>
        <p:spPr>
          <a:xfrm rot="5400000">
            <a:off x="4777340" y="3835910"/>
            <a:ext cx="321724" cy="172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1" idx="2"/>
            <a:endCxn id="11" idx="1"/>
          </p:cNvCxnSpPr>
          <p:nvPr/>
        </p:nvCxnSpPr>
        <p:spPr>
          <a:xfrm rot="5400000" flipH="1">
            <a:off x="3052563" y="2557560"/>
            <a:ext cx="2491463" cy="1279816"/>
          </a:xfrm>
          <a:prstGeom prst="bentConnector4">
            <a:avLst>
              <a:gd name="adj1" fmla="val -5607"/>
              <a:gd name="adj2" fmla="val 119347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7" idx="2"/>
            <a:endCxn id="11" idx="0"/>
          </p:cNvCxnSpPr>
          <p:nvPr/>
        </p:nvCxnSpPr>
        <p:spPr>
          <a:xfrm rot="5400000">
            <a:off x="4782907" y="1567944"/>
            <a:ext cx="315906" cy="531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 설명선 67"/>
          <p:cNvSpPr/>
          <p:nvPr/>
        </p:nvSpPr>
        <p:spPr>
          <a:xfrm>
            <a:off x="271683" y="3420963"/>
            <a:ext cx="2729563" cy="831552"/>
          </a:xfrm>
          <a:prstGeom prst="wedgeRectCallout">
            <a:avLst>
              <a:gd name="adj1" fmla="val 73453"/>
              <a:gd name="adj2" fmla="val -39574"/>
            </a:avLst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>
              <a:buFont typeface="Arial" pitchFamily="34" charset="0"/>
              <a:buChar char="•"/>
            </a:pPr>
            <a:r>
              <a:rPr lang="ko-KR" altLang="en-US" sz="1100" dirty="0"/>
              <a:t>총괄 책임자는 </a:t>
            </a:r>
            <a:r>
              <a:rPr lang="en-US" altLang="ko-KR" sz="1100" dirty="0"/>
              <a:t>2</a:t>
            </a:r>
            <a:r>
              <a:rPr lang="ko-KR" altLang="en-US" sz="1100" dirty="0"/>
              <a:t>주간 개발팀에서 프로세스 적용으로 인해 발생된 이슈사항을 정리하여 컨설팅기관과의 회의 시 내용 전달</a:t>
            </a:r>
            <a:endParaRPr lang="en-US" altLang="ko-KR" sz="1100" dirty="0"/>
          </a:p>
        </p:txBody>
      </p:sp>
      <p:sp>
        <p:nvSpPr>
          <p:cNvPr id="69" name="사각형 설명선 68"/>
          <p:cNvSpPr/>
          <p:nvPr/>
        </p:nvSpPr>
        <p:spPr>
          <a:xfrm>
            <a:off x="271683" y="1352137"/>
            <a:ext cx="2729563" cy="975012"/>
          </a:xfrm>
          <a:prstGeom prst="wedgeRectCallout">
            <a:avLst>
              <a:gd name="adj1" fmla="val 55193"/>
              <a:gd name="adj2" fmla="val -63809"/>
            </a:avLst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>
              <a:buFont typeface="Arial" pitchFamily="34" charset="0"/>
              <a:buChar char="•"/>
            </a:pPr>
            <a:r>
              <a:rPr lang="ko-KR" altLang="en-US" sz="1100" dirty="0"/>
              <a:t>컨설팅 기관은 시범사업 적용에 대한 가이드를  진행  </a:t>
            </a:r>
            <a:r>
              <a:rPr lang="en-US" altLang="ko-KR" sz="1100" dirty="0"/>
              <a:t>/ 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ko-KR" altLang="en-US" sz="1100" dirty="0"/>
              <a:t>개발팀은 시범사업 계획에 대한 의견을 제시하여 효과적인 적용 방안을 협의</a:t>
            </a:r>
          </a:p>
        </p:txBody>
      </p:sp>
      <p:sp>
        <p:nvSpPr>
          <p:cNvPr id="54" name="사각형 설명선 53"/>
          <p:cNvSpPr/>
          <p:nvPr/>
        </p:nvSpPr>
        <p:spPr>
          <a:xfrm>
            <a:off x="6903167" y="2816284"/>
            <a:ext cx="2729563" cy="1447800"/>
          </a:xfrm>
          <a:prstGeom prst="wedgeRectCallout">
            <a:avLst>
              <a:gd name="adj1" fmla="val -73416"/>
              <a:gd name="adj2" fmla="val 46578"/>
            </a:avLst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>
              <a:buFont typeface="Arial" pitchFamily="34" charset="0"/>
              <a:buChar char="•"/>
            </a:pPr>
            <a:r>
              <a:rPr lang="ko-KR" altLang="en-US" sz="1100" dirty="0"/>
              <a:t>격주 회의실에서 총괄 담당자와 컨설팅 기관과 회의 </a:t>
            </a:r>
            <a:endParaRPr lang="en-US" altLang="ko-KR" sz="1100" dirty="0"/>
          </a:p>
          <a:p>
            <a:pPr marL="88900" indent="-88900">
              <a:buFont typeface="Arial" pitchFamily="34" charset="0"/>
              <a:buChar char="•"/>
            </a:pPr>
            <a:r>
              <a:rPr lang="ko-KR" altLang="en-US" sz="1100" dirty="0"/>
              <a:t>회의 다음날까지 컨설팅 기관은 </a:t>
            </a:r>
            <a:endParaRPr lang="en-US" altLang="ko-KR" sz="1100" dirty="0"/>
          </a:p>
          <a:p>
            <a:pPr marL="88900" indent="-88900"/>
            <a:r>
              <a:rPr lang="en-US" altLang="ko-KR" sz="1100" dirty="0"/>
              <a:t>  </a:t>
            </a:r>
            <a:r>
              <a:rPr lang="ko-KR" altLang="en-US" sz="1100" dirty="0"/>
              <a:t>해당 이슈에 대한 솔루션 제공</a:t>
            </a:r>
            <a:endParaRPr lang="en-US" altLang="ko-KR" sz="1100" dirty="0"/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1100" dirty="0"/>
              <a:t>기술적인 애로사항은 도구 납품업체 측에 기술지원 요청</a:t>
            </a:r>
            <a:endParaRPr lang="en-US" altLang="ko-KR" sz="1100" dirty="0"/>
          </a:p>
        </p:txBody>
      </p:sp>
      <p:sp>
        <p:nvSpPr>
          <p:cNvPr id="55" name="사각형 설명선 54"/>
          <p:cNvSpPr/>
          <p:nvPr/>
        </p:nvSpPr>
        <p:spPr>
          <a:xfrm>
            <a:off x="6903167" y="1522187"/>
            <a:ext cx="2729563" cy="890595"/>
          </a:xfrm>
          <a:prstGeom prst="wedgeRectCallout">
            <a:avLst>
              <a:gd name="adj1" fmla="val -71883"/>
              <a:gd name="adj2" fmla="val 85205"/>
            </a:avLst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>
              <a:buFont typeface="Arial" pitchFamily="34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/>
              <a:t>담당자는 테스트 관리도구를 사용하여 매주 수요일 정량적 지표를 측정하고 총괄책임자에게 보고</a:t>
            </a:r>
            <a:endParaRPr lang="en-US" altLang="ko-KR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61857" y="5906238"/>
            <a:ext cx="7180699" cy="619107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>
              <a:buFont typeface="Arial" pitchFamily="34" charset="0"/>
              <a:buChar char="•"/>
            </a:pPr>
            <a:r>
              <a:rPr lang="en-US" altLang="ko-KR" sz="1200" b="1" dirty="0"/>
              <a:t>8 </a:t>
            </a:r>
            <a:r>
              <a:rPr lang="ko-KR" altLang="en-US" sz="1200" b="1" dirty="0"/>
              <a:t>주간 시범사업을 통해 신뢰성이 검증된 템플릿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프로세스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도구 적용 방안을 확정</a:t>
            </a:r>
            <a:endParaRPr lang="en-US" altLang="ko-KR" sz="1200" b="1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94E0-839D-4270-A16C-453DEFBFCC1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Ⅷ.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단계별 수행 방안</a:t>
            </a:r>
          </a:p>
        </p:txBody>
      </p:sp>
    </p:spTree>
    <p:extLst>
      <p:ext uri="{BB962C8B-B14F-4D97-AF65-F5344CB8AC3E}">
        <p14:creationId xmlns:p14="http://schemas.microsoft.com/office/powerpoint/2010/main" val="221995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4475" y="1160748"/>
            <a:ext cx="9182279" cy="4536504"/>
            <a:chOff x="215900" y="1160748"/>
            <a:chExt cx="9486900" cy="453650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15900" y="1160748"/>
              <a:ext cx="9486900" cy="4536504"/>
            </a:xfrm>
            <a:prstGeom prst="roundRect">
              <a:avLst>
                <a:gd name="adj" fmla="val 43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712" y="1304764"/>
              <a:ext cx="2357737" cy="6840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성과지표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24448" y="1304764"/>
              <a:ext cx="4379192" cy="6840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측정산식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103642" y="1304764"/>
              <a:ext cx="1224744" cy="6840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현수준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12956" y="1304764"/>
              <a:ext cx="1224744" cy="6840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목표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수준</a:t>
              </a:r>
            </a:p>
          </p:txBody>
        </p:sp>
        <p:sp>
          <p:nvSpPr>
            <p:cNvPr id="20" name="직사각형 11"/>
            <p:cNvSpPr/>
            <p:nvPr/>
          </p:nvSpPr>
          <p:spPr>
            <a:xfrm>
              <a:off x="366712" y="2130636"/>
              <a:ext cx="2357737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SW</a:t>
              </a:r>
              <a:r>
                <a:rPr lang="ko-KR" altLang="en-US" sz="1600" b="1" dirty="0"/>
                <a:t>공학수준 </a:t>
              </a:r>
              <a:r>
                <a:rPr lang="ko-KR" altLang="en-US" sz="1600" b="1" dirty="0" err="1"/>
                <a:t>향상율</a:t>
              </a:r>
              <a:endParaRPr lang="ko-KR" altLang="en-US" sz="1600" b="1" dirty="0"/>
            </a:p>
          </p:txBody>
        </p:sp>
        <p:sp>
          <p:nvSpPr>
            <p:cNvPr id="21" name="직사각형 12"/>
            <p:cNvSpPr/>
            <p:nvPr/>
          </p:nvSpPr>
          <p:spPr>
            <a:xfrm>
              <a:off x="2724448" y="2130636"/>
              <a:ext cx="4379192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공학수준 측정</a:t>
              </a:r>
              <a:endParaRPr lang="en-US" altLang="ko-KR" sz="1600" b="1" dirty="0"/>
            </a:p>
          </p:txBody>
        </p:sp>
        <p:sp>
          <p:nvSpPr>
            <p:cNvPr id="22" name="직사각형 13"/>
            <p:cNvSpPr/>
            <p:nvPr/>
          </p:nvSpPr>
          <p:spPr>
            <a:xfrm>
              <a:off x="7103642" y="2130636"/>
              <a:ext cx="1224744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/>
                <a:t>ㅡ</a:t>
              </a:r>
              <a:endParaRPr lang="ko-KR" altLang="en-US" sz="1600" b="1" dirty="0"/>
            </a:p>
          </p:txBody>
        </p:sp>
        <p:sp>
          <p:nvSpPr>
            <p:cNvPr id="23" name="직사각형 14"/>
            <p:cNvSpPr/>
            <p:nvPr/>
          </p:nvSpPr>
          <p:spPr>
            <a:xfrm>
              <a:off x="8312956" y="2130636"/>
              <a:ext cx="1224744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20%</a:t>
              </a:r>
              <a:r>
                <a:rPr lang="ko-KR" altLang="en-US" sz="1600" b="1" dirty="0"/>
                <a:t>이상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향상</a:t>
              </a:r>
            </a:p>
          </p:txBody>
        </p:sp>
        <p:sp>
          <p:nvSpPr>
            <p:cNvPr id="28" name="직사각형 11"/>
            <p:cNvSpPr/>
            <p:nvPr/>
          </p:nvSpPr>
          <p:spPr>
            <a:xfrm>
              <a:off x="366712" y="3316548"/>
              <a:ext cx="2357737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SW</a:t>
              </a:r>
              <a:r>
                <a:rPr lang="ko-KR" altLang="en-US" sz="1600" b="1" dirty="0"/>
                <a:t>개발 프로세스</a:t>
              </a:r>
            </a:p>
          </p:txBody>
        </p:sp>
        <p:sp>
          <p:nvSpPr>
            <p:cNvPr id="29" name="직사각형 12"/>
            <p:cNvSpPr/>
            <p:nvPr/>
          </p:nvSpPr>
          <p:spPr>
            <a:xfrm>
              <a:off x="2724448" y="3316548"/>
              <a:ext cx="4379192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SW</a:t>
              </a:r>
              <a:r>
                <a:rPr lang="ko-KR" altLang="en-US" sz="1600" b="1" dirty="0"/>
                <a:t>개발 프로세스 정립 및 사규화</a:t>
              </a:r>
              <a:endParaRPr lang="en-US" altLang="ko-KR" sz="1600" b="1" dirty="0"/>
            </a:p>
          </p:txBody>
        </p:sp>
        <p:sp>
          <p:nvSpPr>
            <p:cNvPr id="30" name="직사각형 13"/>
            <p:cNvSpPr/>
            <p:nvPr/>
          </p:nvSpPr>
          <p:spPr>
            <a:xfrm>
              <a:off x="7103642" y="3316548"/>
              <a:ext cx="1224744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/>
                <a:t>ㅡ</a:t>
              </a:r>
              <a:endParaRPr lang="ko-KR" altLang="en-US" sz="1600" b="1" dirty="0"/>
            </a:p>
          </p:txBody>
        </p:sp>
        <p:sp>
          <p:nvSpPr>
            <p:cNvPr id="31" name="직사각형 14"/>
            <p:cNvSpPr/>
            <p:nvPr/>
          </p:nvSpPr>
          <p:spPr>
            <a:xfrm>
              <a:off x="8312956" y="3316548"/>
              <a:ext cx="1224744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100%</a:t>
              </a:r>
              <a:endParaRPr lang="ko-KR" altLang="en-US" sz="1600" b="1" dirty="0"/>
            </a:p>
          </p:txBody>
        </p:sp>
        <p:sp>
          <p:nvSpPr>
            <p:cNvPr id="32" name="직사각형 11"/>
            <p:cNvSpPr/>
            <p:nvPr/>
          </p:nvSpPr>
          <p:spPr>
            <a:xfrm>
              <a:off x="366712" y="4506900"/>
              <a:ext cx="2357737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SW</a:t>
              </a:r>
              <a:r>
                <a:rPr lang="ko-KR" altLang="en-US" sz="1600" b="1" dirty="0"/>
                <a:t>검증활동 내재화</a:t>
              </a:r>
            </a:p>
          </p:txBody>
        </p:sp>
        <p:sp>
          <p:nvSpPr>
            <p:cNvPr id="33" name="직사각형 12"/>
            <p:cNvSpPr/>
            <p:nvPr/>
          </p:nvSpPr>
          <p:spPr>
            <a:xfrm>
              <a:off x="2724448" y="4506900"/>
              <a:ext cx="4379192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기준적용</a:t>
              </a:r>
              <a:endParaRPr lang="en-US" altLang="ko-KR" sz="1600" b="1" dirty="0"/>
            </a:p>
          </p:txBody>
        </p:sp>
        <p:sp>
          <p:nvSpPr>
            <p:cNvPr id="34" name="직사각형 13"/>
            <p:cNvSpPr/>
            <p:nvPr/>
          </p:nvSpPr>
          <p:spPr>
            <a:xfrm>
              <a:off x="7103642" y="4506900"/>
              <a:ext cx="1224744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/>
                <a:t>ㅡ</a:t>
              </a:r>
              <a:endParaRPr lang="ko-KR" altLang="en-US" sz="1600" b="1" dirty="0"/>
            </a:p>
          </p:txBody>
        </p:sp>
        <p:sp>
          <p:nvSpPr>
            <p:cNvPr id="35" name="직사각형 14"/>
            <p:cNvSpPr/>
            <p:nvPr/>
          </p:nvSpPr>
          <p:spPr>
            <a:xfrm>
              <a:off x="8312956" y="4506900"/>
              <a:ext cx="1224744" cy="1044000"/>
            </a:xfrm>
            <a:prstGeom prst="roundRect">
              <a:avLst/>
            </a:prstGeom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80%</a:t>
              </a:r>
              <a:r>
                <a:rPr lang="ko-KR" altLang="en-US" sz="1600" b="1" dirty="0"/>
                <a:t>이상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Ⅸ.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측정 대상 정량적 지표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4475" y="5769260"/>
            <a:ext cx="9182279" cy="82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측정 담당자는 매주 목요일 </a:t>
            </a:r>
            <a:r>
              <a:rPr lang="ko-KR" altLang="en-US" sz="1600" dirty="0" err="1"/>
              <a:t>정적분석</a:t>
            </a:r>
            <a:r>
              <a:rPr lang="ko-KR" altLang="en-US" sz="1600" dirty="0"/>
              <a:t> 도구를 활용하여 해당 지표를 측정</a:t>
            </a: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측정 결과는 매주 금요일 총괄책임자 및 컨설팅 기관에 전달</a:t>
            </a:r>
          </a:p>
        </p:txBody>
      </p:sp>
    </p:spTree>
    <p:extLst>
      <p:ext uri="{BB962C8B-B14F-4D97-AF65-F5344CB8AC3E}">
        <p14:creationId xmlns:p14="http://schemas.microsoft.com/office/powerpoint/2010/main" val="152047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8" descr="목차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>
            <a:grpSpLocks/>
          </p:cNvGrpSpPr>
          <p:nvPr/>
        </p:nvGrpSpPr>
        <p:grpSpPr bwMode="auto">
          <a:xfrm>
            <a:off x="3239570" y="1203814"/>
            <a:ext cx="2752965" cy="461665"/>
            <a:chOff x="1714463" y="2522881"/>
            <a:chExt cx="2541612" cy="461662"/>
          </a:xfrm>
        </p:grpSpPr>
        <p:sp>
          <p:nvSpPr>
            <p:cNvPr id="3093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1970091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시범사업 개요</a:t>
              </a:r>
            </a:p>
          </p:txBody>
        </p:sp>
        <p:sp>
          <p:nvSpPr>
            <p:cNvPr id="3095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Ⅰ.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5" name="그룹 16"/>
          <p:cNvGrpSpPr>
            <a:grpSpLocks/>
          </p:cNvGrpSpPr>
          <p:nvPr/>
        </p:nvGrpSpPr>
        <p:grpSpPr bwMode="auto">
          <a:xfrm>
            <a:off x="3228681" y="1791654"/>
            <a:ext cx="3471110" cy="461665"/>
            <a:chOff x="1714463" y="2522881"/>
            <a:chExt cx="3204622" cy="461662"/>
          </a:xfrm>
        </p:grpSpPr>
        <p:sp>
          <p:nvSpPr>
            <p:cNvPr id="26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2633101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시범사업 적용 방안</a:t>
              </a:r>
            </a:p>
          </p:txBody>
        </p:sp>
        <p:sp>
          <p:nvSpPr>
            <p:cNvPr id="28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Ⅱ.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9" name="그룹 16"/>
          <p:cNvGrpSpPr>
            <a:grpSpLocks/>
          </p:cNvGrpSpPr>
          <p:nvPr/>
        </p:nvGrpSpPr>
        <p:grpSpPr bwMode="auto">
          <a:xfrm>
            <a:off x="3217787" y="2379494"/>
            <a:ext cx="2445188" cy="461665"/>
            <a:chOff x="1714463" y="2522881"/>
            <a:chExt cx="2257464" cy="461662"/>
          </a:xfrm>
        </p:grpSpPr>
        <p:sp>
          <p:nvSpPr>
            <p:cNvPr id="30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1685943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시스템 환경</a:t>
              </a:r>
            </a:p>
          </p:txBody>
        </p:sp>
        <p:sp>
          <p:nvSpPr>
            <p:cNvPr id="32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Ⅲ.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16"/>
          <p:cNvGrpSpPr>
            <a:grpSpLocks/>
          </p:cNvGrpSpPr>
          <p:nvPr/>
        </p:nvGrpSpPr>
        <p:grpSpPr bwMode="auto">
          <a:xfrm>
            <a:off x="3206897" y="2967334"/>
            <a:ext cx="3471110" cy="461665"/>
            <a:chOff x="1714463" y="2522881"/>
            <a:chExt cx="3204623" cy="461662"/>
          </a:xfrm>
        </p:grpSpPr>
        <p:sp>
          <p:nvSpPr>
            <p:cNvPr id="34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263310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시범사업 세부 일정</a:t>
              </a:r>
            </a:p>
          </p:txBody>
        </p:sp>
        <p:sp>
          <p:nvSpPr>
            <p:cNvPr id="36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Ⅳ.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116002" y="1673316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116002" y="2253319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116002" y="2832150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116002" y="3429000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0" y="260697"/>
            <a:ext cx="9904414" cy="1008063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</a:p>
        </p:txBody>
      </p:sp>
      <p:grpSp>
        <p:nvGrpSpPr>
          <p:cNvPr id="22" name="그룹 16"/>
          <p:cNvGrpSpPr>
            <a:grpSpLocks/>
          </p:cNvGrpSpPr>
          <p:nvPr/>
        </p:nvGrpSpPr>
        <p:grpSpPr bwMode="auto">
          <a:xfrm>
            <a:off x="3206896" y="3564184"/>
            <a:ext cx="5753786" cy="461665"/>
            <a:chOff x="1714463" y="2522881"/>
            <a:chExt cx="5312051" cy="461662"/>
          </a:xfrm>
        </p:grpSpPr>
        <p:sp>
          <p:nvSpPr>
            <p:cNvPr id="23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4740530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프로세스</a:t>
              </a:r>
              <a:r>
                <a:rPr kumimoji="0" lang="en-US" altLang="ko-KR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템플릿</a:t>
              </a:r>
              <a:r>
                <a:rPr kumimoji="0" lang="en-US" altLang="ko-KR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도구 최적화 방안</a:t>
              </a:r>
            </a:p>
          </p:txBody>
        </p:sp>
        <p:sp>
          <p:nvSpPr>
            <p:cNvPr id="27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Ⅴ.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3116002" y="3429000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116002" y="4025850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16"/>
          <p:cNvGrpSpPr>
            <a:grpSpLocks/>
          </p:cNvGrpSpPr>
          <p:nvPr/>
        </p:nvGrpSpPr>
        <p:grpSpPr bwMode="auto">
          <a:xfrm>
            <a:off x="3239570" y="4120138"/>
            <a:ext cx="3445462" cy="461665"/>
            <a:chOff x="1714463" y="2522881"/>
            <a:chExt cx="3180944" cy="461662"/>
          </a:xfrm>
        </p:grpSpPr>
        <p:sp>
          <p:nvSpPr>
            <p:cNvPr id="38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2609423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개발 프로세스 </a:t>
              </a:r>
              <a:r>
                <a:rPr kumimoji="0" lang="en-US" altLang="ko-KR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(</a:t>
              </a:r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안</a:t>
              </a:r>
              <a:r>
                <a:rPr kumimoji="0" lang="en-US" altLang="ko-KR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)</a:t>
              </a:r>
              <a:endParaRPr kumimoji="0" lang="ko-KR" altLang="en-US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9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Ⅵ.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0" name="그룹 16"/>
          <p:cNvGrpSpPr>
            <a:grpSpLocks/>
          </p:cNvGrpSpPr>
          <p:nvPr/>
        </p:nvGrpSpPr>
        <p:grpSpPr bwMode="auto">
          <a:xfrm>
            <a:off x="3228681" y="4707978"/>
            <a:ext cx="2868381" cy="461665"/>
            <a:chOff x="1714463" y="2522881"/>
            <a:chExt cx="2648167" cy="461662"/>
          </a:xfrm>
        </p:grpSpPr>
        <p:sp>
          <p:nvSpPr>
            <p:cNvPr id="41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2076646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 err="1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담당자별</a:t>
              </a:r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0" lang="en-US" altLang="ko-KR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R&amp;R</a:t>
              </a:r>
              <a:endParaRPr kumimoji="0" lang="ko-KR" altLang="en-US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Ⅶ.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3" name="그룹 16"/>
          <p:cNvGrpSpPr>
            <a:grpSpLocks/>
          </p:cNvGrpSpPr>
          <p:nvPr/>
        </p:nvGrpSpPr>
        <p:grpSpPr bwMode="auto">
          <a:xfrm>
            <a:off x="3217787" y="5295818"/>
            <a:ext cx="3163333" cy="461665"/>
            <a:chOff x="1714463" y="2522881"/>
            <a:chExt cx="2920475" cy="461662"/>
          </a:xfrm>
        </p:grpSpPr>
        <p:sp>
          <p:nvSpPr>
            <p:cNvPr id="44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2348954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단계별 수행 방안</a:t>
              </a:r>
            </a:p>
          </p:txBody>
        </p:sp>
        <p:sp>
          <p:nvSpPr>
            <p:cNvPr id="45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Ⅷ.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16"/>
          <p:cNvGrpSpPr>
            <a:grpSpLocks/>
          </p:cNvGrpSpPr>
          <p:nvPr/>
        </p:nvGrpSpPr>
        <p:grpSpPr bwMode="auto">
          <a:xfrm>
            <a:off x="3206897" y="5883658"/>
            <a:ext cx="3881479" cy="461665"/>
            <a:chOff x="1714463" y="2522881"/>
            <a:chExt cx="3583487" cy="461662"/>
          </a:xfrm>
        </p:grpSpPr>
        <p:sp>
          <p:nvSpPr>
            <p:cNvPr id="47" name="직사각형 41"/>
            <p:cNvSpPr>
              <a:spLocks noChangeArrowheads="1"/>
            </p:cNvSpPr>
            <p:nvPr/>
          </p:nvSpPr>
          <p:spPr bwMode="auto">
            <a:xfrm>
              <a:off x="2285984" y="2522881"/>
              <a:ext cx="3011966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24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측정 대상 정량적 지표</a:t>
              </a:r>
            </a:p>
          </p:txBody>
        </p:sp>
        <p:sp>
          <p:nvSpPr>
            <p:cNvPr id="48" name="직사각형 41"/>
            <p:cNvSpPr>
              <a:spLocks noChangeArrowheads="1"/>
            </p:cNvSpPr>
            <p:nvPr/>
          </p:nvSpPr>
          <p:spPr bwMode="auto">
            <a:xfrm>
              <a:off x="1714463" y="2522881"/>
              <a:ext cx="561192" cy="4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2400" b="1" i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Ⅸ.</a:t>
              </a:r>
              <a:endParaRPr kumimoji="0" lang="ko-KR" altLang="en-US" sz="2400" b="1" i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3116002" y="4589640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116002" y="5169643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16002" y="5748474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116002" y="6345324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116002" y="6345324"/>
            <a:ext cx="273630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67" y="3061069"/>
            <a:ext cx="1721928" cy="52472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대상 프로젝트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2167" y="3714850"/>
            <a:ext cx="1721928" cy="52472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파일럿 기간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167" y="1188413"/>
            <a:ext cx="1721928" cy="108981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적용 목적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36091" y="3075583"/>
            <a:ext cx="7066983" cy="524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err="1"/>
              <a:t>BPN&amp;SE</a:t>
            </a:r>
            <a:r>
              <a:rPr lang="en-US" altLang="ko-KR" sz="1600" dirty="0"/>
              <a:t> </a:t>
            </a:r>
            <a:r>
              <a:rPr lang="ko-KR" altLang="en-US" sz="1600" dirty="0"/>
              <a:t>개발 프로젝트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36091" y="3729364"/>
            <a:ext cx="7066983" cy="524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2015. 08. 28 ~ 2014. 10. 27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236091" y="1202927"/>
            <a:ext cx="7066983" cy="108981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/>
              <a:t> 구축된 개발 프로세스</a:t>
            </a:r>
            <a:r>
              <a:rPr lang="en-US" altLang="ko-KR" sz="1600" dirty="0"/>
              <a:t>, </a:t>
            </a:r>
            <a:r>
              <a:rPr lang="ko-KR" altLang="en-US" sz="1600" dirty="0"/>
              <a:t>도구의 적용 효과 확인 및 적합성 검토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/>
              <a:t> 실무 적용 시 발생되는 새로운 이슈에 대한 개선점 도출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32167" y="5022417"/>
            <a:ext cx="1721928" cy="1452409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참여 인력</a:t>
            </a:r>
            <a:endParaRPr lang="en-US" altLang="ko-KR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236091" y="5036931"/>
            <a:ext cx="7066983" cy="145240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PM : </a:t>
            </a:r>
            <a:r>
              <a:rPr lang="ko-KR" altLang="en-US" sz="1600" dirty="0"/>
              <a:t>서정욱 지사장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김동철 과장</a:t>
            </a:r>
            <a:r>
              <a:rPr lang="en-US" altLang="ko-KR" sz="1600" dirty="0"/>
              <a:t>, </a:t>
            </a:r>
            <a:r>
              <a:rPr lang="ko-KR" altLang="en-US" sz="1600" dirty="0"/>
              <a:t>권아영 대리</a:t>
            </a:r>
            <a:r>
              <a:rPr lang="en-US" altLang="ko-KR" sz="1600" dirty="0"/>
              <a:t>, </a:t>
            </a:r>
            <a:r>
              <a:rPr lang="ko-KR" altLang="en-US" sz="1600" dirty="0"/>
              <a:t>최대한 선임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32167" y="2407287"/>
            <a:ext cx="1721928" cy="52472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적용 범위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6091" y="2421801"/>
            <a:ext cx="7066983" cy="524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/>
              <a:t> </a:t>
            </a:r>
            <a:r>
              <a:rPr lang="en-US" altLang="ko-KR" sz="1600" dirty="0" err="1"/>
              <a:t>RedMine</a:t>
            </a:r>
            <a:r>
              <a:rPr lang="en-US" altLang="ko-KR" sz="1600" dirty="0"/>
              <a:t>, Git </a:t>
            </a:r>
            <a:r>
              <a:rPr lang="ko-KR" altLang="en-US" sz="1600" dirty="0"/>
              <a:t>툴을 적용한 프로젝트관리 및 개발 프로세스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32167" y="4368633"/>
            <a:ext cx="1721928" cy="52472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적용 도구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36091" y="4383147"/>
            <a:ext cx="7066983" cy="524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err="1"/>
              <a:t>RedMine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Git 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시범사업 개요</a:t>
            </a:r>
          </a:p>
        </p:txBody>
      </p:sp>
    </p:spTree>
    <p:extLst>
      <p:ext uri="{BB962C8B-B14F-4D97-AF65-F5344CB8AC3E}">
        <p14:creationId xmlns:p14="http://schemas.microsoft.com/office/powerpoint/2010/main" val="13598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362" y="3786190"/>
            <a:ext cx="3895436" cy="178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6881" y="1111441"/>
            <a:ext cx="4053637" cy="544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84343" y="3861108"/>
            <a:ext cx="4216251" cy="540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개발 프로세스 설계</a:t>
            </a:r>
          </a:p>
        </p:txBody>
      </p:sp>
      <p:sp>
        <p:nvSpPr>
          <p:cNvPr id="9" name="아래쪽 화살표 8"/>
          <p:cNvSpPr/>
          <p:nvPr/>
        </p:nvSpPr>
        <p:spPr>
          <a:xfrm rot="5400000">
            <a:off x="2339370" y="3246142"/>
            <a:ext cx="4788000" cy="581688"/>
          </a:xfrm>
          <a:prstGeom prst="down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4239" y="836712"/>
            <a:ext cx="3519841" cy="59268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BPN&amp;SE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개발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343" y="944724"/>
            <a:ext cx="4216251" cy="54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/>
              <a:t>프로젝트 등록 및 관리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03" y="1520789"/>
            <a:ext cx="1850383" cy="213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9" descr="Tasks-Flow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83" y="4437112"/>
            <a:ext cx="1837703" cy="20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136099" y="1526888"/>
            <a:ext cx="2264495" cy="213360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 latinLnBrk="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프로젝트 입안 및 등록</a:t>
            </a:r>
            <a:endParaRPr lang="en-US" altLang="ko-KR" sz="1200" dirty="0"/>
          </a:p>
          <a:p>
            <a:pPr marL="88900" indent="-88900" latinLnBrk="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200" dirty="0"/>
              <a:t> 역할 및 일정 정의</a:t>
            </a:r>
            <a:endParaRPr lang="en-US" altLang="ko-KR" sz="1200" dirty="0"/>
          </a:p>
          <a:p>
            <a:pPr marL="88900" indent="-88900" latinLnBrk="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상세화한 세부내역 </a:t>
            </a:r>
            <a:endParaRPr lang="en-US" altLang="ko-KR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136099" y="4437112"/>
            <a:ext cx="2264495" cy="206528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 latinLnBrk="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상세화한 개발 프로세스</a:t>
            </a:r>
            <a:endParaRPr lang="en-US" altLang="ko-KR" sz="1200" dirty="0"/>
          </a:p>
          <a:p>
            <a:pPr marL="88900" indent="-88900" latinLnBrk="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프로세스 활동에 대한 수행 담당자 및 산출물 정의</a:t>
            </a:r>
            <a:endParaRPr lang="en-US" altLang="ko-KR" sz="12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시범사업 적용 방안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15702" y="1592796"/>
            <a:ext cx="38954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주요변수 분석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데이터 분할 또는 치환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변수추가 기능</a:t>
            </a:r>
            <a:endParaRPr lang="en-US" altLang="ko-KR" sz="1600" dirty="0"/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/>
              <a:t> 통계모형 탐색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Gaussian Process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High Dimensional </a:t>
            </a:r>
            <a:r>
              <a:rPr lang="en-US" altLang="ko-KR" sz="1600" dirty="0" err="1"/>
              <a:t>Approx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민감도 분석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Sobol</a:t>
            </a:r>
            <a:r>
              <a:rPr lang="en-US" altLang="ko-KR" sz="1600" dirty="0"/>
              <a:t> indices</a:t>
            </a:r>
            <a:r>
              <a:rPr lang="ko-KR" altLang="en-US" sz="1600" dirty="0"/>
              <a:t>를 이용</a:t>
            </a:r>
            <a:endParaRPr lang="en-US" altLang="ko-KR" sz="1600" dirty="0"/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수학모델 기초연구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/>
              <a:t>부품별</a:t>
            </a:r>
            <a:r>
              <a:rPr lang="ko-KR" altLang="en-US" sz="1600" dirty="0"/>
              <a:t> 고장을 예측하는 모델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954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20459" y="1232756"/>
            <a:ext cx="2232247" cy="10514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RedMine</a:t>
            </a:r>
            <a:r>
              <a:rPr lang="en-US" altLang="ko-KR" sz="1200" dirty="0">
                <a:solidFill>
                  <a:schemeClr val="tx1"/>
                </a:solidFill>
              </a:rPr>
              <a:t>/Git  Server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CPU : Intel </a:t>
            </a:r>
            <a:r>
              <a:rPr lang="en-US" altLang="ko-KR" sz="1200" dirty="0" err="1">
                <a:solidFill>
                  <a:schemeClr val="tx1"/>
                </a:solidFill>
              </a:rPr>
              <a:t>i5</a:t>
            </a:r>
            <a:r>
              <a:rPr lang="en-US" altLang="ko-KR" sz="1200" dirty="0">
                <a:solidFill>
                  <a:schemeClr val="tx1"/>
                </a:solidFill>
              </a:rPr>
              <a:t>-7500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MEM : </a:t>
            </a:r>
            <a:r>
              <a:rPr lang="en-US" altLang="ko-KR" sz="1200" dirty="0" err="1">
                <a:solidFill>
                  <a:schemeClr val="tx1"/>
                </a:solidFill>
              </a:rPr>
              <a:t>DDR4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8G</a:t>
            </a:r>
            <a:r>
              <a:rPr lang="en-US" altLang="ko-KR" sz="1200" dirty="0">
                <a:solidFill>
                  <a:schemeClr val="tx1"/>
                </a:solidFill>
              </a:rPr>
              <a:t> / SSD </a:t>
            </a:r>
            <a:r>
              <a:rPr lang="en-US" altLang="ko-KR" sz="1200" dirty="0" err="1">
                <a:solidFill>
                  <a:schemeClr val="tx1"/>
                </a:solidFill>
              </a:rPr>
              <a:t>256G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OS : </a:t>
            </a:r>
            <a:r>
              <a:rPr lang="en-US" altLang="ko-KR" sz="1200" dirty="0" err="1">
                <a:solidFill>
                  <a:schemeClr val="tx1"/>
                </a:solidFill>
              </a:rPr>
              <a:t>Win10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1536" y="1484844"/>
            <a:ext cx="3306417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수도권</a:t>
            </a:r>
            <a:r>
              <a:rPr lang="en-US" altLang="ko-KR" dirty="0"/>
              <a:t>) </a:t>
            </a:r>
            <a:r>
              <a:rPr lang="ko-KR" altLang="en-US" dirty="0"/>
              <a:t>서버 장비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91536" y="5094709"/>
            <a:ext cx="3306417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부산</a:t>
            </a:r>
            <a:r>
              <a:rPr lang="en-US" altLang="ko-KR" dirty="0"/>
              <a:t>) </a:t>
            </a:r>
            <a:r>
              <a:rPr lang="ko-KR" altLang="en-US" dirty="0"/>
              <a:t>개발 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20459" y="4607623"/>
            <a:ext cx="2232247" cy="1516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Client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CPU : Intel(R) Xeon(R) CPU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en-US" altLang="ko-KR" sz="1200" dirty="0" err="1">
                <a:solidFill>
                  <a:schemeClr val="tx1"/>
                </a:solidFill>
              </a:rPr>
              <a:t>E5606</a:t>
            </a:r>
            <a:r>
              <a:rPr lang="en-US" altLang="ko-KR" sz="1200" dirty="0">
                <a:solidFill>
                  <a:schemeClr val="tx1"/>
                </a:solidFill>
              </a:rPr>
              <a:t> 2.40Ghz / </a:t>
            </a:r>
            <a:r>
              <a:rPr lang="en-US" altLang="ko-KR" sz="1200" dirty="0" err="1">
                <a:solidFill>
                  <a:schemeClr val="tx1"/>
                </a:solidFill>
              </a:rPr>
              <a:t>4Core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MEM : 8G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OS : Window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cxnSpLocks/>
            <a:stCxn id="5" idx="0"/>
            <a:endCxn id="6" idx="2"/>
          </p:cNvCxnSpPr>
          <p:nvPr/>
        </p:nvCxnSpPr>
        <p:spPr>
          <a:xfrm flipH="1" flipV="1">
            <a:off x="4544745" y="2024844"/>
            <a:ext cx="9594" cy="655451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꺾인 연결선 29"/>
          <p:cNvCxnSpPr>
            <a:cxnSpLocks/>
            <a:stCxn id="6" idx="3"/>
            <a:endCxn id="3" idx="1"/>
          </p:cNvCxnSpPr>
          <p:nvPr/>
        </p:nvCxnSpPr>
        <p:spPr>
          <a:xfrm>
            <a:off x="6197953" y="1754844"/>
            <a:ext cx="1022506" cy="36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cxnSpLocks/>
            <a:stCxn id="8" idx="3"/>
            <a:endCxn id="12" idx="1"/>
          </p:cNvCxnSpPr>
          <p:nvPr/>
        </p:nvCxnSpPr>
        <p:spPr>
          <a:xfrm>
            <a:off x="6197953" y="5364709"/>
            <a:ext cx="1022506" cy="9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환경 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&amp; VPN</a:t>
            </a:r>
            <a:endParaRPr kumimoji="0" lang="ko-KR" altLang="en-US" sz="3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5AAADF87-BFC3-41AF-AD47-CC478A0CE2F4}"/>
              </a:ext>
            </a:extLst>
          </p:cNvPr>
          <p:cNvSpPr/>
          <p:nvPr/>
        </p:nvSpPr>
        <p:spPr>
          <a:xfrm>
            <a:off x="4005870" y="2680295"/>
            <a:ext cx="970923" cy="50405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VPN</a:t>
            </a:r>
            <a:endParaRPr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63F6ADD0-31F9-4F08-92CB-1A570D972764}"/>
              </a:ext>
            </a:extLst>
          </p:cNvPr>
          <p:cNvSpPr/>
          <p:nvPr/>
        </p:nvSpPr>
        <p:spPr>
          <a:xfrm>
            <a:off x="4007408" y="4185084"/>
            <a:ext cx="970923" cy="50405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VPN</a:t>
            </a:r>
            <a:endParaRPr lang="ko-KR" altLang="en-US" dirty="0"/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81EE44EF-8E68-4F2D-A2D2-D10C031FDD31}"/>
              </a:ext>
            </a:extLst>
          </p:cNvPr>
          <p:cNvSpPr/>
          <p:nvPr/>
        </p:nvSpPr>
        <p:spPr>
          <a:xfrm>
            <a:off x="5374022" y="3121344"/>
            <a:ext cx="1486396" cy="106374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인터넷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12D501-A2AE-40DE-85A9-A9807EF9AF66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>
            <a:off x="4976793" y="2869316"/>
            <a:ext cx="1140427" cy="31284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529C5A-4497-4085-9994-1DF1BE21E966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 flipV="1">
            <a:off x="4978331" y="4183951"/>
            <a:ext cx="1138889" cy="190154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9564AD-51C2-4F22-A546-5D5F9D0BF89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44745" y="4673143"/>
            <a:ext cx="9594" cy="421566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E2219C-1B30-4A02-AF78-D80CBE2F9253}"/>
              </a:ext>
            </a:extLst>
          </p:cNvPr>
          <p:cNvSpPr/>
          <p:nvPr/>
        </p:nvSpPr>
        <p:spPr>
          <a:xfrm>
            <a:off x="623152" y="2562808"/>
            <a:ext cx="2268384" cy="8684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원격접속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Cisco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RV-042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VPN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29" name="꺾인 연결선 29">
            <a:extLst>
              <a:ext uri="{FF2B5EF4-FFF2-40B4-BE49-F238E27FC236}">
                <a16:creationId xmlns:a16="http://schemas.microsoft.com/office/drawing/2014/main" id="{C77EA76E-E190-49E5-84D9-9B3C2B6E0BCC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 rot="10800000" flipV="1">
            <a:off x="2891536" y="2995329"/>
            <a:ext cx="1114334" cy="17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환경 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2167" y="4041069"/>
            <a:ext cx="1721928" cy="243375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Git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36091" y="4055583"/>
            <a:ext cx="7066983" cy="24337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버전관리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산출물의 품질을 개선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실시간 영향 분석 및 변경관리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회사 지적 재산에 대한 재사용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37783" y="1448780"/>
            <a:ext cx="1721928" cy="243375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RedMine</a:t>
            </a:r>
            <a:endParaRPr lang="en-US" altLang="ko-KR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2241707" y="1463294"/>
            <a:ext cx="7066983" cy="24337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- Issue Tracking, Bug Tracking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WorkFlow</a:t>
            </a:r>
            <a:r>
              <a:rPr lang="en-US" altLang="ko-KR" sz="1600" dirty="0"/>
              <a:t> Management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 - </a:t>
            </a:r>
            <a:r>
              <a:rPr lang="ko-KR" altLang="en-US" sz="1600" dirty="0"/>
              <a:t>작업</a:t>
            </a:r>
            <a:r>
              <a:rPr lang="en-US" altLang="ko-KR" sz="1600" dirty="0"/>
              <a:t>(Task)</a:t>
            </a:r>
            <a:r>
              <a:rPr lang="ko-KR" altLang="en-US" sz="1600" dirty="0"/>
              <a:t>수행에 초점을 </a:t>
            </a:r>
            <a:r>
              <a:rPr lang="ko-KR" altLang="en-US" sz="1600" dirty="0" err="1"/>
              <a:t>둚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174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91712"/>
              </p:ext>
            </p:extLst>
          </p:nvPr>
        </p:nvGraphicFramePr>
        <p:xfrm>
          <a:off x="364475" y="1088666"/>
          <a:ext cx="9182283" cy="386069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진행활동</a:t>
                      </a:r>
                    </a:p>
                  </a:txBody>
                  <a:tcPr marL="99044" marR="99044" anchor="ctr">
                    <a:lnL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8</a:t>
                      </a:r>
                      <a:r>
                        <a:rPr lang="ko-KR" altLang="en-US" spc="0" dirty="0"/>
                        <a:t>월</a:t>
                      </a:r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9</a:t>
                      </a:r>
                      <a:r>
                        <a:rPr lang="ko-KR" altLang="en-US" spc="0" dirty="0"/>
                        <a:t>월</a:t>
                      </a:r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10</a:t>
                      </a:r>
                      <a:r>
                        <a:rPr lang="ko-KR" altLang="en-US" spc="0" dirty="0"/>
                        <a:t>월</a:t>
                      </a:r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시범사업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적용 계획 수립</a:t>
                      </a:r>
                    </a:p>
                  </a:txBody>
                  <a:tcPr marL="99044" marR="99044" anchor="ctr">
                    <a:lnL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시범사업 워크샵</a:t>
                      </a:r>
                    </a:p>
                  </a:txBody>
                  <a:tcPr marL="99044" marR="99044" anchor="ctr">
                    <a:lnL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시범사업 적용</a:t>
                      </a:r>
                    </a:p>
                  </a:txBody>
                  <a:tcPr marL="99044" marR="99044" anchor="ctr">
                    <a:lnL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모니터링 및 개선안 도출</a:t>
                      </a:r>
                    </a:p>
                  </a:txBody>
                  <a:tcPr marL="99044" marR="99044" anchor="ctr">
                    <a:lnL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최종 개선안 확정</a:t>
                      </a:r>
                    </a:p>
                  </a:txBody>
                  <a:tcPr marL="99044" marR="99044" anchor="ctr">
                    <a:lnL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성과분석</a:t>
                      </a:r>
                    </a:p>
                  </a:txBody>
                  <a:tcPr marL="99044" marR="99044" anchor="ctr">
                    <a:lnL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9044" marR="9904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48250" y="2734405"/>
            <a:ext cx="4198504" cy="22149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4475" y="5122503"/>
            <a:ext cx="9182279" cy="13668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시범사업 적용에 대한 워크샵 수행</a:t>
            </a: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워크샵 수행 이후 약 </a:t>
            </a:r>
            <a:r>
              <a:rPr lang="en-US" altLang="ko-KR" sz="1600" dirty="0"/>
              <a:t>8</a:t>
            </a:r>
            <a:r>
              <a:rPr lang="ko-KR" altLang="en-US" sz="1600" dirty="0"/>
              <a:t>주간 파일럿 프로젝트 적용</a:t>
            </a: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파일럿 기간 중 발생된 이슈에 대하여 격주 단위 개선안 도출</a:t>
            </a: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dirty="0"/>
              <a:t>도출된 개선안을 </a:t>
            </a:r>
            <a:r>
              <a:rPr lang="en-US" altLang="ko-KR" sz="1600" dirty="0"/>
              <a:t>2</a:t>
            </a:r>
            <a:r>
              <a:rPr lang="ko-KR" altLang="en-US" sz="1600" dirty="0"/>
              <a:t>주간 적용</a:t>
            </a: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ko-KR" altLang="en-US" sz="1600" dirty="0"/>
              <a:t> 확산 적용을 위한 최종 개선안 확정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시범사업 세부 일정</a:t>
            </a:r>
          </a:p>
        </p:txBody>
      </p:sp>
    </p:spTree>
    <p:extLst>
      <p:ext uri="{BB962C8B-B14F-4D97-AF65-F5344CB8AC3E}">
        <p14:creationId xmlns:p14="http://schemas.microsoft.com/office/powerpoint/2010/main" val="98374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/>
          <p:cNvSpPr/>
          <p:nvPr/>
        </p:nvSpPr>
        <p:spPr>
          <a:xfrm>
            <a:off x="404025" y="3905001"/>
            <a:ext cx="9215013" cy="2524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>
            <a:off x="3249873" y="4601972"/>
            <a:ext cx="3172531" cy="1755987"/>
          </a:xfrm>
          <a:prstGeom prst="rightArrow">
            <a:avLst>
              <a:gd name="adj1" fmla="val 77582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이등변 삼각형 102"/>
          <p:cNvSpPr/>
          <p:nvPr/>
        </p:nvSpPr>
        <p:spPr>
          <a:xfrm>
            <a:off x="377312" y="3140968"/>
            <a:ext cx="9268438" cy="730030"/>
          </a:xfrm>
          <a:prstGeom prst="triangle">
            <a:avLst>
              <a:gd name="adj" fmla="val 65978"/>
            </a:avLst>
          </a:prstGeom>
          <a:gradFill>
            <a:gsLst>
              <a:gs pos="0">
                <a:srgbClr val="FFD29A"/>
              </a:gs>
              <a:gs pos="35000">
                <a:srgbClr val="FFDCBE"/>
              </a:gs>
              <a:gs pos="100000">
                <a:srgbClr val="FFFFF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각형 86"/>
          <p:cNvSpPr/>
          <p:nvPr/>
        </p:nvSpPr>
        <p:spPr>
          <a:xfrm>
            <a:off x="350781" y="1053351"/>
            <a:ext cx="2260472" cy="637390"/>
          </a:xfrm>
          <a:prstGeom prst="homePlate">
            <a:avLst>
              <a:gd name="adj" fmla="val 21848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진단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(7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88" name="오각형 87"/>
          <p:cNvSpPr/>
          <p:nvPr/>
        </p:nvSpPr>
        <p:spPr>
          <a:xfrm>
            <a:off x="350781" y="2076954"/>
            <a:ext cx="2144656" cy="1244034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</a:rPr>
              <a:t> SW</a:t>
            </a:r>
            <a:r>
              <a:rPr lang="ko-KR" altLang="en-US" sz="1300" dirty="0">
                <a:solidFill>
                  <a:schemeClr val="tx1"/>
                </a:solidFill>
              </a:rPr>
              <a:t>공학 수준 진단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템플릿 활용도 조사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도구 활용도 조사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인터뷰 수행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</a:rPr>
              <a:t> AS – IS </a:t>
            </a:r>
            <a:r>
              <a:rPr lang="ko-KR" altLang="en-US" sz="13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95" name="오각형 94"/>
          <p:cNvSpPr/>
          <p:nvPr/>
        </p:nvSpPr>
        <p:spPr>
          <a:xfrm>
            <a:off x="350781" y="1718049"/>
            <a:ext cx="2144656" cy="360448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>
                <a:solidFill>
                  <a:schemeClr val="tx1"/>
                </a:solidFill>
              </a:rPr>
              <a:t>기업의 현황 조사</a:t>
            </a:r>
          </a:p>
        </p:txBody>
      </p:sp>
      <p:sp>
        <p:nvSpPr>
          <p:cNvPr id="89" name="오각형 88"/>
          <p:cNvSpPr/>
          <p:nvPr/>
        </p:nvSpPr>
        <p:spPr>
          <a:xfrm>
            <a:off x="2682673" y="1053351"/>
            <a:ext cx="2260472" cy="637390"/>
          </a:xfrm>
          <a:prstGeom prst="homePlate">
            <a:avLst>
              <a:gd name="adj" fmla="val 21848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구축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(7</a:t>
            </a:r>
            <a:r>
              <a:rPr lang="ko-KR" altLang="en-US" sz="1600" b="1" dirty="0"/>
              <a:t>월 </a:t>
            </a:r>
            <a:r>
              <a:rPr lang="en-US" altLang="ko-KR" sz="1600" b="1" dirty="0"/>
              <a:t>~ 8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90" name="오각형 89"/>
          <p:cNvSpPr/>
          <p:nvPr/>
        </p:nvSpPr>
        <p:spPr>
          <a:xfrm>
            <a:off x="2696429" y="2072733"/>
            <a:ext cx="2144656" cy="1244034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표준 프로세스 수립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프로세스 활동 정의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템플릿 보완</a:t>
            </a:r>
            <a:r>
              <a:rPr lang="en-US" altLang="ko-KR" sz="1300" dirty="0">
                <a:solidFill>
                  <a:schemeClr val="tx1"/>
                </a:solidFill>
              </a:rPr>
              <a:t> / </a:t>
            </a:r>
            <a:r>
              <a:rPr lang="ko-KR" altLang="en-US" sz="1300" dirty="0">
                <a:solidFill>
                  <a:schemeClr val="tx1"/>
                </a:solidFill>
              </a:rPr>
              <a:t>개발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프로세스 적용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도구 설치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시스템 환경 구축</a:t>
            </a:r>
          </a:p>
        </p:txBody>
      </p:sp>
      <p:sp>
        <p:nvSpPr>
          <p:cNvPr id="96" name="오각형 95"/>
          <p:cNvSpPr/>
          <p:nvPr/>
        </p:nvSpPr>
        <p:spPr>
          <a:xfrm>
            <a:off x="2696429" y="1718049"/>
            <a:ext cx="2144656" cy="360448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>
                <a:solidFill>
                  <a:schemeClr val="tx1"/>
                </a:solidFill>
              </a:rPr>
              <a:t>표준 프로세스 구축</a:t>
            </a:r>
          </a:p>
        </p:txBody>
      </p:sp>
      <p:sp>
        <p:nvSpPr>
          <p:cNvPr id="91" name="오각형 90"/>
          <p:cNvSpPr/>
          <p:nvPr/>
        </p:nvSpPr>
        <p:spPr>
          <a:xfrm>
            <a:off x="4993506" y="1053351"/>
            <a:ext cx="2260472" cy="637390"/>
          </a:xfrm>
          <a:prstGeom prst="homePlate">
            <a:avLst>
              <a:gd name="adj" fmla="val 21848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시범사업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(8</a:t>
            </a:r>
            <a:r>
              <a:rPr lang="ko-KR" altLang="en-US" sz="1600" b="1" dirty="0"/>
              <a:t>월 </a:t>
            </a:r>
            <a:r>
              <a:rPr lang="en-US" altLang="ko-KR" sz="1600" b="1" dirty="0"/>
              <a:t>~ 10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92" name="오각형 91"/>
          <p:cNvSpPr/>
          <p:nvPr/>
        </p:nvSpPr>
        <p:spPr>
          <a:xfrm>
            <a:off x="5007263" y="2072733"/>
            <a:ext cx="2144656" cy="1244034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spc="-80" dirty="0">
                <a:solidFill>
                  <a:schemeClr val="tx1"/>
                </a:solidFill>
              </a:rPr>
              <a:t>  시범사업 수행</a:t>
            </a:r>
            <a:endParaRPr lang="en-US" altLang="ko-KR" sz="1300" spc="-8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정기적인 모니터링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정량적 지표 측정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개선안 도출 및 반영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최종 개선안 확정</a:t>
            </a:r>
          </a:p>
        </p:txBody>
      </p:sp>
      <p:sp>
        <p:nvSpPr>
          <p:cNvPr id="97" name="오각형 96"/>
          <p:cNvSpPr/>
          <p:nvPr/>
        </p:nvSpPr>
        <p:spPr>
          <a:xfrm>
            <a:off x="5007263" y="1718049"/>
            <a:ext cx="2144656" cy="360448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pc="-100" dirty="0">
                <a:solidFill>
                  <a:schemeClr val="tx1"/>
                </a:solidFill>
              </a:rPr>
              <a:t>수행</a:t>
            </a:r>
            <a:r>
              <a:rPr lang="en-US" altLang="ko-KR" sz="1200" b="1" spc="-100" dirty="0">
                <a:solidFill>
                  <a:schemeClr val="tx1"/>
                </a:solidFill>
              </a:rPr>
              <a:t>/ </a:t>
            </a:r>
            <a:r>
              <a:rPr lang="ko-KR" altLang="en-US" sz="1200" b="1" spc="-80" dirty="0">
                <a:solidFill>
                  <a:schemeClr val="tx1"/>
                </a:solidFill>
              </a:rPr>
              <a:t>검증</a:t>
            </a:r>
            <a:r>
              <a:rPr lang="en-US" altLang="ko-KR" sz="1200" b="1" spc="-80" dirty="0">
                <a:solidFill>
                  <a:schemeClr val="tx1"/>
                </a:solidFill>
              </a:rPr>
              <a:t>/</a:t>
            </a:r>
            <a:r>
              <a:rPr lang="ko-KR" altLang="en-US" sz="1200" b="1" spc="-80" dirty="0">
                <a:solidFill>
                  <a:schemeClr val="tx1"/>
                </a:solidFill>
              </a:rPr>
              <a:t>개선</a:t>
            </a:r>
            <a:endParaRPr lang="ko-KR" altLang="en-US" sz="1400" b="1" spc="-80" dirty="0">
              <a:solidFill>
                <a:schemeClr val="tx1"/>
              </a:solidFill>
            </a:endParaRPr>
          </a:p>
        </p:txBody>
      </p:sp>
      <p:sp>
        <p:nvSpPr>
          <p:cNvPr id="93" name="오각형 92"/>
          <p:cNvSpPr/>
          <p:nvPr/>
        </p:nvSpPr>
        <p:spPr>
          <a:xfrm>
            <a:off x="7302046" y="1053351"/>
            <a:ext cx="2260472" cy="637390"/>
          </a:xfrm>
          <a:prstGeom prst="homePlate">
            <a:avLst>
              <a:gd name="adj" fmla="val 21848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성과분석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(11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94" name="오각형 93"/>
          <p:cNvSpPr/>
          <p:nvPr/>
        </p:nvSpPr>
        <p:spPr>
          <a:xfrm>
            <a:off x="7315802" y="2072733"/>
            <a:ext cx="2144656" cy="1244034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정량적 지표 정리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정성적 지표 측정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결과 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 향후 추진 계획 수립</a:t>
            </a:r>
          </a:p>
        </p:txBody>
      </p:sp>
      <p:sp>
        <p:nvSpPr>
          <p:cNvPr id="98" name="오각형 97"/>
          <p:cNvSpPr/>
          <p:nvPr/>
        </p:nvSpPr>
        <p:spPr>
          <a:xfrm>
            <a:off x="7315802" y="1718049"/>
            <a:ext cx="2144656" cy="360448"/>
          </a:xfrm>
          <a:prstGeom prst="homePlate">
            <a:avLst>
              <a:gd name="adj" fmla="val 0"/>
            </a:avLst>
          </a:prstGeom>
          <a:ln w="1905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pc="-140" dirty="0">
                <a:solidFill>
                  <a:schemeClr val="tx1"/>
                </a:solidFill>
              </a:rPr>
              <a:t>사업 수행 성과 분석</a:t>
            </a:r>
            <a:endParaRPr lang="en-US" altLang="ko-KR" sz="1200" b="1" spc="-14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80368" y="4662487"/>
            <a:ext cx="1998874" cy="42253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80368" y="5260190"/>
            <a:ext cx="1998874" cy="42253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템플릿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580368" y="5857892"/>
            <a:ext cx="1998874" cy="42253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186898" y="4181067"/>
            <a:ext cx="2198713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품질관리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최적화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7285622" y="4662487"/>
            <a:ext cx="1998874" cy="422536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개선된 프로세스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7285622" y="5260189"/>
            <a:ext cx="1998874" cy="422536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템플릿 표준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7285622" y="5857892"/>
            <a:ext cx="1998874" cy="422536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도구 </a:t>
            </a:r>
            <a:r>
              <a:rPr lang="ko-KR" altLang="en-US" sz="1400" b="1" dirty="0" err="1">
                <a:solidFill>
                  <a:schemeClr val="tx1"/>
                </a:solidFill>
              </a:rPr>
              <a:t>커스터마이징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72420" y="4135685"/>
            <a:ext cx="2046372" cy="360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표준 안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365830" y="4177328"/>
            <a:ext cx="2772859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파일럿 프로젝트 수행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868904" y="4833906"/>
            <a:ext cx="2106575" cy="1268199"/>
            <a:chOff x="3714744" y="4653180"/>
            <a:chExt cx="1944842" cy="1268199"/>
          </a:xfrm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 flipH="1">
              <a:off x="3714745" y="5363457"/>
              <a:ext cx="1183338" cy="532917"/>
            </a:xfrm>
            <a:custGeom>
              <a:avLst/>
              <a:gdLst>
                <a:gd name="T0" fmla="*/ 667 w 1299"/>
                <a:gd name="T1" fmla="*/ 668 h 680"/>
                <a:gd name="T2" fmla="*/ 703 w 1299"/>
                <a:gd name="T3" fmla="*/ 662 h 680"/>
                <a:gd name="T4" fmla="*/ 727 w 1299"/>
                <a:gd name="T5" fmla="*/ 656 h 680"/>
                <a:gd name="T6" fmla="*/ 757 w 1299"/>
                <a:gd name="T7" fmla="*/ 650 h 680"/>
                <a:gd name="T8" fmla="*/ 786 w 1299"/>
                <a:gd name="T9" fmla="*/ 638 h 680"/>
                <a:gd name="T10" fmla="*/ 822 w 1299"/>
                <a:gd name="T11" fmla="*/ 626 h 680"/>
                <a:gd name="T12" fmla="*/ 852 w 1299"/>
                <a:gd name="T13" fmla="*/ 608 h 680"/>
                <a:gd name="T14" fmla="*/ 882 w 1299"/>
                <a:gd name="T15" fmla="*/ 597 h 680"/>
                <a:gd name="T16" fmla="*/ 912 w 1299"/>
                <a:gd name="T17" fmla="*/ 579 h 680"/>
                <a:gd name="T18" fmla="*/ 935 w 1299"/>
                <a:gd name="T19" fmla="*/ 561 h 680"/>
                <a:gd name="T20" fmla="*/ 965 w 1299"/>
                <a:gd name="T21" fmla="*/ 537 h 680"/>
                <a:gd name="T22" fmla="*/ 989 w 1299"/>
                <a:gd name="T23" fmla="*/ 519 h 680"/>
                <a:gd name="T24" fmla="*/ 1031 w 1299"/>
                <a:gd name="T25" fmla="*/ 489 h 680"/>
                <a:gd name="T26" fmla="*/ 1067 w 1299"/>
                <a:gd name="T27" fmla="*/ 447 h 680"/>
                <a:gd name="T28" fmla="*/ 1096 w 1299"/>
                <a:gd name="T29" fmla="*/ 412 h 680"/>
                <a:gd name="T30" fmla="*/ 1126 w 1299"/>
                <a:gd name="T31" fmla="*/ 376 h 680"/>
                <a:gd name="T32" fmla="*/ 1156 w 1299"/>
                <a:gd name="T33" fmla="*/ 328 h 680"/>
                <a:gd name="T34" fmla="*/ 1162 w 1299"/>
                <a:gd name="T35" fmla="*/ 0 h 680"/>
                <a:gd name="T36" fmla="*/ 864 w 1299"/>
                <a:gd name="T37" fmla="*/ 161 h 680"/>
                <a:gd name="T38" fmla="*/ 840 w 1299"/>
                <a:gd name="T39" fmla="*/ 197 h 680"/>
                <a:gd name="T40" fmla="*/ 810 w 1299"/>
                <a:gd name="T41" fmla="*/ 227 h 680"/>
                <a:gd name="T42" fmla="*/ 792 w 1299"/>
                <a:gd name="T43" fmla="*/ 251 h 680"/>
                <a:gd name="T44" fmla="*/ 763 w 1299"/>
                <a:gd name="T45" fmla="*/ 269 h 680"/>
                <a:gd name="T46" fmla="*/ 727 w 1299"/>
                <a:gd name="T47" fmla="*/ 292 h 680"/>
                <a:gd name="T48" fmla="*/ 697 w 1299"/>
                <a:gd name="T49" fmla="*/ 310 h 680"/>
                <a:gd name="T50" fmla="*/ 667 w 1299"/>
                <a:gd name="T51" fmla="*/ 322 h 680"/>
                <a:gd name="T52" fmla="*/ 631 w 1299"/>
                <a:gd name="T53" fmla="*/ 334 h 680"/>
                <a:gd name="T54" fmla="*/ 590 w 1299"/>
                <a:gd name="T55" fmla="*/ 334 h 680"/>
                <a:gd name="T56" fmla="*/ 512 w 1299"/>
                <a:gd name="T57" fmla="*/ 340 h 680"/>
                <a:gd name="T58" fmla="*/ 453 w 1299"/>
                <a:gd name="T59" fmla="*/ 328 h 680"/>
                <a:gd name="T60" fmla="*/ 387 w 1299"/>
                <a:gd name="T61" fmla="*/ 304 h 680"/>
                <a:gd name="T62" fmla="*/ 333 w 1299"/>
                <a:gd name="T63" fmla="*/ 275 h 680"/>
                <a:gd name="T64" fmla="*/ 0 w 1299"/>
                <a:gd name="T65" fmla="*/ 430 h 680"/>
                <a:gd name="T66" fmla="*/ 29 w 1299"/>
                <a:gd name="T67" fmla="*/ 459 h 680"/>
                <a:gd name="T68" fmla="*/ 59 w 1299"/>
                <a:gd name="T69" fmla="*/ 489 h 680"/>
                <a:gd name="T70" fmla="*/ 95 w 1299"/>
                <a:gd name="T71" fmla="*/ 519 h 680"/>
                <a:gd name="T72" fmla="*/ 125 w 1299"/>
                <a:gd name="T73" fmla="*/ 543 h 680"/>
                <a:gd name="T74" fmla="*/ 160 w 1299"/>
                <a:gd name="T75" fmla="*/ 567 h 680"/>
                <a:gd name="T76" fmla="*/ 196 w 1299"/>
                <a:gd name="T77" fmla="*/ 591 h 680"/>
                <a:gd name="T78" fmla="*/ 232 w 1299"/>
                <a:gd name="T79" fmla="*/ 608 h 680"/>
                <a:gd name="T80" fmla="*/ 274 w 1299"/>
                <a:gd name="T81" fmla="*/ 626 h 680"/>
                <a:gd name="T82" fmla="*/ 315 w 1299"/>
                <a:gd name="T83" fmla="*/ 644 h 680"/>
                <a:gd name="T84" fmla="*/ 351 w 1299"/>
                <a:gd name="T85" fmla="*/ 656 h 680"/>
                <a:gd name="T86" fmla="*/ 393 w 1299"/>
                <a:gd name="T87" fmla="*/ 662 h 680"/>
                <a:gd name="T88" fmla="*/ 435 w 1299"/>
                <a:gd name="T89" fmla="*/ 674 h 680"/>
                <a:gd name="T90" fmla="*/ 482 w 1299"/>
                <a:gd name="T91" fmla="*/ 680 h 680"/>
                <a:gd name="T92" fmla="*/ 524 w 1299"/>
                <a:gd name="T93" fmla="*/ 680 h 680"/>
                <a:gd name="T94" fmla="*/ 566 w 1299"/>
                <a:gd name="T95" fmla="*/ 680 h 680"/>
                <a:gd name="T96" fmla="*/ 614 w 1299"/>
                <a:gd name="T97" fmla="*/ 674 h 680"/>
                <a:gd name="T98" fmla="*/ 649 w 1299"/>
                <a:gd name="T99" fmla="*/ 674 h 68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99"/>
                <a:gd name="T151" fmla="*/ 0 h 680"/>
                <a:gd name="T152" fmla="*/ 1299 w 1299"/>
                <a:gd name="T153" fmla="*/ 680 h 68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99" h="680">
                  <a:moveTo>
                    <a:pt x="649" y="674"/>
                  </a:moveTo>
                  <a:lnTo>
                    <a:pt x="667" y="668"/>
                  </a:lnTo>
                  <a:lnTo>
                    <a:pt x="685" y="668"/>
                  </a:lnTo>
                  <a:lnTo>
                    <a:pt x="703" y="662"/>
                  </a:lnTo>
                  <a:lnTo>
                    <a:pt x="715" y="662"/>
                  </a:lnTo>
                  <a:lnTo>
                    <a:pt x="727" y="656"/>
                  </a:lnTo>
                  <a:lnTo>
                    <a:pt x="745" y="650"/>
                  </a:lnTo>
                  <a:lnTo>
                    <a:pt x="757" y="650"/>
                  </a:lnTo>
                  <a:lnTo>
                    <a:pt x="768" y="644"/>
                  </a:lnTo>
                  <a:lnTo>
                    <a:pt x="786" y="638"/>
                  </a:lnTo>
                  <a:lnTo>
                    <a:pt x="804" y="632"/>
                  </a:lnTo>
                  <a:lnTo>
                    <a:pt x="822" y="626"/>
                  </a:lnTo>
                  <a:lnTo>
                    <a:pt x="834" y="614"/>
                  </a:lnTo>
                  <a:lnTo>
                    <a:pt x="852" y="608"/>
                  </a:lnTo>
                  <a:lnTo>
                    <a:pt x="870" y="602"/>
                  </a:lnTo>
                  <a:lnTo>
                    <a:pt x="882" y="597"/>
                  </a:lnTo>
                  <a:lnTo>
                    <a:pt x="894" y="585"/>
                  </a:lnTo>
                  <a:lnTo>
                    <a:pt x="912" y="579"/>
                  </a:lnTo>
                  <a:lnTo>
                    <a:pt x="923" y="567"/>
                  </a:lnTo>
                  <a:lnTo>
                    <a:pt x="935" y="561"/>
                  </a:lnTo>
                  <a:lnTo>
                    <a:pt x="953" y="549"/>
                  </a:lnTo>
                  <a:lnTo>
                    <a:pt x="965" y="537"/>
                  </a:lnTo>
                  <a:lnTo>
                    <a:pt x="977" y="531"/>
                  </a:lnTo>
                  <a:lnTo>
                    <a:pt x="989" y="519"/>
                  </a:lnTo>
                  <a:lnTo>
                    <a:pt x="1013" y="507"/>
                  </a:lnTo>
                  <a:lnTo>
                    <a:pt x="1031" y="489"/>
                  </a:lnTo>
                  <a:lnTo>
                    <a:pt x="1049" y="471"/>
                  </a:lnTo>
                  <a:lnTo>
                    <a:pt x="1067" y="447"/>
                  </a:lnTo>
                  <a:lnTo>
                    <a:pt x="1084" y="430"/>
                  </a:lnTo>
                  <a:lnTo>
                    <a:pt x="1096" y="412"/>
                  </a:lnTo>
                  <a:lnTo>
                    <a:pt x="1114" y="394"/>
                  </a:lnTo>
                  <a:lnTo>
                    <a:pt x="1126" y="376"/>
                  </a:lnTo>
                  <a:lnTo>
                    <a:pt x="1138" y="352"/>
                  </a:lnTo>
                  <a:lnTo>
                    <a:pt x="1156" y="328"/>
                  </a:lnTo>
                  <a:lnTo>
                    <a:pt x="1299" y="412"/>
                  </a:lnTo>
                  <a:lnTo>
                    <a:pt x="1162" y="0"/>
                  </a:lnTo>
                  <a:lnTo>
                    <a:pt x="715" y="78"/>
                  </a:lnTo>
                  <a:lnTo>
                    <a:pt x="864" y="161"/>
                  </a:lnTo>
                  <a:lnTo>
                    <a:pt x="852" y="179"/>
                  </a:lnTo>
                  <a:lnTo>
                    <a:pt x="840" y="197"/>
                  </a:lnTo>
                  <a:lnTo>
                    <a:pt x="828" y="209"/>
                  </a:lnTo>
                  <a:lnTo>
                    <a:pt x="810" y="227"/>
                  </a:lnTo>
                  <a:lnTo>
                    <a:pt x="804" y="239"/>
                  </a:lnTo>
                  <a:lnTo>
                    <a:pt x="792" y="251"/>
                  </a:lnTo>
                  <a:lnTo>
                    <a:pt x="774" y="257"/>
                  </a:lnTo>
                  <a:lnTo>
                    <a:pt x="763" y="269"/>
                  </a:lnTo>
                  <a:lnTo>
                    <a:pt x="745" y="281"/>
                  </a:lnTo>
                  <a:lnTo>
                    <a:pt x="727" y="292"/>
                  </a:lnTo>
                  <a:lnTo>
                    <a:pt x="715" y="298"/>
                  </a:lnTo>
                  <a:lnTo>
                    <a:pt x="697" y="310"/>
                  </a:lnTo>
                  <a:lnTo>
                    <a:pt x="679" y="316"/>
                  </a:lnTo>
                  <a:lnTo>
                    <a:pt x="667" y="322"/>
                  </a:lnTo>
                  <a:lnTo>
                    <a:pt x="649" y="328"/>
                  </a:lnTo>
                  <a:lnTo>
                    <a:pt x="631" y="334"/>
                  </a:lnTo>
                  <a:lnTo>
                    <a:pt x="608" y="334"/>
                  </a:lnTo>
                  <a:lnTo>
                    <a:pt x="590" y="334"/>
                  </a:lnTo>
                  <a:lnTo>
                    <a:pt x="554" y="340"/>
                  </a:lnTo>
                  <a:lnTo>
                    <a:pt x="512" y="340"/>
                  </a:lnTo>
                  <a:lnTo>
                    <a:pt x="482" y="334"/>
                  </a:lnTo>
                  <a:lnTo>
                    <a:pt x="453" y="328"/>
                  </a:lnTo>
                  <a:lnTo>
                    <a:pt x="417" y="316"/>
                  </a:lnTo>
                  <a:lnTo>
                    <a:pt x="387" y="304"/>
                  </a:lnTo>
                  <a:lnTo>
                    <a:pt x="357" y="292"/>
                  </a:lnTo>
                  <a:lnTo>
                    <a:pt x="333" y="275"/>
                  </a:lnTo>
                  <a:lnTo>
                    <a:pt x="310" y="251"/>
                  </a:lnTo>
                  <a:lnTo>
                    <a:pt x="0" y="430"/>
                  </a:lnTo>
                  <a:lnTo>
                    <a:pt x="11" y="442"/>
                  </a:lnTo>
                  <a:lnTo>
                    <a:pt x="29" y="459"/>
                  </a:lnTo>
                  <a:lnTo>
                    <a:pt x="47" y="477"/>
                  </a:lnTo>
                  <a:lnTo>
                    <a:pt x="59" y="489"/>
                  </a:lnTo>
                  <a:lnTo>
                    <a:pt x="77" y="501"/>
                  </a:lnTo>
                  <a:lnTo>
                    <a:pt x="95" y="519"/>
                  </a:lnTo>
                  <a:lnTo>
                    <a:pt x="107" y="531"/>
                  </a:lnTo>
                  <a:lnTo>
                    <a:pt x="125" y="543"/>
                  </a:lnTo>
                  <a:lnTo>
                    <a:pt x="143" y="555"/>
                  </a:lnTo>
                  <a:lnTo>
                    <a:pt x="160" y="567"/>
                  </a:lnTo>
                  <a:lnTo>
                    <a:pt x="178" y="579"/>
                  </a:lnTo>
                  <a:lnTo>
                    <a:pt x="196" y="591"/>
                  </a:lnTo>
                  <a:lnTo>
                    <a:pt x="214" y="597"/>
                  </a:lnTo>
                  <a:lnTo>
                    <a:pt x="232" y="608"/>
                  </a:lnTo>
                  <a:lnTo>
                    <a:pt x="250" y="614"/>
                  </a:lnTo>
                  <a:lnTo>
                    <a:pt x="274" y="626"/>
                  </a:lnTo>
                  <a:lnTo>
                    <a:pt x="298" y="632"/>
                  </a:lnTo>
                  <a:lnTo>
                    <a:pt x="315" y="644"/>
                  </a:lnTo>
                  <a:lnTo>
                    <a:pt x="333" y="650"/>
                  </a:lnTo>
                  <a:lnTo>
                    <a:pt x="351" y="656"/>
                  </a:lnTo>
                  <a:lnTo>
                    <a:pt x="369" y="662"/>
                  </a:lnTo>
                  <a:lnTo>
                    <a:pt x="393" y="662"/>
                  </a:lnTo>
                  <a:lnTo>
                    <a:pt x="411" y="668"/>
                  </a:lnTo>
                  <a:lnTo>
                    <a:pt x="435" y="674"/>
                  </a:lnTo>
                  <a:lnTo>
                    <a:pt x="459" y="674"/>
                  </a:lnTo>
                  <a:lnTo>
                    <a:pt x="482" y="680"/>
                  </a:lnTo>
                  <a:lnTo>
                    <a:pt x="500" y="680"/>
                  </a:lnTo>
                  <a:lnTo>
                    <a:pt x="524" y="680"/>
                  </a:lnTo>
                  <a:lnTo>
                    <a:pt x="548" y="680"/>
                  </a:lnTo>
                  <a:lnTo>
                    <a:pt x="566" y="680"/>
                  </a:lnTo>
                  <a:lnTo>
                    <a:pt x="590" y="680"/>
                  </a:lnTo>
                  <a:lnTo>
                    <a:pt x="614" y="674"/>
                  </a:lnTo>
                  <a:lnTo>
                    <a:pt x="631" y="674"/>
                  </a:lnTo>
                  <a:lnTo>
                    <a:pt x="649" y="674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 flipH="1">
              <a:off x="4500562" y="4784527"/>
              <a:ext cx="602833" cy="952893"/>
            </a:xfrm>
            <a:custGeom>
              <a:avLst/>
              <a:gdLst>
                <a:gd name="T0" fmla="*/ 644 w 662"/>
                <a:gd name="T1" fmla="*/ 0 h 1216"/>
                <a:gd name="T2" fmla="*/ 614 w 662"/>
                <a:gd name="T3" fmla="*/ 6 h 1216"/>
                <a:gd name="T4" fmla="*/ 584 w 662"/>
                <a:gd name="T5" fmla="*/ 18 h 1216"/>
                <a:gd name="T6" fmla="*/ 554 w 662"/>
                <a:gd name="T7" fmla="*/ 24 h 1216"/>
                <a:gd name="T8" fmla="*/ 525 w 662"/>
                <a:gd name="T9" fmla="*/ 36 h 1216"/>
                <a:gd name="T10" fmla="*/ 495 w 662"/>
                <a:gd name="T11" fmla="*/ 48 h 1216"/>
                <a:gd name="T12" fmla="*/ 459 w 662"/>
                <a:gd name="T13" fmla="*/ 60 h 1216"/>
                <a:gd name="T14" fmla="*/ 429 w 662"/>
                <a:gd name="T15" fmla="*/ 77 h 1216"/>
                <a:gd name="T16" fmla="*/ 405 w 662"/>
                <a:gd name="T17" fmla="*/ 95 h 1216"/>
                <a:gd name="T18" fmla="*/ 376 w 662"/>
                <a:gd name="T19" fmla="*/ 107 h 1216"/>
                <a:gd name="T20" fmla="*/ 346 w 662"/>
                <a:gd name="T21" fmla="*/ 131 h 1216"/>
                <a:gd name="T22" fmla="*/ 322 w 662"/>
                <a:gd name="T23" fmla="*/ 149 h 1216"/>
                <a:gd name="T24" fmla="*/ 280 w 662"/>
                <a:gd name="T25" fmla="*/ 191 h 1216"/>
                <a:gd name="T26" fmla="*/ 244 w 662"/>
                <a:gd name="T27" fmla="*/ 227 h 1216"/>
                <a:gd name="T28" fmla="*/ 215 w 662"/>
                <a:gd name="T29" fmla="*/ 256 h 1216"/>
                <a:gd name="T30" fmla="*/ 185 w 662"/>
                <a:gd name="T31" fmla="*/ 298 h 1216"/>
                <a:gd name="T32" fmla="*/ 161 w 662"/>
                <a:gd name="T33" fmla="*/ 340 h 1216"/>
                <a:gd name="T34" fmla="*/ 131 w 662"/>
                <a:gd name="T35" fmla="*/ 382 h 1216"/>
                <a:gd name="T36" fmla="*/ 113 w 662"/>
                <a:gd name="T37" fmla="*/ 429 h 1216"/>
                <a:gd name="T38" fmla="*/ 95 w 662"/>
                <a:gd name="T39" fmla="*/ 477 h 1216"/>
                <a:gd name="T40" fmla="*/ 78 w 662"/>
                <a:gd name="T41" fmla="*/ 537 h 1216"/>
                <a:gd name="T42" fmla="*/ 66 w 662"/>
                <a:gd name="T43" fmla="*/ 596 h 1216"/>
                <a:gd name="T44" fmla="*/ 54 w 662"/>
                <a:gd name="T45" fmla="*/ 674 h 1216"/>
                <a:gd name="T46" fmla="*/ 54 w 662"/>
                <a:gd name="T47" fmla="*/ 745 h 1216"/>
                <a:gd name="T48" fmla="*/ 66 w 662"/>
                <a:gd name="T49" fmla="*/ 805 h 1216"/>
                <a:gd name="T50" fmla="*/ 72 w 662"/>
                <a:gd name="T51" fmla="*/ 870 h 1216"/>
                <a:gd name="T52" fmla="*/ 95 w 662"/>
                <a:gd name="T53" fmla="*/ 936 h 1216"/>
                <a:gd name="T54" fmla="*/ 119 w 662"/>
                <a:gd name="T55" fmla="*/ 1002 h 1216"/>
                <a:gd name="T56" fmla="*/ 149 w 662"/>
                <a:gd name="T57" fmla="*/ 1061 h 1216"/>
                <a:gd name="T58" fmla="*/ 453 w 662"/>
                <a:gd name="T59" fmla="*/ 1216 h 1216"/>
                <a:gd name="T60" fmla="*/ 447 w 662"/>
                <a:gd name="T61" fmla="*/ 894 h 1216"/>
                <a:gd name="T62" fmla="*/ 417 w 662"/>
                <a:gd name="T63" fmla="*/ 841 h 1216"/>
                <a:gd name="T64" fmla="*/ 405 w 662"/>
                <a:gd name="T65" fmla="*/ 793 h 1216"/>
                <a:gd name="T66" fmla="*/ 399 w 662"/>
                <a:gd name="T67" fmla="*/ 745 h 1216"/>
                <a:gd name="T68" fmla="*/ 393 w 662"/>
                <a:gd name="T69" fmla="*/ 698 h 1216"/>
                <a:gd name="T70" fmla="*/ 399 w 662"/>
                <a:gd name="T71" fmla="*/ 644 h 1216"/>
                <a:gd name="T72" fmla="*/ 411 w 662"/>
                <a:gd name="T73" fmla="*/ 590 h 1216"/>
                <a:gd name="T74" fmla="*/ 429 w 662"/>
                <a:gd name="T75" fmla="*/ 543 h 1216"/>
                <a:gd name="T76" fmla="*/ 453 w 662"/>
                <a:gd name="T77" fmla="*/ 501 h 1216"/>
                <a:gd name="T78" fmla="*/ 477 w 662"/>
                <a:gd name="T79" fmla="*/ 477 h 1216"/>
                <a:gd name="T80" fmla="*/ 501 w 662"/>
                <a:gd name="T81" fmla="*/ 447 h 1216"/>
                <a:gd name="T82" fmla="*/ 525 w 662"/>
                <a:gd name="T83" fmla="*/ 423 h 1216"/>
                <a:gd name="T84" fmla="*/ 548 w 662"/>
                <a:gd name="T85" fmla="*/ 399 h 1216"/>
                <a:gd name="T86" fmla="*/ 584 w 662"/>
                <a:gd name="T87" fmla="*/ 382 h 1216"/>
                <a:gd name="T88" fmla="*/ 614 w 662"/>
                <a:gd name="T89" fmla="*/ 364 h 1216"/>
                <a:gd name="T90" fmla="*/ 662 w 662"/>
                <a:gd name="T91" fmla="*/ 346 h 12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62"/>
                <a:gd name="T139" fmla="*/ 0 h 1216"/>
                <a:gd name="T140" fmla="*/ 662 w 662"/>
                <a:gd name="T141" fmla="*/ 1216 h 121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62" h="1216">
                  <a:moveTo>
                    <a:pt x="662" y="0"/>
                  </a:moveTo>
                  <a:lnTo>
                    <a:pt x="644" y="0"/>
                  </a:lnTo>
                  <a:lnTo>
                    <a:pt x="632" y="6"/>
                  </a:lnTo>
                  <a:lnTo>
                    <a:pt x="614" y="6"/>
                  </a:lnTo>
                  <a:lnTo>
                    <a:pt x="596" y="12"/>
                  </a:lnTo>
                  <a:lnTo>
                    <a:pt x="584" y="18"/>
                  </a:lnTo>
                  <a:lnTo>
                    <a:pt x="572" y="18"/>
                  </a:lnTo>
                  <a:lnTo>
                    <a:pt x="554" y="24"/>
                  </a:lnTo>
                  <a:lnTo>
                    <a:pt x="542" y="30"/>
                  </a:lnTo>
                  <a:lnTo>
                    <a:pt x="525" y="36"/>
                  </a:lnTo>
                  <a:lnTo>
                    <a:pt x="507" y="42"/>
                  </a:lnTo>
                  <a:lnTo>
                    <a:pt x="495" y="48"/>
                  </a:lnTo>
                  <a:lnTo>
                    <a:pt x="477" y="54"/>
                  </a:lnTo>
                  <a:lnTo>
                    <a:pt x="459" y="60"/>
                  </a:lnTo>
                  <a:lnTo>
                    <a:pt x="447" y="71"/>
                  </a:lnTo>
                  <a:lnTo>
                    <a:pt x="429" y="77"/>
                  </a:lnTo>
                  <a:lnTo>
                    <a:pt x="417" y="83"/>
                  </a:lnTo>
                  <a:lnTo>
                    <a:pt x="405" y="95"/>
                  </a:lnTo>
                  <a:lnTo>
                    <a:pt x="393" y="101"/>
                  </a:lnTo>
                  <a:lnTo>
                    <a:pt x="376" y="107"/>
                  </a:lnTo>
                  <a:lnTo>
                    <a:pt x="364" y="119"/>
                  </a:lnTo>
                  <a:lnTo>
                    <a:pt x="346" y="131"/>
                  </a:lnTo>
                  <a:lnTo>
                    <a:pt x="334" y="143"/>
                  </a:lnTo>
                  <a:lnTo>
                    <a:pt x="322" y="149"/>
                  </a:lnTo>
                  <a:lnTo>
                    <a:pt x="298" y="167"/>
                  </a:lnTo>
                  <a:lnTo>
                    <a:pt x="280" y="191"/>
                  </a:lnTo>
                  <a:lnTo>
                    <a:pt x="262" y="203"/>
                  </a:lnTo>
                  <a:lnTo>
                    <a:pt x="244" y="227"/>
                  </a:lnTo>
                  <a:lnTo>
                    <a:pt x="233" y="238"/>
                  </a:lnTo>
                  <a:lnTo>
                    <a:pt x="215" y="256"/>
                  </a:lnTo>
                  <a:lnTo>
                    <a:pt x="197" y="280"/>
                  </a:lnTo>
                  <a:lnTo>
                    <a:pt x="185" y="298"/>
                  </a:lnTo>
                  <a:lnTo>
                    <a:pt x="173" y="316"/>
                  </a:lnTo>
                  <a:lnTo>
                    <a:pt x="161" y="340"/>
                  </a:lnTo>
                  <a:lnTo>
                    <a:pt x="143" y="364"/>
                  </a:lnTo>
                  <a:lnTo>
                    <a:pt x="131" y="382"/>
                  </a:lnTo>
                  <a:lnTo>
                    <a:pt x="125" y="405"/>
                  </a:lnTo>
                  <a:lnTo>
                    <a:pt x="113" y="429"/>
                  </a:lnTo>
                  <a:lnTo>
                    <a:pt x="101" y="453"/>
                  </a:lnTo>
                  <a:lnTo>
                    <a:pt x="95" y="477"/>
                  </a:lnTo>
                  <a:lnTo>
                    <a:pt x="83" y="507"/>
                  </a:lnTo>
                  <a:lnTo>
                    <a:pt x="78" y="537"/>
                  </a:lnTo>
                  <a:lnTo>
                    <a:pt x="72" y="566"/>
                  </a:lnTo>
                  <a:lnTo>
                    <a:pt x="66" y="596"/>
                  </a:lnTo>
                  <a:lnTo>
                    <a:pt x="60" y="632"/>
                  </a:lnTo>
                  <a:lnTo>
                    <a:pt x="54" y="674"/>
                  </a:lnTo>
                  <a:lnTo>
                    <a:pt x="54" y="709"/>
                  </a:lnTo>
                  <a:lnTo>
                    <a:pt x="54" y="745"/>
                  </a:lnTo>
                  <a:lnTo>
                    <a:pt x="60" y="775"/>
                  </a:lnTo>
                  <a:lnTo>
                    <a:pt x="66" y="805"/>
                  </a:lnTo>
                  <a:lnTo>
                    <a:pt x="66" y="835"/>
                  </a:lnTo>
                  <a:lnTo>
                    <a:pt x="72" y="870"/>
                  </a:lnTo>
                  <a:lnTo>
                    <a:pt x="83" y="900"/>
                  </a:lnTo>
                  <a:lnTo>
                    <a:pt x="95" y="936"/>
                  </a:lnTo>
                  <a:lnTo>
                    <a:pt x="107" y="972"/>
                  </a:lnTo>
                  <a:lnTo>
                    <a:pt x="119" y="1002"/>
                  </a:lnTo>
                  <a:lnTo>
                    <a:pt x="131" y="1031"/>
                  </a:lnTo>
                  <a:lnTo>
                    <a:pt x="149" y="1061"/>
                  </a:lnTo>
                  <a:lnTo>
                    <a:pt x="0" y="1145"/>
                  </a:lnTo>
                  <a:lnTo>
                    <a:pt x="453" y="1216"/>
                  </a:lnTo>
                  <a:lnTo>
                    <a:pt x="620" y="799"/>
                  </a:lnTo>
                  <a:lnTo>
                    <a:pt x="447" y="894"/>
                  </a:lnTo>
                  <a:lnTo>
                    <a:pt x="429" y="864"/>
                  </a:lnTo>
                  <a:lnTo>
                    <a:pt x="417" y="841"/>
                  </a:lnTo>
                  <a:lnTo>
                    <a:pt x="411" y="817"/>
                  </a:lnTo>
                  <a:lnTo>
                    <a:pt x="405" y="793"/>
                  </a:lnTo>
                  <a:lnTo>
                    <a:pt x="399" y="769"/>
                  </a:lnTo>
                  <a:lnTo>
                    <a:pt x="399" y="745"/>
                  </a:lnTo>
                  <a:lnTo>
                    <a:pt x="393" y="721"/>
                  </a:lnTo>
                  <a:lnTo>
                    <a:pt x="393" y="698"/>
                  </a:lnTo>
                  <a:lnTo>
                    <a:pt x="393" y="674"/>
                  </a:lnTo>
                  <a:lnTo>
                    <a:pt x="399" y="644"/>
                  </a:lnTo>
                  <a:lnTo>
                    <a:pt x="405" y="614"/>
                  </a:lnTo>
                  <a:lnTo>
                    <a:pt x="411" y="590"/>
                  </a:lnTo>
                  <a:lnTo>
                    <a:pt x="423" y="566"/>
                  </a:lnTo>
                  <a:lnTo>
                    <a:pt x="429" y="543"/>
                  </a:lnTo>
                  <a:lnTo>
                    <a:pt x="441" y="519"/>
                  </a:lnTo>
                  <a:lnTo>
                    <a:pt x="453" y="501"/>
                  </a:lnTo>
                  <a:lnTo>
                    <a:pt x="465" y="489"/>
                  </a:lnTo>
                  <a:lnTo>
                    <a:pt x="477" y="477"/>
                  </a:lnTo>
                  <a:lnTo>
                    <a:pt x="489" y="459"/>
                  </a:lnTo>
                  <a:lnTo>
                    <a:pt x="501" y="447"/>
                  </a:lnTo>
                  <a:lnTo>
                    <a:pt x="513" y="435"/>
                  </a:lnTo>
                  <a:lnTo>
                    <a:pt x="525" y="423"/>
                  </a:lnTo>
                  <a:lnTo>
                    <a:pt x="537" y="411"/>
                  </a:lnTo>
                  <a:lnTo>
                    <a:pt x="548" y="399"/>
                  </a:lnTo>
                  <a:lnTo>
                    <a:pt x="566" y="388"/>
                  </a:lnTo>
                  <a:lnTo>
                    <a:pt x="584" y="382"/>
                  </a:lnTo>
                  <a:lnTo>
                    <a:pt x="596" y="370"/>
                  </a:lnTo>
                  <a:lnTo>
                    <a:pt x="614" y="364"/>
                  </a:lnTo>
                  <a:lnTo>
                    <a:pt x="632" y="352"/>
                  </a:lnTo>
                  <a:lnTo>
                    <a:pt x="662" y="346"/>
                  </a:lnTo>
                  <a:lnTo>
                    <a:pt x="662" y="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6" name="Text Box 9"/>
            <p:cNvSpPr txBox="1">
              <a:spLocks noChangeArrowheads="1"/>
            </p:cNvSpPr>
            <p:nvPr/>
          </p:nvSpPr>
          <p:spPr bwMode="auto">
            <a:xfrm>
              <a:off x="4714876" y="5143512"/>
              <a:ext cx="944710" cy="3112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kumimoji="1" lang="ko-KR" altLang="en-US" sz="1400" b="1" dirty="0">
                  <a:latin typeface="돋움" pitchFamily="50" charset="-127"/>
                  <a:ea typeface="돋움" pitchFamily="50" charset="-127"/>
                </a:rPr>
                <a:t>모니터링</a:t>
              </a:r>
              <a:endParaRPr kumimoji="1" lang="en-US" altLang="ko-KR" sz="1400" b="1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3714744" y="5613602"/>
              <a:ext cx="10392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kumimoji="1" lang="ko-KR" altLang="en-US" sz="1400" b="1" i="0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rPr>
                <a:t>개선안 도출</a:t>
              </a: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 flipH="1">
              <a:off x="3753265" y="4653180"/>
              <a:ext cx="890173" cy="865049"/>
            </a:xfrm>
            <a:custGeom>
              <a:avLst/>
              <a:gdLst>
                <a:gd name="T0" fmla="*/ 381 w 977"/>
                <a:gd name="T1" fmla="*/ 167 h 1103"/>
                <a:gd name="T2" fmla="*/ 417 w 977"/>
                <a:gd name="T3" fmla="*/ 173 h 1103"/>
                <a:gd name="T4" fmla="*/ 447 w 977"/>
                <a:gd name="T5" fmla="*/ 179 h 1103"/>
                <a:gd name="T6" fmla="*/ 477 w 977"/>
                <a:gd name="T7" fmla="*/ 185 h 1103"/>
                <a:gd name="T8" fmla="*/ 506 w 977"/>
                <a:gd name="T9" fmla="*/ 197 h 1103"/>
                <a:gd name="T10" fmla="*/ 536 w 977"/>
                <a:gd name="T11" fmla="*/ 209 h 1103"/>
                <a:gd name="T12" fmla="*/ 572 w 977"/>
                <a:gd name="T13" fmla="*/ 227 h 1103"/>
                <a:gd name="T14" fmla="*/ 602 w 977"/>
                <a:gd name="T15" fmla="*/ 238 h 1103"/>
                <a:gd name="T16" fmla="*/ 626 w 977"/>
                <a:gd name="T17" fmla="*/ 256 h 1103"/>
                <a:gd name="T18" fmla="*/ 655 w 977"/>
                <a:gd name="T19" fmla="*/ 274 h 1103"/>
                <a:gd name="T20" fmla="*/ 685 w 977"/>
                <a:gd name="T21" fmla="*/ 292 h 1103"/>
                <a:gd name="T22" fmla="*/ 709 w 977"/>
                <a:gd name="T23" fmla="*/ 316 h 1103"/>
                <a:gd name="T24" fmla="*/ 751 w 977"/>
                <a:gd name="T25" fmla="*/ 352 h 1103"/>
                <a:gd name="T26" fmla="*/ 786 w 977"/>
                <a:gd name="T27" fmla="*/ 388 h 1103"/>
                <a:gd name="T28" fmla="*/ 816 w 977"/>
                <a:gd name="T29" fmla="*/ 423 h 1103"/>
                <a:gd name="T30" fmla="*/ 846 w 977"/>
                <a:gd name="T31" fmla="*/ 459 h 1103"/>
                <a:gd name="T32" fmla="*/ 870 w 977"/>
                <a:gd name="T33" fmla="*/ 501 h 1103"/>
                <a:gd name="T34" fmla="*/ 894 w 977"/>
                <a:gd name="T35" fmla="*/ 543 h 1103"/>
                <a:gd name="T36" fmla="*/ 918 w 977"/>
                <a:gd name="T37" fmla="*/ 590 h 1103"/>
                <a:gd name="T38" fmla="*/ 936 w 977"/>
                <a:gd name="T39" fmla="*/ 638 h 1103"/>
                <a:gd name="T40" fmla="*/ 953 w 977"/>
                <a:gd name="T41" fmla="*/ 704 h 1103"/>
                <a:gd name="T42" fmla="*/ 965 w 977"/>
                <a:gd name="T43" fmla="*/ 763 h 1103"/>
                <a:gd name="T44" fmla="*/ 971 w 977"/>
                <a:gd name="T45" fmla="*/ 841 h 1103"/>
                <a:gd name="T46" fmla="*/ 971 w 977"/>
                <a:gd name="T47" fmla="*/ 906 h 1103"/>
                <a:gd name="T48" fmla="*/ 965 w 977"/>
                <a:gd name="T49" fmla="*/ 966 h 1103"/>
                <a:gd name="T50" fmla="*/ 959 w 977"/>
                <a:gd name="T51" fmla="*/ 1031 h 1103"/>
                <a:gd name="T52" fmla="*/ 936 w 977"/>
                <a:gd name="T53" fmla="*/ 1103 h 1103"/>
                <a:gd name="T54" fmla="*/ 632 w 977"/>
                <a:gd name="T55" fmla="*/ 942 h 1103"/>
                <a:gd name="T56" fmla="*/ 637 w 977"/>
                <a:gd name="T57" fmla="*/ 888 h 1103"/>
                <a:gd name="T58" fmla="*/ 637 w 977"/>
                <a:gd name="T59" fmla="*/ 835 h 1103"/>
                <a:gd name="T60" fmla="*/ 626 w 977"/>
                <a:gd name="T61" fmla="*/ 781 h 1103"/>
                <a:gd name="T62" fmla="*/ 608 w 977"/>
                <a:gd name="T63" fmla="*/ 727 h 1103"/>
                <a:gd name="T64" fmla="*/ 590 w 977"/>
                <a:gd name="T65" fmla="*/ 686 h 1103"/>
                <a:gd name="T66" fmla="*/ 566 w 977"/>
                <a:gd name="T67" fmla="*/ 650 h 1103"/>
                <a:gd name="T68" fmla="*/ 542 w 977"/>
                <a:gd name="T69" fmla="*/ 626 h 1103"/>
                <a:gd name="T70" fmla="*/ 518 w 977"/>
                <a:gd name="T71" fmla="*/ 602 h 1103"/>
                <a:gd name="T72" fmla="*/ 494 w 977"/>
                <a:gd name="T73" fmla="*/ 578 h 1103"/>
                <a:gd name="T74" fmla="*/ 465 w 977"/>
                <a:gd name="T75" fmla="*/ 555 h 1103"/>
                <a:gd name="T76" fmla="*/ 435 w 977"/>
                <a:gd name="T77" fmla="*/ 537 h 1103"/>
                <a:gd name="T78" fmla="*/ 399 w 977"/>
                <a:gd name="T79" fmla="*/ 519 h 1103"/>
                <a:gd name="T80" fmla="*/ 369 w 977"/>
                <a:gd name="T81" fmla="*/ 507 h 1103"/>
                <a:gd name="T82" fmla="*/ 328 w 977"/>
                <a:gd name="T83" fmla="*/ 501 h 1103"/>
                <a:gd name="T84" fmla="*/ 286 w 977"/>
                <a:gd name="T85" fmla="*/ 495 h 1103"/>
                <a:gd name="T86" fmla="*/ 274 w 977"/>
                <a:gd name="T87" fmla="*/ 674 h 1103"/>
                <a:gd name="T88" fmla="*/ 274 w 977"/>
                <a:gd name="T89" fmla="*/ 0 h 1103"/>
                <a:gd name="T90" fmla="*/ 286 w 977"/>
                <a:gd name="T91" fmla="*/ 155 h 1103"/>
                <a:gd name="T92" fmla="*/ 328 w 977"/>
                <a:gd name="T93" fmla="*/ 155 h 1103"/>
                <a:gd name="T94" fmla="*/ 369 w 977"/>
                <a:gd name="T95" fmla="*/ 161 h 1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77"/>
                <a:gd name="T145" fmla="*/ 0 h 1103"/>
                <a:gd name="T146" fmla="*/ 977 w 977"/>
                <a:gd name="T147" fmla="*/ 1103 h 11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77" h="1103">
                  <a:moveTo>
                    <a:pt x="369" y="161"/>
                  </a:moveTo>
                  <a:lnTo>
                    <a:pt x="381" y="167"/>
                  </a:lnTo>
                  <a:lnTo>
                    <a:pt x="399" y="167"/>
                  </a:lnTo>
                  <a:lnTo>
                    <a:pt x="417" y="173"/>
                  </a:lnTo>
                  <a:lnTo>
                    <a:pt x="429" y="173"/>
                  </a:lnTo>
                  <a:lnTo>
                    <a:pt x="447" y="179"/>
                  </a:lnTo>
                  <a:lnTo>
                    <a:pt x="459" y="185"/>
                  </a:lnTo>
                  <a:lnTo>
                    <a:pt x="477" y="185"/>
                  </a:lnTo>
                  <a:lnTo>
                    <a:pt x="488" y="191"/>
                  </a:lnTo>
                  <a:lnTo>
                    <a:pt x="506" y="197"/>
                  </a:lnTo>
                  <a:lnTo>
                    <a:pt x="524" y="203"/>
                  </a:lnTo>
                  <a:lnTo>
                    <a:pt x="536" y="209"/>
                  </a:lnTo>
                  <a:lnTo>
                    <a:pt x="554" y="215"/>
                  </a:lnTo>
                  <a:lnTo>
                    <a:pt x="572" y="227"/>
                  </a:lnTo>
                  <a:lnTo>
                    <a:pt x="584" y="233"/>
                  </a:lnTo>
                  <a:lnTo>
                    <a:pt x="602" y="238"/>
                  </a:lnTo>
                  <a:lnTo>
                    <a:pt x="614" y="250"/>
                  </a:lnTo>
                  <a:lnTo>
                    <a:pt x="626" y="256"/>
                  </a:lnTo>
                  <a:lnTo>
                    <a:pt x="637" y="262"/>
                  </a:lnTo>
                  <a:lnTo>
                    <a:pt x="655" y="274"/>
                  </a:lnTo>
                  <a:lnTo>
                    <a:pt x="667" y="286"/>
                  </a:lnTo>
                  <a:lnTo>
                    <a:pt x="685" y="292"/>
                  </a:lnTo>
                  <a:lnTo>
                    <a:pt x="697" y="304"/>
                  </a:lnTo>
                  <a:lnTo>
                    <a:pt x="709" y="316"/>
                  </a:lnTo>
                  <a:lnTo>
                    <a:pt x="733" y="334"/>
                  </a:lnTo>
                  <a:lnTo>
                    <a:pt x="751" y="352"/>
                  </a:lnTo>
                  <a:lnTo>
                    <a:pt x="769" y="364"/>
                  </a:lnTo>
                  <a:lnTo>
                    <a:pt x="786" y="388"/>
                  </a:lnTo>
                  <a:lnTo>
                    <a:pt x="798" y="405"/>
                  </a:lnTo>
                  <a:lnTo>
                    <a:pt x="816" y="423"/>
                  </a:lnTo>
                  <a:lnTo>
                    <a:pt x="834" y="441"/>
                  </a:lnTo>
                  <a:lnTo>
                    <a:pt x="846" y="459"/>
                  </a:lnTo>
                  <a:lnTo>
                    <a:pt x="858" y="483"/>
                  </a:lnTo>
                  <a:lnTo>
                    <a:pt x="870" y="501"/>
                  </a:lnTo>
                  <a:lnTo>
                    <a:pt x="882" y="525"/>
                  </a:lnTo>
                  <a:lnTo>
                    <a:pt x="894" y="543"/>
                  </a:lnTo>
                  <a:lnTo>
                    <a:pt x="906" y="566"/>
                  </a:lnTo>
                  <a:lnTo>
                    <a:pt x="918" y="590"/>
                  </a:lnTo>
                  <a:lnTo>
                    <a:pt x="930" y="614"/>
                  </a:lnTo>
                  <a:lnTo>
                    <a:pt x="936" y="638"/>
                  </a:lnTo>
                  <a:lnTo>
                    <a:pt x="947" y="674"/>
                  </a:lnTo>
                  <a:lnTo>
                    <a:pt x="953" y="704"/>
                  </a:lnTo>
                  <a:lnTo>
                    <a:pt x="959" y="733"/>
                  </a:lnTo>
                  <a:lnTo>
                    <a:pt x="965" y="763"/>
                  </a:lnTo>
                  <a:lnTo>
                    <a:pt x="971" y="799"/>
                  </a:lnTo>
                  <a:lnTo>
                    <a:pt x="971" y="841"/>
                  </a:lnTo>
                  <a:lnTo>
                    <a:pt x="977" y="871"/>
                  </a:lnTo>
                  <a:lnTo>
                    <a:pt x="971" y="906"/>
                  </a:lnTo>
                  <a:lnTo>
                    <a:pt x="971" y="936"/>
                  </a:lnTo>
                  <a:lnTo>
                    <a:pt x="965" y="966"/>
                  </a:lnTo>
                  <a:lnTo>
                    <a:pt x="965" y="1002"/>
                  </a:lnTo>
                  <a:lnTo>
                    <a:pt x="959" y="1031"/>
                  </a:lnTo>
                  <a:lnTo>
                    <a:pt x="947" y="1067"/>
                  </a:lnTo>
                  <a:lnTo>
                    <a:pt x="936" y="1103"/>
                  </a:lnTo>
                  <a:lnTo>
                    <a:pt x="876" y="900"/>
                  </a:lnTo>
                  <a:lnTo>
                    <a:pt x="632" y="942"/>
                  </a:lnTo>
                  <a:lnTo>
                    <a:pt x="632" y="906"/>
                  </a:lnTo>
                  <a:lnTo>
                    <a:pt x="637" y="888"/>
                  </a:lnTo>
                  <a:lnTo>
                    <a:pt x="637" y="865"/>
                  </a:lnTo>
                  <a:lnTo>
                    <a:pt x="637" y="835"/>
                  </a:lnTo>
                  <a:lnTo>
                    <a:pt x="632" y="811"/>
                  </a:lnTo>
                  <a:lnTo>
                    <a:pt x="626" y="781"/>
                  </a:lnTo>
                  <a:lnTo>
                    <a:pt x="620" y="757"/>
                  </a:lnTo>
                  <a:lnTo>
                    <a:pt x="608" y="727"/>
                  </a:lnTo>
                  <a:lnTo>
                    <a:pt x="602" y="704"/>
                  </a:lnTo>
                  <a:lnTo>
                    <a:pt x="590" y="686"/>
                  </a:lnTo>
                  <a:lnTo>
                    <a:pt x="578" y="668"/>
                  </a:lnTo>
                  <a:lnTo>
                    <a:pt x="566" y="650"/>
                  </a:lnTo>
                  <a:lnTo>
                    <a:pt x="554" y="638"/>
                  </a:lnTo>
                  <a:lnTo>
                    <a:pt x="542" y="626"/>
                  </a:lnTo>
                  <a:lnTo>
                    <a:pt x="530" y="608"/>
                  </a:lnTo>
                  <a:lnTo>
                    <a:pt x="518" y="602"/>
                  </a:lnTo>
                  <a:lnTo>
                    <a:pt x="506" y="584"/>
                  </a:lnTo>
                  <a:lnTo>
                    <a:pt x="494" y="578"/>
                  </a:lnTo>
                  <a:lnTo>
                    <a:pt x="482" y="566"/>
                  </a:lnTo>
                  <a:lnTo>
                    <a:pt x="465" y="555"/>
                  </a:lnTo>
                  <a:lnTo>
                    <a:pt x="447" y="543"/>
                  </a:lnTo>
                  <a:lnTo>
                    <a:pt x="435" y="537"/>
                  </a:lnTo>
                  <a:lnTo>
                    <a:pt x="417" y="525"/>
                  </a:lnTo>
                  <a:lnTo>
                    <a:pt x="399" y="519"/>
                  </a:lnTo>
                  <a:lnTo>
                    <a:pt x="387" y="513"/>
                  </a:lnTo>
                  <a:lnTo>
                    <a:pt x="369" y="507"/>
                  </a:lnTo>
                  <a:lnTo>
                    <a:pt x="345" y="501"/>
                  </a:lnTo>
                  <a:lnTo>
                    <a:pt x="328" y="501"/>
                  </a:lnTo>
                  <a:lnTo>
                    <a:pt x="304" y="495"/>
                  </a:lnTo>
                  <a:lnTo>
                    <a:pt x="286" y="495"/>
                  </a:lnTo>
                  <a:lnTo>
                    <a:pt x="274" y="495"/>
                  </a:lnTo>
                  <a:lnTo>
                    <a:pt x="274" y="674"/>
                  </a:lnTo>
                  <a:lnTo>
                    <a:pt x="0" y="340"/>
                  </a:lnTo>
                  <a:lnTo>
                    <a:pt x="274" y="0"/>
                  </a:lnTo>
                  <a:lnTo>
                    <a:pt x="274" y="155"/>
                  </a:lnTo>
                  <a:lnTo>
                    <a:pt x="286" y="155"/>
                  </a:lnTo>
                  <a:lnTo>
                    <a:pt x="310" y="155"/>
                  </a:lnTo>
                  <a:lnTo>
                    <a:pt x="328" y="155"/>
                  </a:lnTo>
                  <a:lnTo>
                    <a:pt x="351" y="161"/>
                  </a:lnTo>
                  <a:lnTo>
                    <a:pt x="369" y="161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5" name="Text Box 8"/>
            <p:cNvSpPr txBox="1">
              <a:spLocks noChangeArrowheads="1"/>
            </p:cNvSpPr>
            <p:nvPr/>
          </p:nvSpPr>
          <p:spPr bwMode="auto">
            <a:xfrm>
              <a:off x="3714744" y="4907080"/>
              <a:ext cx="544588" cy="3078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kumimoji="1" lang="ko-KR" altLang="en-US" sz="1400" b="1" i="0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rPr>
                <a:t>수행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Ⅴ.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템플릿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도구 최적화 방안</a:t>
            </a:r>
          </a:p>
        </p:txBody>
      </p:sp>
    </p:spTree>
    <p:extLst>
      <p:ext uri="{BB962C8B-B14F-4D97-AF65-F5344CB8AC3E}">
        <p14:creationId xmlns:p14="http://schemas.microsoft.com/office/powerpoint/2010/main" val="385963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94E0-839D-4270-A16C-453DEFBFCC1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666" y="116632"/>
            <a:ext cx="9129712" cy="704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Ⅵ. 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표준 프로세스 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kumimoji="0"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kumimoji="0" lang="ko-KR" altLang="en-US" sz="3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E92FB-25BB-487B-9F3F-525551FB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22040"/>
            <a:ext cx="9183226" cy="56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37036"/>
      </p:ext>
    </p:extLst>
  </p:cSld>
  <p:clrMapOvr>
    <a:masterClrMapping/>
  </p:clrMapOvr>
</p:sld>
</file>

<file path=ppt/theme/theme1.xml><?xml version="1.0" encoding="utf-8"?>
<a:theme xmlns:a="http://schemas.openxmlformats.org/drawingml/2006/main" name="하늘색 공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하늘색 공간</Template>
  <TotalTime>3964</TotalTime>
  <Words>837</Words>
  <Application>Microsoft Office PowerPoint</Application>
  <PresentationFormat>사용자 지정</PresentationFormat>
  <Paragraphs>222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돋움</vt:lpstr>
      <vt:lpstr>Wingdings</vt:lpstr>
      <vt:lpstr>맑은 고딕</vt:lpstr>
      <vt:lpstr>HY견고딕</vt:lpstr>
      <vt:lpstr>굴림</vt:lpstr>
      <vt:lpstr>하늘색 공간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김희영</cp:lastModifiedBy>
  <cp:revision>284</cp:revision>
  <cp:lastPrinted>2014-07-17T06:41:41Z</cp:lastPrinted>
  <dcterms:created xsi:type="dcterms:W3CDTF">2012-08-23T01:54:46Z</dcterms:created>
  <dcterms:modified xsi:type="dcterms:W3CDTF">2017-09-04T01:40:34Z</dcterms:modified>
</cp:coreProperties>
</file>