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341" r:id="rId7"/>
    <p:sldId id="267" r:id="rId8"/>
    <p:sldId id="342" r:id="rId9"/>
    <p:sldId id="263" r:id="rId10"/>
    <p:sldId id="343" r:id="rId11"/>
    <p:sldId id="264" r:id="rId12"/>
    <p:sldId id="261" r:id="rId13"/>
    <p:sldId id="344" r:id="rId14"/>
    <p:sldId id="347" r:id="rId15"/>
    <p:sldId id="345" r:id="rId16"/>
    <p:sldId id="346" r:id="rId17"/>
    <p:sldId id="266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73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https://en.wikipedia.org/wiki/Cram%C3%A9r%27s_V</a:t>
            </a:r>
          </a:p>
        </p:txBody>
      </p:sp>
    </p:spTree>
    <p:extLst>
      <p:ext uri="{BB962C8B-B14F-4D97-AF65-F5344CB8AC3E}">
        <p14:creationId xmlns:p14="http://schemas.microsoft.com/office/powerpoint/2010/main" val="42640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45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58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4E28D-271C-31C8-35B4-1ED5E977FC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903913" y="63500"/>
            <a:ext cx="406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2F259-9D43-DFD8-F30F-A9F919ADAAD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03913" y="6672580"/>
            <a:ext cx="406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Lending club credit risk predictor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Varun </a:t>
            </a:r>
            <a:r>
              <a:rPr lang="en-US" dirty="0" err="1"/>
              <a:t>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5646B-57DC-9F4D-BD48-AF0A606E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7872-633D-4978-D379-450F7626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916" y="87597"/>
            <a:ext cx="6217920" cy="360045"/>
          </a:xfrm>
          <a:noFill/>
        </p:spPr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F45BBC-3ABB-B583-3204-3FE7883922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81A7D-888A-6205-303D-37F173EC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2" y="721482"/>
            <a:ext cx="7352841" cy="5820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F084D3-1E29-C7B0-83C6-5F7BEFFF2B9E}"/>
              </a:ext>
            </a:extLst>
          </p:cNvPr>
          <p:cNvSpPr txBox="1"/>
          <p:nvPr/>
        </p:nvSpPr>
        <p:spPr>
          <a:xfrm>
            <a:off x="7885473" y="1600435"/>
            <a:ext cx="41098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The gap in the training AUC and OOT ROC (0.068) suggests overfitting which can be further worked upon by: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Fine tuning regularization parameters (L1, L2, early stopping, etc.)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3259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BC4A2-FE25-CB0B-1A0B-4DB6DBDF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BD6-B652-BF58-D03E-82EFFCF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916" y="87597"/>
            <a:ext cx="6217920" cy="360045"/>
          </a:xfrm>
          <a:noFill/>
        </p:spPr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E52ED62-FE31-1A3C-F386-695251302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87459-DF05-8CEF-4BFB-B68330F3E820}"/>
              </a:ext>
            </a:extLst>
          </p:cNvPr>
          <p:cNvSpPr txBox="1"/>
          <p:nvPr/>
        </p:nvSpPr>
        <p:spPr>
          <a:xfrm>
            <a:off x="8593394" y="2073643"/>
            <a:ext cx="33527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Sub grade, interest rate and term are the most important features in terms of reducing the prediction error and helped the most in splitting the data at key decision nodes.</a:t>
            </a:r>
            <a:endParaRPr lang="en-AU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EA0A0-49A2-5CBA-3C85-896C7C42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7" y="1329988"/>
            <a:ext cx="8190733" cy="48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F5E32-2053-AA32-8AC8-44DB7175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A9353-EC58-1EF7-D85D-BA74EF76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261538"/>
            <a:ext cx="9821955" cy="505378"/>
          </a:xfrm>
        </p:spPr>
        <p:txBody>
          <a:bodyPr anchor="t">
            <a:normAutofit/>
          </a:bodyPr>
          <a:lstStyle/>
          <a:p>
            <a:pPr algn="ctr"/>
            <a:r>
              <a:rPr lang="en-AU" dirty="0"/>
              <a:t>PDP and ice plots </a:t>
            </a:r>
            <a:r>
              <a:rPr lang="en-AU" sz="2400" dirty="0"/>
              <a:t>(top 4 features)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A1A75-A8F1-2766-C7EE-861CF86E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7" r="17752" b="1"/>
          <a:stretch>
            <a:fillRect/>
          </a:stretch>
        </p:blipFill>
        <p:spPr>
          <a:xfrm>
            <a:off x="382701" y="1691148"/>
            <a:ext cx="6195080" cy="4737414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9800" y="1767839"/>
            <a:ext cx="5174717" cy="4328161"/>
          </a:xfrm>
        </p:spPr>
        <p:txBody>
          <a:bodyPr vert="horz" lIns="365760" tIns="365760" rIns="365760" bIns="365760" rtlCol="0">
            <a:noAutofit/>
          </a:bodyPr>
          <a:lstStyle/>
          <a:p>
            <a:pPr>
              <a:buNone/>
            </a:pPr>
            <a:r>
              <a:rPr lang="en-AU" sz="1400" dirty="0"/>
              <a:t>	</a:t>
            </a:r>
            <a:r>
              <a:rPr lang="en-AU" sz="1400" b="1" dirty="0" err="1"/>
              <a:t>sub_grade</a:t>
            </a:r>
            <a:r>
              <a:rPr lang="en-AU" sz="1400" b="1" dirty="0"/>
              <a:t>:</a:t>
            </a:r>
            <a:r>
              <a:rPr lang="en-AU" sz="1400" dirty="0"/>
              <a:t> </a:t>
            </a:r>
            <a:r>
              <a:rPr lang="en-AU" sz="1400" b="0" dirty="0"/>
              <a:t>As the sub grade increases (deteriorates), the likelihood of credit default increases up to a certain point, then stabilizes. There is sharp increase a couple of times in between which probably indicates grade boundaries</a:t>
            </a:r>
            <a:r>
              <a:rPr lang="en-AU" sz="1400" dirty="0"/>
              <a:t>.</a:t>
            </a:r>
          </a:p>
          <a:p>
            <a:pPr>
              <a:buNone/>
            </a:pPr>
            <a:br>
              <a:rPr lang="en-AU" sz="1400" dirty="0"/>
            </a:br>
            <a:r>
              <a:rPr lang="en-AU" sz="1400" b="1" dirty="0" err="1"/>
              <a:t>int_rate</a:t>
            </a:r>
            <a:r>
              <a:rPr lang="en-AU" sz="1400" dirty="0"/>
              <a:t>: </a:t>
            </a:r>
            <a:r>
              <a:rPr lang="en-AU" sz="1400" b="0" dirty="0"/>
              <a:t>With an increase in </a:t>
            </a:r>
            <a:r>
              <a:rPr lang="en-AU" sz="1400" b="0" dirty="0" err="1"/>
              <a:t>int_rate</a:t>
            </a:r>
            <a:r>
              <a:rPr lang="en-AU" sz="1400" b="0" dirty="0"/>
              <a:t>, there is a gradual and continuous increase in the default probability. Data is evenly distributed as observed by the rug ticks</a:t>
            </a:r>
            <a:r>
              <a:rPr lang="en-AU" sz="1400" dirty="0"/>
              <a:t>.</a:t>
            </a:r>
          </a:p>
          <a:p>
            <a:pPr>
              <a:buNone/>
            </a:pPr>
            <a:br>
              <a:rPr lang="en-AU" sz="1400" dirty="0"/>
            </a:br>
            <a:r>
              <a:rPr lang="en-AU" sz="1400" b="1" dirty="0"/>
              <a:t>term</a:t>
            </a:r>
            <a:r>
              <a:rPr lang="en-AU" sz="1400" dirty="0"/>
              <a:t>: </a:t>
            </a:r>
            <a:r>
              <a:rPr lang="en-AU" sz="1400" b="0" dirty="0"/>
              <a:t>It has a constant slope which means a constant increase in default probability with term.</a:t>
            </a:r>
            <a:r>
              <a:rPr lang="en-AU" sz="1400" dirty="0"/>
              <a:t> We observed the same during univariate analysis (from 13% to 36% increase in bad loan from 36 to 60 months).</a:t>
            </a:r>
          </a:p>
          <a:p>
            <a:pPr>
              <a:buNone/>
            </a:pPr>
            <a:br>
              <a:rPr lang="en-AU" sz="1400" dirty="0"/>
            </a:br>
            <a:r>
              <a:rPr lang="en-AU" sz="1400" b="1" dirty="0" err="1"/>
              <a:t>avg_curr_bal_n</a:t>
            </a:r>
            <a:r>
              <a:rPr lang="en-AU" sz="1400" dirty="0"/>
              <a:t>: </a:t>
            </a:r>
            <a:r>
              <a:rPr lang="en-AU" sz="1400" b="0" dirty="0"/>
              <a:t>default decreases initially indicating a slight negative relation and the stabilizes.</a:t>
            </a:r>
            <a:endParaRPr lang="en-AU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12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8745-583C-E5A2-54F2-369C3BF99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C9B3-F1AB-9485-2C33-F8A57F40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89" y="241873"/>
            <a:ext cx="9821955" cy="544708"/>
          </a:xfrm>
        </p:spPr>
        <p:txBody>
          <a:bodyPr anchor="t">
            <a:normAutofit/>
          </a:bodyPr>
          <a:lstStyle/>
          <a:p>
            <a:pPr algn="ctr"/>
            <a:r>
              <a:rPr lang="en-AU" dirty="0"/>
              <a:t>Optimal model cut-off</a:t>
            </a: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F5EC5CAB-685D-34AF-4B68-BFBB78FA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" y="1212291"/>
            <a:ext cx="6805886" cy="4185619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E02D1-B332-D800-CEB8-C5AAF3D0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9893" y="1522020"/>
            <a:ext cx="5218100" cy="3566160"/>
          </a:xfrm>
        </p:spPr>
        <p:txBody>
          <a:bodyPr vert="horz" lIns="365760" tIns="365760" rIns="365760" bIns="365760" rtlCol="0">
            <a:noAutofit/>
          </a:bodyPr>
          <a:lstStyle/>
          <a:p>
            <a:pPr>
              <a:buNone/>
            </a:pPr>
            <a:r>
              <a:rPr lang="en-AU" dirty="0"/>
              <a:t>N</a:t>
            </a:r>
            <a:r>
              <a:rPr lang="en-US" dirty="0"/>
              <a:t>o cost for a predicted positive case </a:t>
            </a:r>
          </a:p>
          <a:p>
            <a:pPr>
              <a:buNone/>
            </a:pPr>
            <a:r>
              <a:rPr lang="en-US" dirty="0"/>
              <a:t>Return of a true negative case = $300 </a:t>
            </a:r>
          </a:p>
          <a:p>
            <a:pPr>
              <a:buNone/>
            </a:pPr>
            <a:r>
              <a:rPr lang="en-US" dirty="0"/>
              <a:t>Cost of a false negative case is $1,000</a:t>
            </a:r>
          </a:p>
          <a:p>
            <a:pPr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US" dirty="0"/>
              <a:t>Optimal Threshold: 0.1368</a:t>
            </a:r>
          </a:p>
          <a:p>
            <a:pPr>
              <a:buNone/>
            </a:pPr>
            <a:r>
              <a:rPr lang="en-US" dirty="0"/>
              <a:t>Maximum Net Return: $861,600.00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89BDA-D146-0C7F-A28F-74BF647A0060}"/>
              </a:ext>
            </a:extLst>
          </p:cNvPr>
          <p:cNvSpPr txBox="1"/>
          <p:nvPr/>
        </p:nvSpPr>
        <p:spPr>
          <a:xfrm>
            <a:off x="923484" y="5969796"/>
            <a:ext cx="10345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Please note that there is opportunity loss with False positives which we haven't considered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40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10498885" cy="914400"/>
          </a:xfrm>
          <a:noFill/>
        </p:spPr>
        <p:txBody>
          <a:bodyPr anchor="t" anchorCtr="0"/>
          <a:lstStyle/>
          <a:p>
            <a:r>
              <a:rPr lang="en-US" dirty="0"/>
              <a:t>Feature Engineering</a:t>
            </a:r>
            <a:r>
              <a:rPr lang="en-US" sz="2000" dirty="0"/>
              <a:t>(experiment 2 &amp; experiment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866162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 engineering in experiment2:</a:t>
            </a:r>
          </a:p>
          <a:p>
            <a:pPr marL="0" indent="0">
              <a:buNone/>
            </a:pPr>
            <a:r>
              <a:rPr lang="en-US" dirty="0"/>
              <a:t>1) Map </a:t>
            </a:r>
            <a:r>
              <a:rPr lang="en-US" dirty="0" err="1"/>
              <a:t>emp_length</a:t>
            </a:r>
            <a:r>
              <a:rPr lang="en-US" dirty="0"/>
              <a:t> to high level categories</a:t>
            </a:r>
          </a:p>
          <a:p>
            <a:pPr>
              <a:lnSpc>
                <a:spcPts val="1425"/>
              </a:lnSpc>
              <a:buNone/>
            </a:pPr>
            <a:r>
              <a:rPr lang="en-US" dirty="0"/>
              <a:t>2) </a:t>
            </a:r>
            <a:r>
              <a:rPr lang="en-US" dirty="0" err="1"/>
              <a:t>loan_amnt_installment_n</a:t>
            </a:r>
            <a:r>
              <a:rPr lang="en-US" dirty="0"/>
              <a:t>  = </a:t>
            </a:r>
            <a:r>
              <a:rPr lang="en-US" dirty="0" err="1"/>
              <a:t>loan_amnt_n</a:t>
            </a:r>
            <a:r>
              <a:rPr lang="en-US" dirty="0"/>
              <a:t>/</a:t>
            </a:r>
            <a:r>
              <a:rPr lang="en-US" dirty="0" err="1"/>
              <a:t>installment_n</a:t>
            </a:r>
            <a:r>
              <a:rPr lang="en-US" dirty="0"/>
              <a:t> (highly correlated)</a:t>
            </a:r>
          </a:p>
          <a:p>
            <a:pPr>
              <a:lnSpc>
                <a:spcPts val="1425"/>
              </a:lnSpc>
              <a:buNone/>
            </a:pPr>
            <a:r>
              <a:rPr lang="en-US" dirty="0"/>
              <a:t>3) </a:t>
            </a:r>
            <a:r>
              <a:rPr lang="en-US" dirty="0" err="1"/>
              <a:t>tot_hi_cred_lim_avg_cur_bal_n</a:t>
            </a:r>
            <a:r>
              <a:rPr lang="en-US" dirty="0"/>
              <a:t> = </a:t>
            </a:r>
            <a:r>
              <a:rPr lang="en-US" dirty="0" err="1"/>
              <a:t>tot_hi_cred_lim_n</a:t>
            </a:r>
            <a:r>
              <a:rPr lang="en-US" dirty="0"/>
              <a:t>/</a:t>
            </a:r>
            <a:r>
              <a:rPr lang="en-US" dirty="0" err="1"/>
              <a:t>avg_cur_bal_n</a:t>
            </a:r>
            <a:r>
              <a:rPr lang="en-US" dirty="0"/>
              <a:t> (highly correlated)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/>
              <a:t>4) drop </a:t>
            </a:r>
            <a:r>
              <a:rPr lang="en-US" dirty="0" err="1"/>
              <a:t>all_util_n</a:t>
            </a:r>
            <a:r>
              <a:rPr lang="en-US" dirty="0"/>
              <a:t> as &gt;19k out of 20k records has value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06D52-CA69-0941-B28D-325D7149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866164"/>
            <a:ext cx="5627002" cy="3566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/>
              <a:t>Feature engineering in experiment3:</a:t>
            </a:r>
          </a:p>
          <a:p>
            <a:pPr marL="0" indent="0">
              <a:buNone/>
            </a:pPr>
            <a:r>
              <a:rPr lang="en-US" cap="none" dirty="0"/>
              <a:t>1) Impute missing values in </a:t>
            </a:r>
            <a:r>
              <a:rPr lang="en-US" cap="none" dirty="0" err="1"/>
              <a:t>emp_length</a:t>
            </a:r>
            <a:r>
              <a:rPr lang="en-US" cap="none" dirty="0"/>
              <a:t> with KNN</a:t>
            </a:r>
          </a:p>
          <a:p>
            <a:pPr>
              <a:lnSpc>
                <a:spcPts val="1425"/>
              </a:lnSpc>
              <a:buNone/>
            </a:pPr>
            <a:r>
              <a:rPr lang="en-US" cap="none" dirty="0"/>
              <a:t>2) Categorize </a:t>
            </a:r>
            <a:r>
              <a:rPr lang="en-US" cap="none" dirty="0" err="1"/>
              <a:t>all_util_n</a:t>
            </a:r>
            <a:r>
              <a:rPr lang="en-US" cap="none" dirty="0"/>
              <a:t> in 2 buckets: lt100 &amp; ge100</a:t>
            </a:r>
          </a:p>
          <a:p>
            <a:pPr>
              <a:lnSpc>
                <a:spcPts val="1425"/>
              </a:lnSpc>
              <a:buNone/>
            </a:pPr>
            <a:r>
              <a:rPr lang="en-US" cap="none" dirty="0"/>
              <a:t>3)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cap="none" dirty="0"/>
              <a:t>Drop </a:t>
            </a:r>
            <a:r>
              <a:rPr lang="en-US" cap="none" dirty="0" err="1"/>
              <a:t>installment_n</a:t>
            </a:r>
            <a:r>
              <a:rPr lang="en-US" cap="none" dirty="0"/>
              <a:t> due to very high correlation with </a:t>
            </a:r>
            <a:r>
              <a:rPr lang="en-US" cap="none" dirty="0" err="1"/>
              <a:t>loan_amnt_n</a:t>
            </a:r>
            <a:endParaRPr lang="en-US" cap="none" dirty="0"/>
          </a:p>
          <a:p>
            <a:pPr>
              <a:lnSpc>
                <a:spcPts val="1425"/>
              </a:lnSpc>
              <a:buNone/>
            </a:pPr>
            <a:r>
              <a:rPr lang="en-US" cap="none" dirty="0"/>
              <a:t>4) log transformation of </a:t>
            </a:r>
            <a:r>
              <a:rPr lang="en-US" cap="none" dirty="0" err="1"/>
              <a:t>annual_inc_n</a:t>
            </a:r>
            <a:endParaRPr lang="en-US" cap="none" dirty="0"/>
          </a:p>
          <a:p>
            <a:pPr>
              <a:lnSpc>
                <a:spcPts val="1425"/>
              </a:lnSpc>
              <a:buNone/>
            </a:pPr>
            <a:r>
              <a:rPr lang="en-US" cap="none" dirty="0"/>
              <a:t>5) Drop grade due to Cramer's values of 1 with </a:t>
            </a:r>
            <a:r>
              <a:rPr lang="en-US" cap="none" dirty="0" err="1"/>
              <a:t>sub_grade</a:t>
            </a:r>
            <a:endParaRPr lang="en-US" cap="none" dirty="0"/>
          </a:p>
          <a:p>
            <a:pPr>
              <a:lnSpc>
                <a:spcPts val="1425"/>
              </a:lnSpc>
              <a:buNone/>
            </a:pPr>
            <a:r>
              <a:rPr lang="en-US" cap="none" dirty="0"/>
              <a:t>6) </a:t>
            </a:r>
            <a:r>
              <a:rPr lang="en-US" cap="none" dirty="0" err="1"/>
              <a:t>tot_hi_cred_lim_avg_cur_bal_n</a:t>
            </a:r>
            <a:r>
              <a:rPr lang="en-US" cap="none" dirty="0"/>
              <a:t> = </a:t>
            </a:r>
            <a:r>
              <a:rPr lang="en-US" cap="none" dirty="0" err="1"/>
              <a:t>tot_hi_cred_lim_n</a:t>
            </a:r>
            <a:r>
              <a:rPr lang="en-US" cap="none" dirty="0"/>
              <a:t>/</a:t>
            </a:r>
            <a:r>
              <a:rPr lang="en-US" cap="none" dirty="0" err="1"/>
              <a:t>avg_cur_bal_n</a:t>
            </a:r>
            <a:r>
              <a:rPr lang="en-US" cap="none" dirty="0"/>
              <a:t> (highly correlated)</a:t>
            </a:r>
          </a:p>
          <a:p>
            <a:pPr>
              <a:lnSpc>
                <a:spcPts val="1425"/>
              </a:lnSpc>
              <a:buNone/>
            </a:pPr>
            <a:endParaRPr lang="en-US" cap="none" dirty="0"/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79C58-6166-9735-CFAA-B726BA6FD13C}"/>
              </a:ext>
            </a:extLst>
          </p:cNvPr>
          <p:cNvSpPr txBox="1"/>
          <p:nvPr/>
        </p:nvSpPr>
        <p:spPr>
          <a:xfrm>
            <a:off x="1288026" y="5760720"/>
            <a:ext cx="1064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Despite feature engineering in experiments 2 and 3, the metrics did not improve and hence proposed the base model 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Varun </a:t>
            </a:r>
            <a:r>
              <a:rPr lang="en-US" dirty="0" err="1"/>
              <a:t>arora</a:t>
            </a:r>
            <a:r>
              <a:rPr lang="en-US" dirty="0"/>
              <a:t>| linkvarun@gmail.com | +61-420768193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49" y="2671752"/>
            <a:ext cx="5376279" cy="389619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Understanding the data</a:t>
            </a:r>
          </a:p>
          <a:p>
            <a:r>
              <a:rPr lang="en-US" dirty="0"/>
              <a:t>Variable interactions</a:t>
            </a:r>
          </a:p>
          <a:p>
            <a:r>
              <a:rPr lang="en-US" dirty="0"/>
              <a:t>Proposed model &amp; Selection criteria</a:t>
            </a:r>
          </a:p>
          <a:p>
            <a:r>
              <a:rPr lang="en-US" dirty="0"/>
              <a:t>Model results</a:t>
            </a:r>
          </a:p>
          <a:p>
            <a:r>
              <a:rPr lang="en-US" dirty="0"/>
              <a:t>Choosing optimal threshold</a:t>
            </a:r>
          </a:p>
          <a:p>
            <a:r>
              <a:rPr lang="en-US" dirty="0"/>
              <a:t>Other experiments performed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0CC2-DBFA-F9E9-0D45-65D9BEF7C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F5B4-C05F-95BC-EE40-53F09414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Objective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0F27873-9839-6170-F14E-554A618B344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80533" y="1920239"/>
            <a:ext cx="11201400" cy="4014893"/>
          </a:xfrm>
        </p:spPr>
        <p:txBody>
          <a:bodyPr/>
          <a:lstStyle/>
          <a:p>
            <a:r>
              <a:rPr lang="en-AU" dirty="0"/>
              <a:t>The purpose is to develop an </a:t>
            </a:r>
            <a:r>
              <a:rPr lang="en-AU" dirty="0" err="1"/>
              <a:t>XGBoost</a:t>
            </a:r>
            <a:r>
              <a:rPr lang="en-AU" dirty="0"/>
              <a:t> model to predict the likelihood of a customer’s default on a credit loan.</a:t>
            </a:r>
          </a:p>
          <a:p>
            <a:r>
              <a:rPr lang="en-AU" dirty="0"/>
              <a:t>Training data used is from year 2015 and tested on out-of-time data from year 2016, each containing 20k records.</a:t>
            </a:r>
          </a:p>
          <a:p>
            <a:r>
              <a:rPr lang="en-AU" u="sng" dirty="0"/>
              <a:t>Target variable</a:t>
            </a:r>
            <a:r>
              <a:rPr lang="en-AU" dirty="0"/>
              <a:t> (which we want to predict):</a:t>
            </a:r>
          </a:p>
          <a:p>
            <a:r>
              <a:rPr lang="en-AU" dirty="0"/>
              <a:t>Outcome = 1 for loans that are Charged Off (the lender gave up on collecting) or Late (31-120 days) (overdue, high risk of default).</a:t>
            </a:r>
          </a:p>
          <a:p>
            <a:r>
              <a:rPr lang="en-AU" dirty="0"/>
              <a:t>Outcome = 0 for all other statuses (e.g., Fully Paid, Current, In Grace Period, etc.)</a:t>
            </a:r>
          </a:p>
          <a:p>
            <a:r>
              <a:rPr lang="en-AU" sz="2000" dirty="0"/>
              <a:t>The transformation (from </a:t>
            </a:r>
            <a:r>
              <a:rPr lang="en-AU" sz="2000" dirty="0" err="1"/>
              <a:t>loan_status</a:t>
            </a:r>
            <a:r>
              <a:rPr lang="en-AU" sz="2000" dirty="0"/>
              <a:t> to Outcome) is done to simply distinguish between good vs bad loans</a:t>
            </a:r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67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097280"/>
            <a:ext cx="4613968" cy="721360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Distribution of Numeric variables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0F1B2B-27EB-9D82-848E-7AAC4B3D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103120"/>
            <a:ext cx="4236720" cy="3881120"/>
          </a:xfrm>
        </p:spPr>
        <p:txBody>
          <a:bodyPr>
            <a:normAutofit lnSpcReduction="10000"/>
          </a:bodyPr>
          <a:lstStyle/>
          <a:p>
            <a:r>
              <a:rPr lang="en-US" cap="none" dirty="0" err="1"/>
              <a:t>all_util_n</a:t>
            </a:r>
            <a:r>
              <a:rPr lang="en-US" cap="none" dirty="0"/>
              <a:t> - &gt;95% of records have value 100</a:t>
            </a:r>
          </a:p>
          <a:p>
            <a:r>
              <a:rPr lang="en-US" cap="none" dirty="0"/>
              <a:t>Outcome: 82% (good), 18% (bad)-unbalanced data</a:t>
            </a:r>
          </a:p>
          <a:p>
            <a:r>
              <a:rPr lang="en-US" cap="none" dirty="0" err="1"/>
              <a:t>tot_hi_cred_lim_n</a:t>
            </a:r>
            <a:r>
              <a:rPr lang="en-US" cap="none" dirty="0"/>
              <a:t> and </a:t>
            </a:r>
            <a:r>
              <a:rPr lang="en-US" cap="none" dirty="0" err="1"/>
              <a:t>avg_cur_bal_n</a:t>
            </a:r>
            <a:r>
              <a:rPr lang="en-US" cap="none" dirty="0"/>
              <a:t> are left skewed</a:t>
            </a:r>
          </a:p>
          <a:p>
            <a:r>
              <a:rPr lang="en-US" cap="none" dirty="0"/>
              <a:t>67% of customers have annual income &lt;=50k </a:t>
            </a:r>
          </a:p>
          <a:p>
            <a:r>
              <a:rPr lang="en-US" cap="none" dirty="0" err="1"/>
              <a:t>emp_length</a:t>
            </a:r>
            <a:r>
              <a:rPr lang="en-US" cap="none" dirty="0"/>
              <a:t> is an ordinal variable</a:t>
            </a:r>
          </a:p>
        </p:txBody>
      </p:sp>
      <p:pic>
        <p:nvPicPr>
          <p:cNvPr id="7" name="Picture 6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575CF201-CF6F-F917-B1CE-F83DF1A0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28" y="823085"/>
            <a:ext cx="6368992" cy="5111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E140-3EF7-A67E-F551-2EA4A5E0E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7C0D-1215-C21F-17C5-E3BFEC1A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1036319"/>
            <a:ext cx="4511042" cy="748453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Counts of categorical variables by ‘Outcome’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54FF4C-0037-1B27-262B-B7E85ECC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103120"/>
            <a:ext cx="4236720" cy="3881120"/>
          </a:xfrm>
        </p:spPr>
        <p:txBody>
          <a:bodyPr/>
          <a:lstStyle/>
          <a:p>
            <a:r>
              <a:rPr lang="en-US" cap="none" dirty="0"/>
              <a:t>As the grade and </a:t>
            </a:r>
            <a:r>
              <a:rPr lang="en-US" cap="none" dirty="0" err="1"/>
              <a:t>sub_grade</a:t>
            </a:r>
            <a:r>
              <a:rPr lang="en-US" cap="none" dirty="0"/>
              <a:t> deteriorate (from A to F), proportion of bad loan increases</a:t>
            </a:r>
          </a:p>
          <a:p>
            <a:r>
              <a:rPr lang="en-US" cap="none" dirty="0"/>
              <a:t>36-month term loans has 13% bad where as 60-month term loans contain 36% of bad loans </a:t>
            </a:r>
          </a:p>
          <a:p>
            <a:endParaRPr lang="en-US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9FC58-163C-F81A-6903-BC89646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62" y="689942"/>
            <a:ext cx="6370320" cy="2631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AF3B93-73F3-2309-3BE2-55C5D404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2" y="3437241"/>
            <a:ext cx="3481041" cy="27308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D05F82-7A3B-D4EF-D67F-1DCF64B6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27" y="3688612"/>
            <a:ext cx="2744155" cy="21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0" y="2760984"/>
            <a:ext cx="5867400" cy="326806"/>
          </a:xfrm>
          <a:noFill/>
        </p:spPr>
        <p:txBody>
          <a:bodyPr/>
          <a:lstStyle/>
          <a:p>
            <a:r>
              <a:rPr lang="en-US" sz="2000" dirty="0"/>
              <a:t>Relation b/w numeric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D08F-E554-1EF2-017E-BA652865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96" y="60940"/>
            <a:ext cx="6472804" cy="5619144"/>
          </a:xfrm>
          <a:prstGeom prst="rect">
            <a:avLst/>
          </a:prstGeom>
        </p:spPr>
      </p:pic>
      <p:pic>
        <p:nvPicPr>
          <p:cNvPr id="10" name="Picture Placeholder 9" descr="A graph with circles and lines&#10;&#10;AI-generated content may be incorrect.">
            <a:extLst>
              <a:ext uri="{FF2B5EF4-FFF2-40B4-BE49-F238E27FC236}">
                <a16:creationId xmlns:a16="http://schemas.microsoft.com/office/drawing/2014/main" id="{88FD5644-3534-06A0-378C-05B76819C7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53" r="153"/>
          <a:stretch>
            <a:fillRect/>
          </a:stretch>
        </p:blipFill>
        <p:spPr>
          <a:xfrm>
            <a:off x="679704" y="64336"/>
            <a:ext cx="2204721" cy="22047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CCE98F-FA0F-1479-187A-C5A33D49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0" y="3234262"/>
            <a:ext cx="6016417" cy="1464738"/>
          </a:xfrm>
        </p:spPr>
        <p:txBody>
          <a:bodyPr>
            <a:normAutofit/>
          </a:bodyPr>
          <a:lstStyle/>
          <a:p>
            <a:r>
              <a:rPr lang="en-US" sz="1600" cap="none" dirty="0"/>
              <a:t>Very high +correlation b/w Loan amount &amp; Installment (0.95)</a:t>
            </a:r>
          </a:p>
          <a:p>
            <a:r>
              <a:rPr lang="en-US" sz="1600" cap="none" dirty="0"/>
              <a:t>High +correlation b/w Total high credit limit &amp; Average current balance (0.81)</a:t>
            </a:r>
          </a:p>
          <a:p>
            <a:r>
              <a:rPr lang="en-US" sz="1600" cap="none" dirty="0"/>
              <a:t>Moderate +correlation b/w Total high credit limit &amp; Loan amount (0.40)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50D53F-1823-DECA-13B0-5590C672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67" y="6121409"/>
            <a:ext cx="5503333" cy="4893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4C24BEA-3F29-4B5A-EF43-145C847A4EED}"/>
              </a:ext>
            </a:extLst>
          </p:cNvPr>
          <p:cNvSpPr txBox="1">
            <a:spLocks/>
          </p:cNvSpPr>
          <p:nvPr/>
        </p:nvSpPr>
        <p:spPr>
          <a:xfrm>
            <a:off x="154089" y="4816704"/>
            <a:ext cx="6472803" cy="326806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Relation b/w categorical variables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0B6C166-8A77-33C2-11C0-81C6601A2E03}"/>
              </a:ext>
            </a:extLst>
          </p:cNvPr>
          <p:cNvSpPr txBox="1">
            <a:spLocks/>
          </p:cNvSpPr>
          <p:nvPr/>
        </p:nvSpPr>
        <p:spPr>
          <a:xfrm>
            <a:off x="154089" y="5563123"/>
            <a:ext cx="5738544" cy="69997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/>
              <a:t>Cramer’s V value 1 means complete association b/w Grade and Sub grade </a:t>
            </a:r>
          </a:p>
          <a:p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53E8-0D11-B032-97D7-41AF774D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D5C-B16C-023F-F2F6-8787C382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" y="391009"/>
            <a:ext cx="10540365" cy="342053"/>
          </a:xfrm>
          <a:noFill/>
        </p:spPr>
        <p:txBody>
          <a:bodyPr anchor="t" anchorCtr="0"/>
          <a:lstStyle/>
          <a:p>
            <a:r>
              <a:rPr lang="en-US" sz="1800" dirty="0"/>
              <a:t>Significance test (Numeric): ‘good’ vs ‘bad’</a:t>
            </a: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BC6C6E7-8894-5532-AC62-62D7BFDF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9" y="968913"/>
            <a:ext cx="6175195" cy="2964912"/>
          </a:xfrm>
          <a:prstGeom prst="rect">
            <a:avLst/>
          </a:prstGeom>
        </p:spPr>
      </p:pic>
      <p:pic>
        <p:nvPicPr>
          <p:cNvPr id="14" name="Picture 13" descr="A black background with white numbers">
            <a:extLst>
              <a:ext uri="{FF2B5EF4-FFF2-40B4-BE49-F238E27FC236}">
                <a16:creationId xmlns:a16="http://schemas.microsoft.com/office/drawing/2014/main" id="{0D28E579-439D-CBE3-FF8A-317CD71B1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79" y="4752975"/>
            <a:ext cx="6183155" cy="13905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8BC8D1-E1B3-3C04-92AC-6FDAB49C9B56}"/>
              </a:ext>
            </a:extLst>
          </p:cNvPr>
          <p:cNvSpPr txBox="1">
            <a:spLocks/>
          </p:cNvSpPr>
          <p:nvPr/>
        </p:nvSpPr>
        <p:spPr>
          <a:xfrm>
            <a:off x="146685" y="4169676"/>
            <a:ext cx="10540365" cy="34205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Significance test (Outcome vs Categorical 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C37361-DC4C-6725-BDE1-55EB4E0C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601" y="771525"/>
            <a:ext cx="4581324" cy="5495925"/>
          </a:xfrm>
        </p:spPr>
        <p:txBody>
          <a:bodyPr>
            <a:noAutofit/>
          </a:bodyPr>
          <a:lstStyle/>
          <a:p>
            <a:r>
              <a:rPr lang="en-US" cap="none" dirty="0"/>
              <a:t>Non-parametric </a:t>
            </a:r>
            <a:r>
              <a:rPr lang="en-US" b="1" cap="none" dirty="0"/>
              <a:t>Mann-Whitney U</a:t>
            </a:r>
            <a:r>
              <a:rPr lang="en-US" cap="none" dirty="0"/>
              <a:t> test was performed (for each numeric variable) to test the null-hypothesis that the two populations (good and bad) are non-distinguishable</a:t>
            </a:r>
          </a:p>
          <a:p>
            <a:r>
              <a:rPr lang="en-US" dirty="0"/>
              <a:t>Except for </a:t>
            </a:r>
            <a:r>
              <a:rPr lang="en-US" dirty="0" err="1"/>
              <a:t>emp_length</a:t>
            </a:r>
            <a:r>
              <a:rPr lang="en-US" dirty="0"/>
              <a:t> (which is an ordinal, not continuous var), the H0 can be rejected.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dirty="0"/>
          </a:p>
          <a:p>
            <a:r>
              <a:rPr lang="en-US" cap="none" dirty="0"/>
              <a:t>For categorical features, Chi2-</a:t>
            </a:r>
            <a:r>
              <a:rPr lang="en-US" dirty="0"/>
              <a:t>test was performed to test the </a:t>
            </a:r>
            <a:r>
              <a:rPr lang="en-AU" dirty="0"/>
              <a:t>significance of association (relationship) between categorical variables</a:t>
            </a:r>
            <a:r>
              <a:rPr lang="en-US" cap="none" dirty="0"/>
              <a:t> and Outcome.</a:t>
            </a:r>
          </a:p>
          <a:p>
            <a:r>
              <a:rPr lang="en-US" dirty="0"/>
              <a:t>All have a signification association.</a:t>
            </a:r>
            <a:endParaRPr lang="en-US" cap="none" dirty="0"/>
          </a:p>
          <a:p>
            <a:endParaRPr lang="en-US" dirty="0"/>
          </a:p>
          <a:p>
            <a:endParaRPr lang="en-US" cap="none" dirty="0"/>
          </a:p>
          <a:p>
            <a:endParaRPr lang="en-US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363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22" y="202545"/>
            <a:ext cx="9821955" cy="574203"/>
          </a:xfrm>
          <a:noFill/>
        </p:spPr>
        <p:txBody>
          <a:bodyPr anchor="t" anchorCtr="0"/>
          <a:lstStyle/>
          <a:p>
            <a:r>
              <a:rPr lang="en-US" dirty="0"/>
              <a:t>Proposed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D89218-7C0D-A403-8D49-9FCB98DC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366" y="1101213"/>
            <a:ext cx="11297265" cy="5388077"/>
          </a:xfrm>
        </p:spPr>
        <p:txBody>
          <a:bodyPr>
            <a:normAutofit/>
          </a:bodyPr>
          <a:lstStyle/>
          <a:p>
            <a:r>
              <a:rPr lang="en-AU" dirty="0"/>
              <a:t>Algorithm: XGB Classifier</a:t>
            </a:r>
          </a:p>
          <a:p>
            <a:r>
              <a:rPr lang="en-AU" dirty="0"/>
              <a:t>Preprocessing: Label encoding for categorical features, scaling of numerical features not required for tree-based models</a:t>
            </a:r>
          </a:p>
          <a:p>
            <a:r>
              <a:rPr lang="en-AU" dirty="0"/>
              <a:t>Cross-validation: 5-fold CV with 3 repeats using random seeds</a:t>
            </a:r>
          </a:p>
          <a:p>
            <a:r>
              <a:rPr lang="en-AU" dirty="0"/>
              <a:t>Hyperparameters:</a:t>
            </a:r>
          </a:p>
          <a:p>
            <a:pPr lvl="1"/>
            <a:r>
              <a:rPr lang="en-AU" dirty="0"/>
              <a:t>tree depth (max depth of each tree): 3</a:t>
            </a:r>
          </a:p>
          <a:p>
            <a:pPr lvl="1"/>
            <a:r>
              <a:rPr lang="en-AU" dirty="0"/>
              <a:t>subsample (fraction of training data randomly selected for each boosting round): 0.6</a:t>
            </a:r>
          </a:p>
          <a:p>
            <a:pPr lvl="1"/>
            <a:r>
              <a:rPr lang="en-AU" dirty="0"/>
              <a:t>learning rate (controls the step size): 0.1</a:t>
            </a:r>
          </a:p>
          <a:p>
            <a:pPr lvl="1"/>
            <a:r>
              <a:rPr lang="en-AU" dirty="0"/>
              <a:t>number of estimators (# of boosting rounds): 100</a:t>
            </a:r>
          </a:p>
          <a:p>
            <a:pPr lvl="1"/>
            <a:r>
              <a:rPr lang="en-AU" dirty="0"/>
              <a:t>minimum child weight (min weight of records required for split): 3</a:t>
            </a:r>
          </a:p>
          <a:p>
            <a:pPr lvl="1"/>
            <a:r>
              <a:rPr lang="en-AU" dirty="0"/>
              <a:t>column subsampling (fractions of features randomly selected for each tree): 1</a:t>
            </a:r>
          </a:p>
          <a:p>
            <a:pPr lvl="1"/>
            <a:r>
              <a:rPr lang="en-AU" dirty="0"/>
              <a:t>gamma (min loss reduction required for a split): 0.1</a:t>
            </a:r>
          </a:p>
          <a:p>
            <a:r>
              <a:rPr lang="en-AU" dirty="0"/>
              <a:t>Best model is selected based on performance (Gini score) and stability (Gini std deviation) across 15 models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219605"/>
            <a:ext cx="11375922" cy="426720"/>
          </a:xfrm>
          <a:noFill/>
        </p:spPr>
        <p:txBody>
          <a:bodyPr/>
          <a:lstStyle/>
          <a:p>
            <a:r>
              <a:rPr lang="en-US" dirty="0"/>
              <a:t>Methodology for best model selection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9FABE7-1EAC-9877-BAA7-7292F564E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41589-CC89-AB0D-7C02-692E1B14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" y="1064426"/>
            <a:ext cx="7907271" cy="5011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815CE-9F9F-0A2F-E374-A0460276965E}"/>
              </a:ext>
            </a:extLst>
          </p:cNvPr>
          <p:cNvSpPr txBox="1"/>
          <p:nvPr/>
        </p:nvSpPr>
        <p:spPr>
          <a:xfrm>
            <a:off x="8003460" y="1515468"/>
            <a:ext cx="41098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 best model by balancing performance (mean Gini) with stability (std dev of Gini) : get all the top 5% </a:t>
            </a:r>
            <a:r>
              <a:rPr lang="en-US" dirty="0" err="1"/>
              <a:t>gini</a:t>
            </a:r>
            <a:r>
              <a:rPr lang="en-US" dirty="0"/>
              <a:t> scores and select the one with minimum standard deviation ensuring performance and generalization.</a:t>
            </a:r>
          </a:p>
          <a:p>
            <a:pPr lvl="1"/>
            <a:r>
              <a:rPr lang="en-US" dirty="0"/>
              <a:t> </a:t>
            </a:r>
            <a:endParaRPr lang="en-AU" dirty="0"/>
          </a:p>
          <a:p>
            <a:pPr lvl="1"/>
            <a:r>
              <a:rPr lang="en-AU" dirty="0"/>
              <a:t>Mean Gini Score (training data): 0.485</a:t>
            </a:r>
          </a:p>
          <a:p>
            <a:pPr lvl="1"/>
            <a:r>
              <a:rPr lang="en-AU" dirty="0"/>
              <a:t>Std Dev of Gini (training data): 0.020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Gini Score (OOT data): 0.405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e7d583f-4fc2-4e52-9678-518f144ae445}" enabled="1" method="Standard" siteId="{dd6819e1-b27c-4bc8-8eb7-372d3658cddd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{D6A069E0-82D0-41FC-A23C-1FD1BD1FF66B}tf67061901_win32</Template>
  <TotalTime>394</TotalTime>
  <Words>1200</Words>
  <Application>Microsoft Office PowerPoint</Application>
  <PresentationFormat>Widescreen</PresentationFormat>
  <Paragraphs>104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Daytona Condensed Light</vt:lpstr>
      <vt:lpstr>Posterama</vt:lpstr>
      <vt:lpstr>Custom</vt:lpstr>
      <vt:lpstr>Lending club credit risk predictor</vt:lpstr>
      <vt:lpstr>agenda</vt:lpstr>
      <vt:lpstr>Objective</vt:lpstr>
      <vt:lpstr>Distribution of Numeric variables</vt:lpstr>
      <vt:lpstr>Counts of categorical variables by ‘Outcome’</vt:lpstr>
      <vt:lpstr>Relation b/w numeric variables</vt:lpstr>
      <vt:lpstr>Significance test (Numeric): ‘good’ vs ‘bad’</vt:lpstr>
      <vt:lpstr>Proposed model</vt:lpstr>
      <vt:lpstr>Methodology for best model selection</vt:lpstr>
      <vt:lpstr>ROC Curve</vt:lpstr>
      <vt:lpstr>Feature importance</vt:lpstr>
      <vt:lpstr>PDP and ice plots (top 4 features)</vt:lpstr>
      <vt:lpstr>Optimal model cut-off</vt:lpstr>
      <vt:lpstr>Feature Engineering(experiment 2 &amp; experiment 3)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Arora</dc:creator>
  <cp:lastModifiedBy>Varun Arora</cp:lastModifiedBy>
  <cp:revision>38</cp:revision>
  <dcterms:created xsi:type="dcterms:W3CDTF">2025-05-20T01:43:46Z</dcterms:created>
  <dcterms:modified xsi:type="dcterms:W3CDTF">2025-05-20T13:02:54Z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Custom:7</vt:lpwstr>
  </property>
  <property fmtid="{D5CDD505-2E9C-101B-9397-08002B2CF9AE}" pid="5" name="ClassificationContentMarkingFooterText">
    <vt:lpwstr>GENERAL</vt:lpwstr>
  </property>
  <property fmtid="{D5CDD505-2E9C-101B-9397-08002B2CF9AE}" pid="6" name="ClassificationContentMarkingHeaderLocations">
    <vt:lpwstr>Custom:6</vt:lpwstr>
  </property>
  <property fmtid="{D5CDD505-2E9C-101B-9397-08002B2CF9AE}" pid="7" name="ClassificationContentMarkingHeaderText">
    <vt:lpwstr>GENERAL</vt:lpwstr>
  </property>
</Properties>
</file>