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3"/>
  </p:notesMasterIdLst>
  <p:sldIdLst>
    <p:sldId id="256" r:id="rId2"/>
    <p:sldId id="283" r:id="rId3"/>
    <p:sldId id="257" r:id="rId4"/>
    <p:sldId id="258" r:id="rId5"/>
    <p:sldId id="264" r:id="rId6"/>
    <p:sldId id="263" r:id="rId7"/>
    <p:sldId id="285" r:id="rId8"/>
    <p:sldId id="259" r:id="rId9"/>
    <p:sldId id="278" r:id="rId10"/>
    <p:sldId id="276" r:id="rId11"/>
    <p:sldId id="282" r:id="rId12"/>
    <p:sldId id="267" r:id="rId13"/>
    <p:sldId id="279" r:id="rId14"/>
    <p:sldId id="270" r:id="rId15"/>
    <p:sldId id="274" r:id="rId16"/>
    <p:sldId id="273" r:id="rId17"/>
    <p:sldId id="271" r:id="rId18"/>
    <p:sldId id="275" r:id="rId19"/>
    <p:sldId id="261" r:id="rId20"/>
    <p:sldId id="262" r:id="rId21"/>
    <p:sldId id="28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D2A5"/>
    <a:srgbClr val="FF33CC"/>
    <a:srgbClr val="FF66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41AB1-9B9F-4F95-A312-5C6B22C4857B}" v="2" dt="2017-03-06T16:24:41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395" autoAdjust="0"/>
  </p:normalViewPr>
  <p:slideViewPr>
    <p:cSldViewPr snapToGrid="0">
      <p:cViewPr varScale="1">
        <p:scale>
          <a:sx n="87" d="100"/>
          <a:sy n="87" d="100"/>
        </p:scale>
        <p:origin x="31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>
                <a:latin typeface="+mj-lt"/>
              </a:rPr>
              <a:t>650</a:t>
            </a:r>
            <a:r>
              <a:rPr lang="en-US" sz="2400">
                <a:latin typeface="+mj-lt"/>
              </a:rPr>
              <a:t> Gesammelte Repositories</a:t>
            </a:r>
            <a:endParaRPr lang="en-US" sz="2400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Repositories</c:v>
                </c:pt>
              </c:strCache>
            </c:strRef>
          </c:tx>
          <c:spPr>
            <a:effectLst>
              <a:outerShdw blurRad="165100" dist="50800" dir="5400000" algn="ctr" rotWithShape="0">
                <a:srgbClr val="000000">
                  <a:alpha val="43137"/>
                </a:srgbClr>
              </a:outerShdw>
            </a:effectLst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403-49C3-BF19-81A3E644D32E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  <a:ln w="19050">
                <a:solidFill>
                  <a:schemeClr val="lt1"/>
                </a:solidFill>
              </a:ln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403-49C3-BF19-81A3E644D32E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403-49C3-BF19-81A3E644D32E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403-49C3-BF19-81A3E644D32E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403-49C3-BF19-81A3E644D32E}"/>
              </c:ext>
            </c:extLst>
          </c:dPt>
          <c:dPt>
            <c:idx val="5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403-49C3-BF19-81A3E644D32E}"/>
              </c:ext>
            </c:extLst>
          </c:dPt>
          <c:dPt>
            <c:idx val="6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403-49C3-BF19-81A3E644D3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4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Tabelle1!$A$2:$A$8</c:f>
              <c:strCache>
                <c:ptCount val="7"/>
                <c:pt idx="0">
                  <c:v>DEV</c:v>
                </c:pt>
                <c:pt idx="1">
                  <c:v>WEB</c:v>
                </c:pt>
                <c:pt idx="2">
                  <c:v>DATA</c:v>
                </c:pt>
                <c:pt idx="3">
                  <c:v>DOCS</c:v>
                </c:pt>
                <c:pt idx="4">
                  <c:v>EDU</c:v>
                </c:pt>
                <c:pt idx="5">
                  <c:v>HW</c:v>
                </c:pt>
                <c:pt idx="6">
                  <c:v>OTHER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303</c:v>
                </c:pt>
                <c:pt idx="1">
                  <c:v>50</c:v>
                </c:pt>
                <c:pt idx="2">
                  <c:v>76</c:v>
                </c:pt>
                <c:pt idx="3">
                  <c:v>100</c:v>
                </c:pt>
                <c:pt idx="4">
                  <c:v>54</c:v>
                </c:pt>
                <c:pt idx="5">
                  <c:v>48</c:v>
                </c:pt>
                <c:pt idx="6">
                  <c:v>19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8403-49C3-BF19-81A3E644D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1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C37A5-D511-48CC-B9EE-A46C44B8FFD7}" type="datetimeFigureOut">
              <a:rPr lang="de-DE" smtClean="0"/>
              <a:t>07.03.2017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2527E-91A4-40D4-9DBF-34C7F639A2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28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2527E-91A4-40D4-9DBF-34C7F639A2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97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Bei OTHER:</a:t>
            </a:r>
            <a:r>
              <a:rPr lang="de-DE" baseline="0" smtClean="0"/>
              <a:t> die wir keinem zuordnen konnten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2527E-91A4-40D4-9DBF-34C7F639A2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09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Neue ML-Algorithmen können schnell eingebunden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2527E-91A4-40D4-9DBF-34C7F639A25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81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baseline="0" dirty="0"/>
              <a:t> TODO An Evaluation anknüpfen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2527E-91A4-40D4-9DBF-34C7F639A25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19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Neuronales</a:t>
            </a:r>
            <a:r>
              <a:rPr lang="de-DE"/>
              <a:t> Netz vs Ensemble Trees</a:t>
            </a:r>
            <a:endParaRPr lang="de-DE" dirty="0"/>
          </a:p>
          <a:p>
            <a:pPr lvl="1"/>
            <a:r>
              <a:rPr lang="de-DE"/>
              <a:t>Ähnlich gute Ergebnisse</a:t>
            </a:r>
            <a:endParaRPr lang="de-DE" dirty="0"/>
          </a:p>
          <a:p>
            <a:pPr lvl="1"/>
            <a:r>
              <a:rPr lang="de-DE"/>
              <a:t>ca. 88% Genauigkeit, 84% Trefferquote</a:t>
            </a:r>
            <a:endParaRPr lang="de-DE" dirty="0"/>
          </a:p>
          <a:p>
            <a:r>
              <a:rPr lang="de-DE"/>
              <a:t>KNeighbors, SVM, Entscheidungsbaum</a:t>
            </a:r>
            <a:endParaRPr lang="de-DE" dirty="0"/>
          </a:p>
          <a:p>
            <a:pPr lvl="1"/>
            <a:r>
              <a:rPr lang="de-DE"/>
              <a:t>Niedrigere Präzision und Trefferquote</a:t>
            </a:r>
            <a:endParaRPr lang="de-DE" dirty="0"/>
          </a:p>
          <a:p>
            <a:r>
              <a:rPr lang="de-DE"/>
              <a:t>Problematisch: Klassen mit wenigen Instanzen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2527E-91A4-40D4-9DBF-34C7F639A2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8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Folie IMO überflüssig, kann man</a:t>
            </a:r>
            <a:r>
              <a:rPr lang="de-DE" baseline="0"/>
              <a:t> während den vorherigen sagen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2527E-91A4-40D4-9DBF-34C7F639A2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43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Schwierig EDU und DOCS zu unterscheiden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2527E-91A4-40D4-9DBF-34C7F639A2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73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2527E-91A4-40D4-9DBF-34C7F639A250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34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EEA8-D4B2-46D0-97CC-6303763D8EB7}" type="datetime1">
              <a:rPr lang="de-DE" smtClean="0"/>
              <a:t>07.03.2017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3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586-B937-46E4-A841-A7038C0D4D66}" type="datetime1">
              <a:rPr lang="de-DE" smtClean="0"/>
              <a:t>07.03.2017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38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1352-6940-43BB-9791-3077FAE9ECD3}" type="datetime1">
              <a:rPr lang="de-DE" smtClean="0"/>
              <a:t>07.03.2017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77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508A-AA09-4866-B3D8-4B283D3E2A05}" type="datetime1">
              <a:rPr lang="de-DE" smtClean="0"/>
              <a:t>07.03.2017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97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8288" indent="-268288">
              <a:buClr>
                <a:srgbClr val="339966"/>
              </a:buClr>
              <a:buSzPct val="100000"/>
              <a:buFont typeface="Wingdings" panose="05000000000000000000" pitchFamily="2" charset="2"/>
              <a:buChar char="§"/>
              <a:defRPr>
                <a:latin typeface="+mj-lt"/>
              </a:defRPr>
            </a:lvl1pPr>
            <a:lvl2pPr marL="685800" indent="-228600">
              <a:buClr>
                <a:srgbClr val="339966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1143000" indent="-228600">
              <a:buClr>
                <a:srgbClr val="339966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3pPr>
            <a:lvl4pPr marL="1600200" indent="-228600">
              <a:buClr>
                <a:srgbClr val="339966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2057400" indent="-228600">
              <a:buClr>
                <a:srgbClr val="339966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AD3-A222-46F8-B360-4093BE86D541}" type="datetime1">
              <a:rPr lang="de-DE" smtClean="0"/>
              <a:t>07.03.2017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1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05734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8288" indent="-268288">
              <a:buClr>
                <a:srgbClr val="339966"/>
              </a:buClr>
              <a:buSzPct val="100000"/>
              <a:buFont typeface="Wingdings" panose="05000000000000000000" pitchFamily="2" charset="2"/>
              <a:buChar char="§"/>
              <a:defRPr>
                <a:latin typeface="+mj-lt"/>
              </a:defRPr>
            </a:lvl1pPr>
            <a:lvl2pPr marL="685800" indent="-228600">
              <a:buClr>
                <a:srgbClr val="339966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1143000" indent="-228600">
              <a:buClr>
                <a:srgbClr val="339966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3pPr>
            <a:lvl4pPr marL="1600200" indent="-228600">
              <a:buClr>
                <a:srgbClr val="339966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2057400" indent="-228600">
              <a:buClr>
                <a:srgbClr val="339966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4AD3-A222-46F8-B360-4093BE86D541}" type="datetime1">
              <a:rPr lang="de-DE" smtClean="0"/>
              <a:t>07.03.2017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38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AE59-EA48-4A9E-9DE3-6B220D7BBE10}" type="datetime1">
              <a:rPr lang="de-DE" smtClean="0"/>
              <a:t>07.03.2017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14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B12A2-D807-471B-919D-0B2AB619F05C}" type="datetime1">
              <a:rPr lang="de-DE" smtClean="0"/>
              <a:t>07.03.2017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88E3-C758-4382-8327-9D139C007354}" type="datetime1">
              <a:rPr lang="de-DE" smtClean="0"/>
              <a:t>07.03.2017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80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C5CC-9D5B-4460-9632-5B2A65B15C65}" type="datetime1">
              <a:rPr lang="de-DE" smtClean="0"/>
              <a:t>07.03.2017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70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1BAB-C251-4DAE-8D87-5F0AE707F2E6}" type="datetime1">
              <a:rPr lang="de-DE" smtClean="0"/>
              <a:t>07.03.2017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22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0F56-3799-4080-AA08-8C483A5FED58}" type="datetime1">
              <a:rPr lang="de-DE" smtClean="0"/>
              <a:t>07.03.2017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37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A45A7-ACBA-45C3-AC7D-65F928933C24}" type="datetime1">
              <a:rPr lang="de-DE" smtClean="0"/>
              <a:t>07.03.2017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B3316-48C4-4721-AE4A-CF580FA75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51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3FDBF"/>
            </a:gs>
            <a:gs pos="46000">
              <a:srgbClr val="00A663"/>
            </a:gs>
            <a:gs pos="100000">
              <a:schemeClr val="accent6">
                <a:lumMod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7200" err="1">
                <a:solidFill>
                  <a:schemeClr val="bg1"/>
                </a:solidFill>
                <a:latin typeface="Tw Cen MT" panose="020B0602020104020603" pitchFamily="34" charset="0"/>
              </a:rPr>
              <a:t>informatiCup</a:t>
            </a:r>
            <a:r>
              <a:rPr lang="de-DE" sz="720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de-DE" sz="7200" smtClean="0">
                <a:solidFill>
                  <a:schemeClr val="bg1"/>
                </a:solidFill>
                <a:latin typeface="Tw Cen MT" panose="020B0602020104020603" pitchFamily="34" charset="0"/>
              </a:rPr>
              <a:t>2017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Team Stuttgart</a:t>
            </a:r>
            <a:endParaRPr lang="de-DE" dirty="0">
              <a:latin typeface="+mj-lt"/>
            </a:endParaRPr>
          </a:p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Paul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Kuznecov</a:t>
            </a: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 Vincent Link  Eduard Marbach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5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Feature Engineering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Metadaten</a:t>
            </a:r>
          </a:p>
          <a:p>
            <a:pPr lvl="1"/>
            <a:r>
              <a:rPr lang="de-DE" dirty="0"/>
              <a:t>Anzahl </a:t>
            </a:r>
            <a:r>
              <a:rPr lang="de-DE" dirty="0" err="1"/>
              <a:t>Commits</a:t>
            </a:r>
            <a:r>
              <a:rPr lang="de-DE" dirty="0"/>
              <a:t>, </a:t>
            </a:r>
            <a:r>
              <a:rPr lang="de-DE" dirty="0" err="1"/>
              <a:t>Contributors</a:t>
            </a:r>
            <a:r>
              <a:rPr lang="de-DE" dirty="0"/>
              <a:t>, Dateien, …</a:t>
            </a:r>
          </a:p>
          <a:p>
            <a:r>
              <a:rPr lang="de-DE" dirty="0"/>
              <a:t>Programmiersprachen, Dateitypen</a:t>
            </a:r>
          </a:p>
          <a:p>
            <a:pPr lvl="1"/>
            <a:r>
              <a:rPr lang="de-DE" dirty="0"/>
              <a:t>z.B. Anteil von HTML, CSS, JavaScript zu allen Sprachen</a:t>
            </a:r>
          </a:p>
          <a:p>
            <a:pPr lvl="1"/>
            <a:r>
              <a:rPr lang="de-DE" dirty="0"/>
              <a:t>z.B. Anteil in kB von CSV, JSON, TSV, …</a:t>
            </a:r>
          </a:p>
          <a:p>
            <a:r>
              <a:rPr lang="de-DE" dirty="0"/>
              <a:t>Beschreibung, Name</a:t>
            </a:r>
          </a:p>
          <a:p>
            <a:pPr lvl="1"/>
            <a:r>
              <a:rPr lang="de-DE" dirty="0"/>
              <a:t>Enthalten von bestimmten Schlüsselwörtern</a:t>
            </a:r>
          </a:p>
          <a:p>
            <a:r>
              <a:rPr lang="de-DE" dirty="0"/>
              <a:t>Existenz von bestimmten Dateien / Ordnern</a:t>
            </a:r>
          </a:p>
          <a:p>
            <a:pPr lvl="1"/>
            <a:r>
              <a:rPr lang="de-DE" dirty="0"/>
              <a:t>z.B. </a:t>
            </a:r>
            <a:r>
              <a:rPr lang="de-DE" dirty="0" err="1"/>
              <a:t>Build</a:t>
            </a:r>
            <a:r>
              <a:rPr lang="de-DE" dirty="0"/>
              <a:t> Files bei DEV-Projekten</a:t>
            </a:r>
          </a:p>
          <a:p>
            <a:pPr lvl="1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47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Feature Engineering</a:t>
            </a:r>
            <a:endParaRPr lang="de-DE" dirty="0"/>
          </a:p>
        </p:txBody>
      </p:sp>
      <p:sp>
        <p:nvSpPr>
          <p:cNvPr id="7" name="Rectangle 10"/>
          <p:cNvSpPr/>
          <p:nvPr/>
        </p:nvSpPr>
        <p:spPr>
          <a:xfrm>
            <a:off x="1463894" y="1594317"/>
            <a:ext cx="4088362" cy="22304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1463894" y="4125903"/>
            <a:ext cx="4088362" cy="22304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6877810" y="1594317"/>
            <a:ext cx="4088362" cy="22304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16" name="Rectangle 10"/>
          <p:cNvSpPr/>
          <p:nvPr/>
        </p:nvSpPr>
        <p:spPr>
          <a:xfrm>
            <a:off x="6877810" y="4125903"/>
            <a:ext cx="4088362" cy="223044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631380" y="1803981"/>
            <a:ext cx="1876694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Metadaten</a:t>
            </a:r>
            <a:endParaRPr lang="en-US" sz="24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135260" y="1812689"/>
            <a:ext cx="3614421" cy="7417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Programmiersprachen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, 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Dateitypen</a:t>
            </a:r>
            <a:endParaRPr lang="en-US" sz="24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631379" y="4332967"/>
            <a:ext cx="3371097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Schlüsselwörter</a:t>
            </a:r>
            <a:endParaRPr lang="en-US" sz="24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7135260" y="4332967"/>
            <a:ext cx="3287882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Dateien</a:t>
            </a:r>
            <a:r>
              <a:rPr lang="en-US" sz="2400" b="1" dirty="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Ordner</a:t>
            </a:r>
            <a:endParaRPr lang="en-US" sz="24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631379" y="2207211"/>
            <a:ext cx="3704385" cy="1496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Anzahl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Commits, Branches, Contributors, …</a:t>
            </a: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80" y="2942715"/>
            <a:ext cx="1047750" cy="3048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02" y="2955657"/>
            <a:ext cx="904875" cy="28575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916" y="2942715"/>
            <a:ext cx="838200" cy="30480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452" y="3346219"/>
            <a:ext cx="1200150" cy="285750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7090277" y="2556128"/>
            <a:ext cx="3704385" cy="1147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Anteile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von HTML, CSS, …</a:t>
            </a: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Anteile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in 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Größe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 (Bytes)</a:t>
            </a: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206" y="3236687"/>
            <a:ext cx="1123950" cy="31432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4041" y="3236686"/>
            <a:ext cx="1019175" cy="314325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631378" y="4696525"/>
            <a:ext cx="3704385" cy="1147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In </a:t>
            </a:r>
            <a:r>
              <a:rPr lang="en-US" sz="1800" dirty="0" err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Beschreibung</a:t>
            </a: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In Titel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…</a:t>
            </a: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7090277" y="4696525"/>
            <a:ext cx="3704385" cy="1147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Buildfiles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Konfigurationsdateien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smtClean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…</a:t>
            </a: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 smtClean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bg1"/>
              </a:solidFill>
              <a:latin typeface="+mj-lt"/>
              <a:ea typeface="Roboto Light" panose="02000000000000000000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3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Besondere Merkmale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Einsatz von verschiedenen ML-Algorithmen</a:t>
            </a:r>
          </a:p>
          <a:p>
            <a:r>
              <a:rPr lang="de-DE" dirty="0"/>
              <a:t>Kreuzvalidierung mit </a:t>
            </a:r>
            <a:r>
              <a:rPr lang="de-DE" dirty="0" err="1"/>
              <a:t>Grid</a:t>
            </a:r>
            <a:r>
              <a:rPr lang="de-DE" dirty="0"/>
              <a:t> Search</a:t>
            </a:r>
          </a:p>
          <a:p>
            <a:r>
              <a:rPr lang="de-DE" dirty="0"/>
              <a:t>Flexible Architektur</a:t>
            </a:r>
          </a:p>
          <a:p>
            <a:r>
              <a:rPr lang="de-DE" dirty="0"/>
              <a:t>Rapid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 dirty="0"/>
              <a:t>Visualisierungen für Feature Engineering eingesetzt</a:t>
            </a:r>
          </a:p>
          <a:p>
            <a:r>
              <a:rPr lang="de-DE" dirty="0"/>
              <a:t>Data-</a:t>
            </a:r>
            <a:r>
              <a:rPr lang="de-DE" dirty="0" err="1"/>
              <a:t>Driven</a:t>
            </a:r>
            <a:r>
              <a:rPr lang="de-DE" dirty="0"/>
              <a:t> Approach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0"/>
          <p:cNvSpPr/>
          <p:nvPr/>
        </p:nvSpPr>
        <p:spPr>
          <a:xfrm>
            <a:off x="6208565" y="2273965"/>
            <a:ext cx="759744" cy="75974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Rectangle 4"/>
          <p:cNvSpPr/>
          <p:nvPr/>
        </p:nvSpPr>
        <p:spPr>
          <a:xfrm>
            <a:off x="1054676" y="4290341"/>
            <a:ext cx="759744" cy="75974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Besondere Merkmale</a:t>
            </a:r>
            <a:endParaRPr lang="de-DE" dirty="0"/>
          </a:p>
        </p:txBody>
      </p:sp>
      <p:sp>
        <p:nvSpPr>
          <p:cNvPr id="6" name="Rectangle 4"/>
          <p:cNvSpPr/>
          <p:nvPr/>
        </p:nvSpPr>
        <p:spPr>
          <a:xfrm>
            <a:off x="1054678" y="2272853"/>
            <a:ext cx="759744" cy="75974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20"/>
          <p:cNvSpPr/>
          <p:nvPr/>
        </p:nvSpPr>
        <p:spPr>
          <a:xfrm>
            <a:off x="1054677" y="3281597"/>
            <a:ext cx="759744" cy="75974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67"/>
          <p:cNvSpPr txBox="1"/>
          <p:nvPr/>
        </p:nvSpPr>
        <p:spPr>
          <a:xfrm>
            <a:off x="1864889" y="2454478"/>
            <a:ext cx="3070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smtClean="0">
                <a:latin typeface="Lato" panose="020F0502020204030203" pitchFamily="34" charset="0"/>
              </a:rPr>
              <a:t>Vielzahl an </a:t>
            </a:r>
            <a:r>
              <a:rPr lang="de-DE" sz="2000" dirty="0" smtClean="0">
                <a:latin typeface="Lato" panose="020F0502020204030203" pitchFamily="34" charset="0"/>
              </a:rPr>
              <a:t>ML-Algorithmen</a:t>
            </a:r>
            <a:endParaRPr lang="id-ID" sz="2000" dirty="0">
              <a:latin typeface="Lato" panose="020F0502020204030203" pitchFamily="34" charset="0"/>
            </a:endParaRPr>
          </a:p>
        </p:txBody>
      </p:sp>
      <p:sp>
        <p:nvSpPr>
          <p:cNvPr id="30" name="TextBox 69"/>
          <p:cNvSpPr txBox="1"/>
          <p:nvPr/>
        </p:nvSpPr>
        <p:spPr>
          <a:xfrm>
            <a:off x="1859767" y="3446711"/>
            <a:ext cx="1916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smtClean="0">
                <a:latin typeface="Lato" panose="020F0502020204030203" pitchFamily="34" charset="0"/>
              </a:rPr>
              <a:t>Kreuzvalidierung</a:t>
            </a:r>
            <a:endParaRPr lang="id-ID" sz="2000" dirty="0">
              <a:latin typeface="Lato" panose="020F0502020204030203" pitchFamily="34" charset="0"/>
            </a:endParaRPr>
          </a:p>
        </p:txBody>
      </p:sp>
      <p:sp>
        <p:nvSpPr>
          <p:cNvPr id="32" name="TextBox 71"/>
          <p:cNvSpPr txBox="1"/>
          <p:nvPr/>
        </p:nvSpPr>
        <p:spPr>
          <a:xfrm>
            <a:off x="1859130" y="4499679"/>
            <a:ext cx="217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Lato" panose="020F0502020204030203" pitchFamily="34" charset="0"/>
              </a:rPr>
              <a:t>Flexible Architektur</a:t>
            </a:r>
            <a:endParaRPr lang="id-ID" sz="2000" dirty="0">
              <a:latin typeface="Lato" panose="020F0502020204030203" pitchFamily="34" charset="0"/>
            </a:endParaRPr>
          </a:p>
        </p:txBody>
      </p:sp>
      <p:sp>
        <p:nvSpPr>
          <p:cNvPr id="34" name="TextBox 73"/>
          <p:cNvSpPr txBox="1"/>
          <p:nvPr/>
        </p:nvSpPr>
        <p:spPr>
          <a:xfrm>
            <a:off x="7011298" y="2441349"/>
            <a:ext cx="2021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Lato" panose="020F0502020204030203" pitchFamily="34" charset="0"/>
              </a:rPr>
              <a:t>Rapid </a:t>
            </a:r>
            <a:r>
              <a:rPr lang="de-DE" sz="2000" dirty="0" err="1" smtClean="0">
                <a:latin typeface="Lato" panose="020F0502020204030203" pitchFamily="34" charset="0"/>
              </a:rPr>
              <a:t>Prototyping</a:t>
            </a:r>
            <a:endParaRPr lang="id-ID" sz="2000" dirty="0">
              <a:latin typeface="Lato" panose="020F0502020204030203" pitchFamily="34" charset="0"/>
            </a:endParaRPr>
          </a:p>
        </p:txBody>
      </p:sp>
      <p:sp>
        <p:nvSpPr>
          <p:cNvPr id="43" name="Rectangle 4"/>
          <p:cNvSpPr/>
          <p:nvPr/>
        </p:nvSpPr>
        <p:spPr>
          <a:xfrm>
            <a:off x="6208565" y="3280067"/>
            <a:ext cx="759744" cy="75974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xtBox 67"/>
          <p:cNvSpPr txBox="1"/>
          <p:nvPr/>
        </p:nvSpPr>
        <p:spPr>
          <a:xfrm>
            <a:off x="7018776" y="3461692"/>
            <a:ext cx="1862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Lato" panose="020F0502020204030203" pitchFamily="34" charset="0"/>
              </a:rPr>
              <a:t>Visualisierungen</a:t>
            </a:r>
            <a:endParaRPr lang="id-ID" sz="2000" dirty="0">
              <a:latin typeface="Lato" panose="020F0502020204030203" pitchFamily="34" charset="0"/>
            </a:endParaRPr>
          </a:p>
        </p:txBody>
      </p:sp>
      <p:sp>
        <p:nvSpPr>
          <p:cNvPr id="50" name="Rectangle 20"/>
          <p:cNvSpPr/>
          <p:nvPr/>
        </p:nvSpPr>
        <p:spPr>
          <a:xfrm>
            <a:off x="6208565" y="4284557"/>
            <a:ext cx="759744" cy="75974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TextBox 73"/>
          <p:cNvSpPr txBox="1"/>
          <p:nvPr/>
        </p:nvSpPr>
        <p:spPr>
          <a:xfrm>
            <a:off x="7011298" y="4451941"/>
            <a:ext cx="2145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Lato" panose="020F0502020204030203" pitchFamily="34" charset="0"/>
              </a:rPr>
              <a:t>Data-</a:t>
            </a:r>
            <a:r>
              <a:rPr lang="de-DE" sz="2000" dirty="0" err="1" smtClean="0">
                <a:latin typeface="Lato" panose="020F0502020204030203" pitchFamily="34" charset="0"/>
              </a:rPr>
              <a:t>Driven</a:t>
            </a:r>
            <a:r>
              <a:rPr lang="de-DE" sz="2000" dirty="0" smtClean="0">
                <a:latin typeface="Lato" panose="020F0502020204030203" pitchFamily="34" charset="0"/>
              </a:rPr>
              <a:t> Ansatz</a:t>
            </a:r>
            <a:endParaRPr lang="id-ID" sz="2000" dirty="0">
              <a:latin typeface="Lato" panose="020F0502020204030203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76" y="2375721"/>
            <a:ext cx="585267" cy="58526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9" y="3405964"/>
            <a:ext cx="539880" cy="5398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98" y="4361155"/>
            <a:ext cx="581681" cy="58168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65" y="4398625"/>
            <a:ext cx="535419" cy="53541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3457895"/>
            <a:ext cx="436018" cy="43601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72" y="2352809"/>
            <a:ext cx="609603" cy="60960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1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4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390"/>
          </a:xfrm>
        </p:spPr>
        <p:txBody>
          <a:bodyPr/>
          <a:lstStyle/>
          <a:p>
            <a:pPr algn="ctr"/>
            <a:r>
              <a:rPr lang="de-DE">
                <a:solidFill>
                  <a:schemeClr val="bg1"/>
                </a:solidFill>
              </a:rPr>
              <a:t>LIVE 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– Verteilungen von Features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19814" cy="4343776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65" y="1690688"/>
            <a:ext cx="2156647" cy="43437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363" y="1690688"/>
            <a:ext cx="3635055" cy="4343776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5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– Random </a:t>
            </a:r>
            <a:r>
              <a:rPr lang="de-DE" dirty="0" err="1"/>
              <a:t>Forest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401"/>
            <a:ext cx="10515600" cy="376178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1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– </a:t>
            </a:r>
            <a:r>
              <a:rPr lang="de-DE" dirty="0" err="1"/>
              <a:t>KNeighbours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162"/>
            <a:ext cx="10515600" cy="3730263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05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– Ergebnisse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Neuronales Netz </a:t>
            </a:r>
            <a:r>
              <a:rPr lang="de-DE" err="1"/>
              <a:t>vs</a:t>
            </a:r>
            <a:r>
              <a:rPr lang="de-DE"/>
              <a:t> </a:t>
            </a:r>
            <a:r>
              <a:rPr lang="de-DE" smtClean="0"/>
              <a:t>Ensemble Trees</a:t>
            </a:r>
            <a:endParaRPr lang="de-DE" dirty="0"/>
          </a:p>
          <a:p>
            <a:pPr lvl="1"/>
            <a:r>
              <a:rPr lang="de-DE" smtClean="0"/>
              <a:t>Ähnlich gute Ergebnisse</a:t>
            </a:r>
          </a:p>
          <a:p>
            <a:pPr lvl="1"/>
            <a:r>
              <a:rPr lang="de-DE"/>
              <a:t>c</a:t>
            </a:r>
            <a:r>
              <a:rPr lang="de-DE" smtClean="0"/>
              <a:t>a. 88% Genauigkeit, 84% Trefferquote</a:t>
            </a:r>
          </a:p>
          <a:p>
            <a:r>
              <a:rPr lang="de-DE" smtClean="0"/>
              <a:t>KNeighbors, SVM, Entscheidungsbaum</a:t>
            </a:r>
          </a:p>
          <a:p>
            <a:pPr lvl="1"/>
            <a:r>
              <a:rPr lang="de-DE" smtClean="0"/>
              <a:t>Niedrigere Präzision und Trefferquote</a:t>
            </a:r>
            <a:endParaRPr lang="de-DE" dirty="0"/>
          </a:p>
          <a:p>
            <a:r>
              <a:rPr lang="de-DE" smtClean="0"/>
              <a:t>Problematisch: Klassen mit wenigen Instanzen</a:t>
            </a:r>
          </a:p>
          <a:p>
            <a:endParaRPr lang="de-DE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0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Herausforderungen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/>
              <a:t>Unklare Definitionen der </a:t>
            </a:r>
            <a:r>
              <a:rPr lang="de-DE" smtClean="0"/>
              <a:t>Klassen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mtClean="0"/>
              <a:t>Imbalance </a:t>
            </a:r>
            <a:r>
              <a:rPr lang="de-DE"/>
              <a:t>der Klassen</a:t>
            </a:r>
          </a:p>
          <a:p>
            <a:pPr>
              <a:lnSpc>
                <a:spcPct val="150000"/>
              </a:lnSpc>
            </a:pPr>
            <a:r>
              <a:rPr lang="de-DE" smtClean="0"/>
              <a:t>Performanz</a:t>
            </a:r>
          </a:p>
          <a:p>
            <a:pPr>
              <a:lnSpc>
                <a:spcPct val="150000"/>
              </a:lnSpc>
            </a:pPr>
            <a:r>
              <a:rPr lang="de-DE" smtClean="0"/>
              <a:t>Hübsche Oberfläche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 Stuttgart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2</a:t>
            </a:fld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>
          <a:xfrm>
            <a:off x="2499739" y="2294108"/>
            <a:ext cx="1800000" cy="1800000"/>
            <a:chOff x="5385173" y="1917525"/>
            <a:chExt cx="1440000" cy="1440000"/>
          </a:xfrm>
        </p:grpSpPr>
        <p:sp>
          <p:nvSpPr>
            <p:cNvPr id="8" name="Oval 5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6"/>
            <p:cNvSpPr>
              <a:spLocks/>
            </p:cNvSpPr>
            <p:nvPr/>
          </p:nvSpPr>
          <p:spPr>
            <a:xfrm>
              <a:off x="5475173" y="2007524"/>
              <a:ext cx="1260000" cy="1260000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id-ID" dirty="0"/>
            </a:p>
          </p:txBody>
        </p:sp>
      </p:grpSp>
      <p:grpSp>
        <p:nvGrpSpPr>
          <p:cNvPr id="10" name="Group 7"/>
          <p:cNvGrpSpPr>
            <a:grpSpLocks noChangeAspect="1"/>
          </p:cNvGrpSpPr>
          <p:nvPr/>
        </p:nvGrpSpPr>
        <p:grpSpPr>
          <a:xfrm>
            <a:off x="5163783" y="2294108"/>
            <a:ext cx="1800000" cy="1800000"/>
            <a:chOff x="5385173" y="1917525"/>
            <a:chExt cx="1440000" cy="1440000"/>
          </a:xfrm>
        </p:grpSpPr>
        <p:sp>
          <p:nvSpPr>
            <p:cNvPr id="11" name="Oval 8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9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7827827" y="2294108"/>
            <a:ext cx="1800000" cy="1800000"/>
            <a:chOff x="5385173" y="1917525"/>
            <a:chExt cx="1440000" cy="1440000"/>
          </a:xfrm>
        </p:grpSpPr>
        <p:sp>
          <p:nvSpPr>
            <p:cNvPr id="14" name="Oval 14"/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5"/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6" name="TextBox 17"/>
          <p:cNvSpPr txBox="1"/>
          <p:nvPr/>
        </p:nvSpPr>
        <p:spPr>
          <a:xfrm>
            <a:off x="2658114" y="4352491"/>
            <a:ext cx="1373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2"/>
                </a:solidFill>
                <a:latin typeface="Lato" panose="020F0502020204030203" pitchFamily="34" charset="0"/>
              </a:rPr>
              <a:t>Paul Kuznecov</a:t>
            </a:r>
            <a:endParaRPr lang="id-ID" sz="160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cxnSp>
        <p:nvCxnSpPr>
          <p:cNvPr id="17" name="Straight Connector 20"/>
          <p:cNvCxnSpPr/>
          <p:nvPr/>
        </p:nvCxnSpPr>
        <p:spPr>
          <a:xfrm>
            <a:off x="2970431" y="4270640"/>
            <a:ext cx="744351" cy="0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4"/>
          <p:cNvSpPr txBox="1"/>
          <p:nvPr/>
        </p:nvSpPr>
        <p:spPr>
          <a:xfrm>
            <a:off x="5468947" y="4352491"/>
            <a:ext cx="1199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3"/>
                </a:solidFill>
                <a:latin typeface="Lato" panose="020F0502020204030203" pitchFamily="34" charset="0"/>
              </a:rPr>
              <a:t>Vincent Link</a:t>
            </a:r>
            <a:endParaRPr lang="id-ID" sz="1600" dirty="0">
              <a:solidFill>
                <a:schemeClr val="accent3"/>
              </a:solidFill>
              <a:latin typeface="Lato" panose="020F0502020204030203" pitchFamily="34" charset="0"/>
            </a:endParaRPr>
          </a:p>
        </p:txBody>
      </p:sp>
      <p:cxnSp>
        <p:nvCxnSpPr>
          <p:cNvPr id="19" name="Straight Connector 37"/>
          <p:cNvCxnSpPr/>
          <p:nvPr/>
        </p:nvCxnSpPr>
        <p:spPr>
          <a:xfrm>
            <a:off x="5694061" y="4270640"/>
            <a:ext cx="744351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8"/>
          <p:cNvSpPr txBox="1"/>
          <p:nvPr/>
        </p:nvSpPr>
        <p:spPr>
          <a:xfrm>
            <a:off x="7945858" y="4352491"/>
            <a:ext cx="1562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accent5"/>
                </a:solidFill>
                <a:latin typeface="Lato" panose="020F0502020204030203" pitchFamily="34" charset="0"/>
              </a:rPr>
              <a:t>Eduard Marbach</a:t>
            </a:r>
            <a:endParaRPr lang="id-ID" sz="1600" dirty="0">
              <a:solidFill>
                <a:schemeClr val="accent5"/>
              </a:solidFill>
              <a:latin typeface="Lato" panose="020F0502020204030203" pitchFamily="34" charset="0"/>
            </a:endParaRPr>
          </a:p>
        </p:txBody>
      </p:sp>
      <p:cxnSp>
        <p:nvCxnSpPr>
          <p:cNvPr id="21" name="Straight Connector 71"/>
          <p:cNvCxnSpPr/>
          <p:nvPr/>
        </p:nvCxnSpPr>
        <p:spPr>
          <a:xfrm>
            <a:off x="8352559" y="4270640"/>
            <a:ext cx="744351" cy="0"/>
          </a:xfrm>
          <a:prstGeom prst="line">
            <a:avLst/>
          </a:prstGeom>
          <a:ln w="127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16187" r="40587" b="45010"/>
          <a:stretch/>
        </p:blipFill>
        <p:spPr>
          <a:xfrm>
            <a:off x="5275383" y="2404807"/>
            <a:ext cx="1576800" cy="1576800"/>
          </a:xfrm>
          <a:prstGeom prst="ellipse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2" t="7125" r="33132" b="61999"/>
          <a:stretch/>
        </p:blipFill>
        <p:spPr>
          <a:xfrm>
            <a:off x="2610439" y="2404807"/>
            <a:ext cx="1576800" cy="1576800"/>
          </a:xfrm>
          <a:prstGeom prst="ellipse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5" r="48882" b="82631"/>
          <a:stretch/>
        </p:blipFill>
        <p:spPr>
          <a:xfrm>
            <a:off x="7940327" y="2404807"/>
            <a:ext cx="1576800" cy="15768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250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Ideen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Einbinden von weiteren Features</a:t>
            </a:r>
          </a:p>
          <a:p>
            <a:pPr lvl="1"/>
            <a:r>
              <a:rPr lang="de-DE"/>
              <a:t>GitHub Topics</a:t>
            </a:r>
          </a:p>
          <a:p>
            <a:pPr lvl="1"/>
            <a:r>
              <a:rPr lang="de-DE"/>
              <a:t>Komplexe Text-Features, NLP</a:t>
            </a:r>
          </a:p>
          <a:p>
            <a:r>
              <a:rPr lang="de-DE" smtClean="0"/>
              <a:t>Weitere ML-Algorithmen</a:t>
            </a:r>
            <a:endParaRPr lang="de-DE"/>
          </a:p>
          <a:p>
            <a:pPr lvl="1"/>
            <a:r>
              <a:rPr lang="de-DE"/>
              <a:t>Deep Neural Networks</a:t>
            </a:r>
          </a:p>
          <a:p>
            <a:r>
              <a:rPr lang="de-DE"/>
              <a:t>Integration</a:t>
            </a:r>
          </a:p>
          <a:p>
            <a:pPr lvl="1"/>
            <a:r>
              <a:rPr lang="de-DE"/>
              <a:t>als WebService?</a:t>
            </a:r>
          </a:p>
          <a:p>
            <a:pPr lvl="1"/>
            <a:r>
              <a:rPr lang="de-DE"/>
              <a:t>als Browser Erweiterung?</a:t>
            </a:r>
          </a:p>
          <a:p>
            <a:pPr lvl="1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3FDBF"/>
            </a:gs>
            <a:gs pos="46000">
              <a:srgbClr val="00A663"/>
            </a:gs>
            <a:gs pos="100000">
              <a:schemeClr val="accent6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53662" y="2936631"/>
            <a:ext cx="9144000" cy="1083286"/>
          </a:xfrm>
        </p:spPr>
        <p:txBody>
          <a:bodyPr/>
          <a:lstStyle/>
          <a:p>
            <a:r>
              <a:rPr lang="de-DE" sz="7200" dirty="0">
                <a:solidFill>
                  <a:schemeClr val="bg1"/>
                </a:solidFill>
                <a:latin typeface="Tw Cen MT" panose="020B0602020104020603" pitchFamily="34" charset="0"/>
              </a:rPr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21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/>
              <a:t>Datensammlung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/>
              <a:t>Machine Learning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/>
              <a:t>Live Demo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/>
              <a:t>Evaluation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/>
              <a:t>Herausforderungen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/>
              <a:t>Ausblick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8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Datensammlung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838200" y="1825625"/>
            <a:ext cx="4015154" cy="4351338"/>
          </a:xfrm>
        </p:spPr>
        <p:txBody>
          <a:bodyPr/>
          <a:lstStyle/>
          <a:p>
            <a:r>
              <a:rPr lang="de-DE"/>
              <a:t>Github Showcases</a:t>
            </a:r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4" y="3383523"/>
            <a:ext cx="5147508" cy="3057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Inhaltsplatzhalter 8"/>
          <p:cNvSpPr txBox="1">
            <a:spLocks/>
          </p:cNvSpPr>
          <p:nvPr/>
        </p:nvSpPr>
        <p:spPr>
          <a:xfrm>
            <a:off x="6524830" y="1825625"/>
            <a:ext cx="4621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39966"/>
              </a:buClr>
              <a:buSzPct val="10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399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39966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3996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3996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Manuelle Klassifikation</a:t>
            </a:r>
          </a:p>
          <a:p>
            <a:pPr lvl="1"/>
            <a:r>
              <a:rPr lang="de-DE" dirty="0"/>
              <a:t>… zufälliger </a:t>
            </a:r>
            <a:r>
              <a:rPr lang="de-DE" dirty="0" err="1"/>
              <a:t>Repositories</a:t>
            </a:r>
            <a:endParaRPr lang="de-DE" dirty="0"/>
          </a:p>
          <a:p>
            <a:pPr lvl="1"/>
            <a:r>
              <a:rPr lang="de-DE" dirty="0"/>
              <a:t>… ausgesuchter </a:t>
            </a:r>
            <a:r>
              <a:rPr lang="de-DE" dirty="0" err="1"/>
              <a:t>Repositories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2" name="Grafik 11" descr="Bildschirmausschnit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62" y="3383522"/>
            <a:ext cx="5000891" cy="30572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0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Datensammlung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29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6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Technologien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7" y="2166800"/>
            <a:ext cx="4133203" cy="1396074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74" y="1690688"/>
            <a:ext cx="2814564" cy="152413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65" y="4305823"/>
            <a:ext cx="2927430" cy="101972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78" y="1969993"/>
            <a:ext cx="3207080" cy="131490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40" y="4167659"/>
            <a:ext cx="1220076" cy="115788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5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Architektur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7</a:t>
            </a:fld>
            <a:endParaRPr lang="de-DE"/>
          </a:p>
        </p:txBody>
      </p:sp>
      <p:pic>
        <p:nvPicPr>
          <p:cNvPr id="8" name="Inhaltsplatzhalter 7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13" y="1999079"/>
            <a:ext cx="8978418" cy="4203217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982" y="4684175"/>
            <a:ext cx="997026" cy="539906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 flipH="1">
            <a:off x="9834880" y="5045568"/>
            <a:ext cx="8971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9" y="4760556"/>
            <a:ext cx="1390302" cy="570024"/>
          </a:xfrm>
          <a:prstGeom prst="rect">
            <a:avLst/>
          </a:prstGeom>
        </p:spPr>
      </p:pic>
      <p:cxnSp>
        <p:nvCxnSpPr>
          <p:cNvPr id="15" name="Gerader Verbinder 14"/>
          <p:cNvCxnSpPr/>
          <p:nvPr/>
        </p:nvCxnSpPr>
        <p:spPr>
          <a:xfrm flipH="1" flipV="1">
            <a:off x="1393029" y="5065650"/>
            <a:ext cx="840218" cy="751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85" y="1506359"/>
            <a:ext cx="519184" cy="492720"/>
          </a:xfrm>
          <a:prstGeom prst="rect">
            <a:avLst/>
          </a:prstGeom>
        </p:spPr>
      </p:pic>
      <p:cxnSp>
        <p:nvCxnSpPr>
          <p:cNvPr id="20" name="Gerader Verbinder 19"/>
          <p:cNvCxnSpPr/>
          <p:nvPr/>
        </p:nvCxnSpPr>
        <p:spPr>
          <a:xfrm flipV="1">
            <a:off x="5947777" y="1999080"/>
            <a:ext cx="1" cy="59465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Pipeline</a:t>
            </a:r>
          </a:p>
        </p:txBody>
      </p:sp>
      <p:pic>
        <p:nvPicPr>
          <p:cNvPr id="3" name="Inhaltsplatzhalter 2" descr="machinelearn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13" y="1758705"/>
            <a:ext cx="10796150" cy="425792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2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Machine Learning Beispiel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95" y="1392183"/>
            <a:ext cx="6964088" cy="496416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3316-48C4-4721-AE4A-CF580FA751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InfoCu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00947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Breitbild</PresentationFormat>
  <Paragraphs>132</Paragraphs>
  <Slides>21</Slides>
  <Notes>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Lato</vt:lpstr>
      <vt:lpstr>Roboto Light</vt:lpstr>
      <vt:lpstr>Tw Cen MT</vt:lpstr>
      <vt:lpstr>Wingdings</vt:lpstr>
      <vt:lpstr>1_Office Theme</vt:lpstr>
      <vt:lpstr>informatiCup 2017</vt:lpstr>
      <vt:lpstr>Team Stuttgart</vt:lpstr>
      <vt:lpstr>Gliederung</vt:lpstr>
      <vt:lpstr>Datensammlung</vt:lpstr>
      <vt:lpstr>Datensammlung</vt:lpstr>
      <vt:lpstr>Technologien</vt:lpstr>
      <vt:lpstr>Architektur</vt:lpstr>
      <vt:lpstr>Machine Learning Pipeline</vt:lpstr>
      <vt:lpstr>Machine Learning Beispiel</vt:lpstr>
      <vt:lpstr>Feature Engineering</vt:lpstr>
      <vt:lpstr>Feature Engineering</vt:lpstr>
      <vt:lpstr>Besondere Merkmale</vt:lpstr>
      <vt:lpstr>Besondere Merkmale</vt:lpstr>
      <vt:lpstr>LIVE DEMO</vt:lpstr>
      <vt:lpstr>Evaluation – Verteilungen von Features</vt:lpstr>
      <vt:lpstr>Evaluation – Random Forest</vt:lpstr>
      <vt:lpstr>Evaluation – KNeighbours</vt:lpstr>
      <vt:lpstr>Evaluation – Ergebnisse </vt:lpstr>
      <vt:lpstr>Herausforderungen</vt:lpstr>
      <vt:lpstr>Ideen</vt:lpstr>
      <vt:lpstr>Fragen?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informatiCup 2017</dc:title>
  <dc:creator>Paul Kuznecov</dc:creator>
  <cp:lastModifiedBy>Paul Kuznecov</cp:lastModifiedBy>
  <cp:revision>158</cp:revision>
  <dcterms:created xsi:type="dcterms:W3CDTF">2017-02-21T18:24:48Z</dcterms:created>
  <dcterms:modified xsi:type="dcterms:W3CDTF">2017-03-07T13:44:16Z</dcterms:modified>
</cp:coreProperties>
</file>