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65" d="100"/>
          <a:sy n="65" d="100"/>
        </p:scale>
        <p:origin x="96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6/30/2020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920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6/30/2020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67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6/30/2020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588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6/30/2020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252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6/30/2020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389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6/30/2020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629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6/30/2020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993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6/30/2020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083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6/30/2020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915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6/30/2020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140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6/30/2020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114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6/30/2020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23320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sldNum="0"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44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sra.org/uploads/2/2/5/4/22540394/restaurant20security.pdf" TargetMode="External"/><Relationship Id="rId2" Type="http://schemas.openxmlformats.org/officeDocument/2006/relationships/hyperlink" Target="https://www.researchgate.net/figure/Gridded-UK-population-density-based-on-the-UK-census-at-the-5-km-5-km-grid-spatial_fig8_281137363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.police.uk/data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3">
            <a:extLst>
              <a:ext uri="{FF2B5EF4-FFF2-40B4-BE49-F238E27FC236}">
                <a16:creationId xmlns:a16="http://schemas.microsoft.com/office/drawing/2014/main" id="{0235F9FF-013E-4894-8BAC-73B93D61DB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35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64C13BAB-7C00-4D21-A857-E3D41C0A2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883" y="1661699"/>
            <a:ext cx="3703320" cy="94997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5E6C9CD-9938-4423-936B-5C383EDE76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883" y="1661699"/>
            <a:ext cx="3703320" cy="94997"/>
          </a:xfrm>
          <a:prstGeom prst="rect">
            <a:avLst/>
          </a:prstGeom>
          <a:solidFill>
            <a:srgbClr val="B13B52">
              <a:alpha val="4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F1FF39A-AC3C-4066-9D4C-519AA2281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883" y="1817914"/>
            <a:ext cx="3702134" cy="3378388"/>
          </a:xfrm>
          <a:prstGeom prst="rect">
            <a:avLst/>
          </a:prstGeom>
          <a:solidFill>
            <a:schemeClr val="tx1">
              <a:alpha val="50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6D1B40F-5D7A-414C-A415-EF39FE779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883" y="1817914"/>
            <a:ext cx="3702134" cy="3378388"/>
          </a:xfrm>
          <a:prstGeom prst="rect">
            <a:avLst/>
          </a:prstGeom>
          <a:solidFill>
            <a:srgbClr val="B13B52">
              <a:alpha val="40000"/>
            </a:srgb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9EADA8-DA68-48EF-8C8A-CE52554A1B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9510" y="2324906"/>
            <a:ext cx="3412067" cy="1588698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Safest place to open a restaurant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BBEAD8-4091-4F58-A07D-6AF721C52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9510" y="3945249"/>
            <a:ext cx="3412067" cy="73882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And be profitable</a:t>
            </a: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97CB9F09-01C8-4844-947C-5C36F3B82005}"/>
              </a:ext>
            </a:extLst>
          </p:cNvPr>
          <p:cNvSpPr txBox="1">
            <a:spLocks/>
          </p:cNvSpPr>
          <p:nvPr/>
        </p:nvSpPr>
        <p:spPr>
          <a:xfrm>
            <a:off x="899510" y="4790480"/>
            <a:ext cx="2861554" cy="2994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000" dirty="0">
                <a:solidFill>
                  <a:schemeClr val="bg1"/>
                </a:solidFill>
              </a:rPr>
              <a:t>By Nguyen </a:t>
            </a:r>
            <a:r>
              <a:rPr lang="en-GB" sz="1000" dirty="0" err="1">
                <a:solidFill>
                  <a:schemeClr val="bg1"/>
                </a:solidFill>
              </a:rPr>
              <a:t>tran</a:t>
            </a:r>
            <a:endParaRPr lang="en-GB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09789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E6981-59E3-4978-92FD-12C9CEEE5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Cluster 2 Venues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F12989-2558-4517-8E46-DFBF36C0CE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867" y="2518508"/>
            <a:ext cx="10988265" cy="1820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699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E6981-59E3-4978-92FD-12C9CEEE5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Cluster 3 Venues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BD4D51-45AF-451D-968F-BAA71AA97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496" y="2637420"/>
            <a:ext cx="10925007" cy="158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4879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E6981-59E3-4978-92FD-12C9CEEE5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Cluster 4 Venues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6D1D02-7FED-467D-9804-17ECEABBFC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179" y="2623694"/>
            <a:ext cx="10993642" cy="1610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1404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97643"/>
            <a:ext cx="3703320" cy="5792922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AA319C-FFBE-44DF-BF90-B5ECDA005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14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GB" sz="3700">
                <a:solidFill>
                  <a:srgbClr val="FFFEFF"/>
                </a:solidFill>
              </a:rPr>
              <a:t>Conclusion</a:t>
            </a:r>
            <a:endParaRPr lang="en-US" sz="3700">
              <a:solidFill>
                <a:srgbClr val="FFFE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C37A5-ABE1-4E2C-83FC-556B7A6E1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4935" y="1037968"/>
            <a:ext cx="6725899" cy="4820832"/>
          </a:xfrm>
        </p:spPr>
        <p:txBody>
          <a:bodyPr>
            <a:normAutofit/>
          </a:bodyPr>
          <a:lstStyle/>
          <a:p>
            <a:r>
              <a:rPr lang="en-GB" dirty="0"/>
              <a:t>Richmond upon Thames is the safest place in Greater London for robberies based on crime data from 2019</a:t>
            </a:r>
          </a:p>
          <a:p>
            <a:r>
              <a:rPr lang="en-GB" dirty="0"/>
              <a:t>K-means clustering with venues for Richmond upon Thames postal codes has most of the nodes clustered around the Hounslow, Brentford and Richmond areas (cluster 0)</a:t>
            </a:r>
          </a:p>
          <a:p>
            <a:r>
              <a:rPr lang="en-GB" dirty="0"/>
              <a:t>The other clusters only have 1 node each</a:t>
            </a:r>
          </a:p>
          <a:p>
            <a:r>
              <a:rPr lang="en-GB" dirty="0"/>
              <a:t>It may seem counter-intuitive, but the restaurant should be opened around the area for cluster 0. The many nodes clustered together means higher foot traffic so potentially more customers</a:t>
            </a:r>
          </a:p>
          <a:p>
            <a:r>
              <a:rPr lang="en-US" dirty="0"/>
              <a:t>Restaurant just needs to serve a cuisine not around in the top 10 frequent venues for best results. Vietnamese restaurant for instance</a:t>
            </a:r>
          </a:p>
        </p:txBody>
      </p:sp>
    </p:spTree>
    <p:extLst>
      <p:ext uri="{BB962C8B-B14F-4D97-AF65-F5344CB8AC3E}">
        <p14:creationId xmlns:p14="http://schemas.microsoft.com/office/powerpoint/2010/main" val="2091770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D42A8-AA8F-449F-B4A3-BA896A5C7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Safest area / most profit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55E26-CE52-4A1F-A3E0-C9E73D663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The Greater London area is a highly popular area to live in, being densely populated (</a:t>
            </a:r>
            <a:r>
              <a:rPr lang="en-US" dirty="0">
                <a:hlinkClick r:id="rId2"/>
              </a:rPr>
              <a:t>https://www.researchgate.net/figure/Gridded-UK-population-density-based-on-the-UK-census-at-the-5-km-5-km-grid-spatial_fig8_281137363</a:t>
            </a:r>
            <a:r>
              <a:rPr lang="en-GB" dirty="0"/>
              <a:t>)</a:t>
            </a:r>
          </a:p>
          <a:p>
            <a:r>
              <a:rPr lang="en-GB" dirty="0"/>
              <a:t>High population means higher chance of foot traffic into businesses opened in the area, such as restaurants.</a:t>
            </a:r>
          </a:p>
          <a:p>
            <a:r>
              <a:rPr lang="en-GB" dirty="0"/>
              <a:t>However, being highly populated, it is also subject to the most crime.</a:t>
            </a:r>
          </a:p>
          <a:p>
            <a:r>
              <a:rPr lang="en-US" dirty="0"/>
              <a:t>Restaurants key crimes are burglary, theft and robberies (</a:t>
            </a:r>
            <a:r>
              <a:rPr lang="en-US" dirty="0">
                <a:hlinkClick r:id="rId3"/>
              </a:rPr>
              <a:t>https://www.msra.org/uploads/2/2/5/4/22540394/restaurant20security.pdf</a:t>
            </a:r>
            <a:r>
              <a:rPr lang="en-US" dirty="0"/>
              <a:t>). Main threat is robbery as that directly threatens lives.</a:t>
            </a:r>
          </a:p>
          <a:p>
            <a:r>
              <a:rPr lang="en-US" dirty="0"/>
              <a:t>There are two steps to be taken:</a:t>
            </a:r>
          </a:p>
          <a:p>
            <a:pPr lvl="1"/>
            <a:r>
              <a:rPr lang="en-US" dirty="0"/>
              <a:t>Locate safest borough within the Greater London</a:t>
            </a:r>
          </a:p>
          <a:p>
            <a:pPr lvl="1"/>
            <a:r>
              <a:rPr lang="en-US" dirty="0"/>
              <a:t>Use Data Science methods (K-means nearest neighbor) to predict best area to open a restaurant. Use of Foursquare to retrieve venue data</a:t>
            </a:r>
          </a:p>
        </p:txBody>
      </p:sp>
    </p:spTree>
    <p:extLst>
      <p:ext uri="{BB962C8B-B14F-4D97-AF65-F5344CB8AC3E}">
        <p14:creationId xmlns:p14="http://schemas.microsoft.com/office/powerpoint/2010/main" val="2060504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82902-5E17-4095-B5A8-EB947B138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acquisition &amp; cleaning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2D9E6-6FB9-49B7-B7ED-619084E15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Crime Data to be taken from </a:t>
            </a:r>
            <a:r>
              <a:rPr lang="en-US" u="sng" dirty="0">
                <a:hlinkClick r:id="rId2"/>
              </a:rPr>
              <a:t>https://data.police.uk/data/</a:t>
            </a:r>
            <a:endParaRPr lang="en-GB" u="sng" dirty="0"/>
          </a:p>
          <a:p>
            <a:pPr lvl="1"/>
            <a:r>
              <a:rPr lang="en-US" dirty="0"/>
              <a:t>Crime Data to be taken for City of London Police and Metropolitan Police. Together they cover most - if not all - of Greater London</a:t>
            </a:r>
          </a:p>
          <a:p>
            <a:pPr lvl="1"/>
            <a:r>
              <a:rPr lang="en-US" dirty="0"/>
              <a:t>Data is provided in CSV files and split by month. Data needs to be merged manually before loading</a:t>
            </a:r>
          </a:p>
          <a:p>
            <a:pPr lvl="1"/>
            <a:r>
              <a:rPr lang="en-US" dirty="0"/>
              <a:t>Main data fields are Longitude, Latitude, LSOA name, Crime type</a:t>
            </a:r>
          </a:p>
          <a:p>
            <a:r>
              <a:rPr lang="en-US" dirty="0"/>
              <a:t>Safest borough in Greater London will have its postal codes returned</a:t>
            </a:r>
          </a:p>
          <a:p>
            <a:pPr lvl="1"/>
            <a:r>
              <a:rPr lang="en-US" dirty="0"/>
              <a:t>Postal codes to be scraped from Wikipedia page </a:t>
            </a:r>
          </a:p>
          <a:p>
            <a:pPr lvl="1"/>
            <a:r>
              <a:rPr lang="en-US" dirty="0"/>
              <a:t>Data needs to be filtered by the Local Authority Area that has the boroughs’ name</a:t>
            </a:r>
          </a:p>
        </p:txBody>
      </p:sp>
    </p:spTree>
    <p:extLst>
      <p:ext uri="{BB962C8B-B14F-4D97-AF65-F5344CB8AC3E}">
        <p14:creationId xmlns:p14="http://schemas.microsoft.com/office/powerpoint/2010/main" val="3387384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9394E1F-0B5F-497D-B2A6-8383A2A54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3"/>
            <a:chOff x="438068" y="457200"/>
            <a:chExt cx="3703320" cy="5935133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F1FF39A-AC3C-4066-9D4C-519AA2281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01201"/>
              <a:ext cx="3702134" cy="5791132"/>
            </a:xfrm>
            <a:prstGeom prst="rect">
              <a:avLst/>
            </a:prstGeom>
            <a:solidFill>
              <a:srgbClr val="465359">
                <a:alpha val="97000"/>
              </a:srgb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4C13BAB-7C00-4D21-A857-E3D41C0A2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rgbClr val="4653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9C59583-FEED-42FB-BE6F-E0C331912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524001"/>
            <a:ext cx="3412067" cy="34783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Crime Distribution, 2019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E8951B6-6A1D-4A1F-88B7-861B792C90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44094" y="1574481"/>
            <a:ext cx="7647504" cy="3709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942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74AC6-2ACB-4719-82F7-BFC7083FE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Crime distribution cont.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2DC3F-D0C0-4C0B-A400-EBCB20EA11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90876"/>
            <a:ext cx="6291556" cy="4456166"/>
          </a:xfrm>
        </p:spPr>
        <p:txBody>
          <a:bodyPr/>
          <a:lstStyle/>
          <a:p>
            <a:r>
              <a:rPr lang="en-GB" dirty="0"/>
              <a:t>The crime points are all robberies that have occurred over Greater London in 2019</a:t>
            </a:r>
          </a:p>
          <a:p>
            <a:r>
              <a:rPr lang="en-GB" dirty="0"/>
              <a:t>Clear spot of no to low robberies located in the Richmond upon Thames area</a:t>
            </a:r>
          </a:p>
          <a:p>
            <a:r>
              <a:rPr lang="en-GB" dirty="0"/>
              <a:t>Safest place from robberies will be the borough of Richmond upon Thames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CC6DBA-829B-4C68-976D-18AE62FEA9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2310" y="783381"/>
            <a:ext cx="3981936" cy="29107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25FE9FC-136E-4AA9-A9A4-2CA24CC4E3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2310" y="3701162"/>
            <a:ext cx="3981936" cy="2938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853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385AD-D5FB-449E-91CE-69AF2BD9B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K-means Clustering venues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04343-B1D9-4539-B453-16ABCFFEB8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97510"/>
            <a:ext cx="4173688" cy="3451122"/>
          </a:xfrm>
        </p:spPr>
        <p:txBody>
          <a:bodyPr/>
          <a:lstStyle/>
          <a:p>
            <a:r>
              <a:rPr lang="en-GB" dirty="0"/>
              <a:t>Richmond upon Thames selected, postal codes retrieved and parsed for venues</a:t>
            </a:r>
          </a:p>
          <a:p>
            <a:r>
              <a:rPr lang="en-GB" dirty="0"/>
              <a:t>Most of the clusters are coloured red and are around the Hounslow, Brentford and Richmond areas</a:t>
            </a:r>
          </a:p>
          <a:p>
            <a:r>
              <a:rPr lang="en-GB" dirty="0"/>
              <a:t>Small clusters around Teddington, Hampton and Sunbury-on-Thames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BABBD9-591D-46B1-A98E-45147B4980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2623" y="2618224"/>
            <a:ext cx="6440700" cy="38591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B9054D1-AE01-42BC-83C9-7DCE222FF7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0338" y="702156"/>
            <a:ext cx="2322985" cy="1701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577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97613-CC7E-4DDA-AAAA-167FEC37E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Cluster NAMES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12A388-B95B-4B14-A355-5908752D73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2263039"/>
            <a:ext cx="1775614" cy="233192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EAC6BD9-7849-4582-B283-69030FD656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9259" y="2849830"/>
            <a:ext cx="1684166" cy="17451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0D0FA05-A81C-4F4E-85B3-6BDB171026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5878" y="2887933"/>
            <a:ext cx="1859441" cy="17070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4672B41-9B4B-4698-B438-EF3212BC35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97772" y="2834588"/>
            <a:ext cx="1798476" cy="176037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EB0969E-41FB-4674-A6E7-D1FC760E96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28701" y="2872691"/>
            <a:ext cx="1973751" cy="1737511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60816A9-4ABD-430A-A28A-CEDDC5D02E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4594960"/>
            <a:ext cx="11029615" cy="1707028"/>
          </a:xfrm>
        </p:spPr>
        <p:txBody>
          <a:bodyPr/>
          <a:lstStyle/>
          <a:p>
            <a:r>
              <a:rPr lang="en-GB" dirty="0"/>
              <a:t>Largest cluster is red</a:t>
            </a:r>
          </a:p>
          <a:p>
            <a:r>
              <a:rPr lang="en-GB" dirty="0"/>
              <a:t>Red cluster is called “Cluster 0”</a:t>
            </a:r>
          </a:p>
          <a:p>
            <a:r>
              <a:rPr lang="en-GB" dirty="0"/>
              <a:t>Explore the venues in each cluster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915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E6981-59E3-4978-92FD-12C9CEEE5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Cluster 0 Venues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92C097-625C-4E3A-B4EE-2C3DAD4FFE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7414" y="1890876"/>
            <a:ext cx="8177172" cy="4583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256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E6981-59E3-4978-92FD-12C9CEEE5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Cluster 1 Venues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7E6E77-7796-4BDB-B4B8-FA9FFBFDD3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910" y="2560759"/>
            <a:ext cx="10766180" cy="1736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15703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RegularSeed_2SEEDS">
      <a:dk1>
        <a:srgbClr val="000000"/>
      </a:dk1>
      <a:lt1>
        <a:srgbClr val="FFFFFF"/>
      </a:lt1>
      <a:dk2>
        <a:srgbClr val="243741"/>
      </a:dk2>
      <a:lt2>
        <a:srgbClr val="E2E8E7"/>
      </a:lt2>
      <a:accent1>
        <a:srgbClr val="B13B52"/>
      </a:accent1>
      <a:accent2>
        <a:srgbClr val="C34D95"/>
      </a:accent2>
      <a:accent3>
        <a:srgbClr val="C3674D"/>
      </a:accent3>
      <a:accent4>
        <a:srgbClr val="3BB182"/>
      </a:accent4>
      <a:accent5>
        <a:srgbClr val="46B2B4"/>
      </a:accent5>
      <a:accent6>
        <a:srgbClr val="3B7EB1"/>
      </a:accent6>
      <a:hlink>
        <a:srgbClr val="31937F"/>
      </a:hlink>
      <a:folHlink>
        <a:srgbClr val="7F7F7F"/>
      </a:folHlink>
    </a:clrScheme>
    <a:fontScheme name="Dividend">
      <a:majorFont>
        <a:latin typeface="Univers Condensed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Univers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503</Words>
  <Application>Microsoft Office PowerPoint</Application>
  <PresentationFormat>Widescreen</PresentationFormat>
  <Paragraphs>43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Univers</vt:lpstr>
      <vt:lpstr>Univers Condensed</vt:lpstr>
      <vt:lpstr>Wingdings 2</vt:lpstr>
      <vt:lpstr>DividendVTI</vt:lpstr>
      <vt:lpstr>Safest place to open a restaurant</vt:lpstr>
      <vt:lpstr>Safest area / most profit</vt:lpstr>
      <vt:lpstr>Data acquisition &amp; cleaning</vt:lpstr>
      <vt:lpstr>Crime Distribution, 2019</vt:lpstr>
      <vt:lpstr>Crime distribution cont.</vt:lpstr>
      <vt:lpstr>K-means Clustering venues</vt:lpstr>
      <vt:lpstr>Cluster NAMES</vt:lpstr>
      <vt:lpstr>Cluster 0 Venues</vt:lpstr>
      <vt:lpstr>Cluster 1 Venues</vt:lpstr>
      <vt:lpstr>Cluster 2 Venues</vt:lpstr>
      <vt:lpstr>Cluster 3 Venues</vt:lpstr>
      <vt:lpstr>Cluster 4 Venues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Safest place to open a restaurant</dc:title>
  <dc:creator>Nguyen Tran</dc:creator>
  <cp:lastModifiedBy>Nguyen Tran</cp:lastModifiedBy>
  <cp:revision>3</cp:revision>
  <dcterms:created xsi:type="dcterms:W3CDTF">2020-06-30T09:44:43Z</dcterms:created>
  <dcterms:modified xsi:type="dcterms:W3CDTF">2020-06-30T10:11:29Z</dcterms:modified>
</cp:coreProperties>
</file>