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handoutMasterIdLst>
    <p:handoutMasterId r:id="rId18"/>
  </p:handoutMasterIdLst>
  <p:sldIdLst>
    <p:sldId id="262" r:id="rId2"/>
    <p:sldId id="565" r:id="rId3"/>
    <p:sldId id="510" r:id="rId4"/>
    <p:sldId id="567" r:id="rId5"/>
    <p:sldId id="568" r:id="rId6"/>
    <p:sldId id="569" r:id="rId7"/>
    <p:sldId id="572" r:id="rId8"/>
    <p:sldId id="573" r:id="rId9"/>
    <p:sldId id="570" r:id="rId10"/>
    <p:sldId id="575" r:id="rId11"/>
    <p:sldId id="577" r:id="rId12"/>
    <p:sldId id="578" r:id="rId13"/>
    <p:sldId id="579" r:id="rId14"/>
    <p:sldId id="580" r:id="rId15"/>
    <p:sldId id="5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36" userDrawn="1">
          <p15:clr>
            <a:srgbClr val="A4A3A4"/>
          </p15:clr>
        </p15:guide>
        <p15:guide id="11" pos="7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C29"/>
    <a:srgbClr val="EC21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 showGuides="1">
      <p:cViewPr varScale="1">
        <p:scale>
          <a:sx n="112" d="100"/>
          <a:sy n="112" d="100"/>
        </p:scale>
        <p:origin x="300" y="84"/>
      </p:cViewPr>
      <p:guideLst>
        <p:guide orient="horz" pos="2160"/>
        <p:guide pos="3840"/>
        <p:guide pos="336"/>
        <p:guide pos="7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0666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C266-0CBE-4B49-88CA-8D32C4F74EF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8582-11DF-4F31-9E1D-30E10904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AD62-924C-4ABE-BD2A-3FADD349BA52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A65B-E0D8-442B-AB5F-70232CC8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17946" y="968354"/>
            <a:ext cx="2156108" cy="21561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60" y="0"/>
            <a:ext cx="42313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318" y="1806182"/>
            <a:ext cx="5406682" cy="33566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0913" y="435463"/>
            <a:ext cx="10515600" cy="91503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4981" y="1166978"/>
            <a:ext cx="41148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19C-E3A5-41AA-A007-885DDDE79FAE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E67-85E9-4BA2-891F-0B3945923D6F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4471282"/>
            <a:ext cx="12192000" cy="23867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53888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90129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5236" y="1505243"/>
            <a:ext cx="2912013" cy="4937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919618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482312" y="3005887"/>
            <a:ext cx="2160000" cy="2159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9045006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791554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18048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65060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8333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8422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8600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8511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8333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58422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98600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28511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55289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514938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174587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834236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06446" y="2407463"/>
            <a:ext cx="1834078" cy="3251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36633" y="2375893"/>
            <a:ext cx="3077236" cy="201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81352" y="2475588"/>
            <a:ext cx="4266826" cy="27284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&amp;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98301" y="3498029"/>
            <a:ext cx="1057275" cy="18788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12875" y="2592251"/>
            <a:ext cx="2128815" cy="2835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7812" y="2191871"/>
            <a:ext cx="1869141" cy="32810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38631" y="1375115"/>
            <a:ext cx="3245441" cy="43092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6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380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1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31089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395301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15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3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978115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38845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63902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349689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035476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22313" y="1911350"/>
            <a:ext cx="2371724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05199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88087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070974" y="1911350"/>
            <a:ext cx="2371725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326213" y="1910736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91554" y="1910735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8256895" y="1910734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89896" y="1888645"/>
            <a:ext cx="2156108" cy="23717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7" y="425416"/>
            <a:ext cx="10515600" cy="91503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6FB0-2C1C-402B-96CC-A14E2DFBE117}" type="datetime1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9" r:id="rId30"/>
    <p:sldLayoutId id="2147483720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48" r:id="rId37"/>
    <p:sldLayoutId id="2147483849" r:id="rId38"/>
    <p:sldLayoutId id="2147483850" r:id="rId39"/>
    <p:sldLayoutId id="2147483851" r:id="rId40"/>
    <p:sldLayoutId id="2147483871" r:id="rId41"/>
    <p:sldLayoutId id="2147483872" r:id="rId42"/>
    <p:sldLayoutId id="2147483874" r:id="rId43"/>
    <p:sldLayoutId id="2147483876" r:id="rId44"/>
    <p:sldLayoutId id="2147483877" r:id="rId45"/>
    <p:sldLayoutId id="2147483878" r:id="rId46"/>
    <p:sldLayoutId id="2147483879" r:id="rId47"/>
    <p:sldLayoutId id="2147483881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 b="9464"/>
          <a:stretch/>
        </p:blipFill>
        <p:spPr>
          <a:xfrm>
            <a:off x="0" y="0"/>
            <a:ext cx="12192000" cy="6894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2406" r="2237" b="32761"/>
          <a:stretch/>
        </p:blipFill>
        <p:spPr>
          <a:xfrm>
            <a:off x="72571" y="0"/>
            <a:ext cx="12104915" cy="689428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991169"/>
            <a:ext cx="12192000" cy="1862986"/>
          </a:xfrm>
          <a:prstGeom prst="rect">
            <a:avLst/>
          </a:prstGeom>
          <a:solidFill>
            <a:srgbClr val="000000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81870" y="2251981"/>
            <a:ext cx="72282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8000" dirty="0" smtClean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랭킹 예측</a:t>
            </a:r>
            <a:endParaRPr lang="ko-KR" altLang="en-US" sz="80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729" y="4260244"/>
            <a:ext cx="994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웹스크래핑을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활용한 </a:t>
            </a:r>
            <a:r>
              <a:rPr lang="ko-KR" alt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아이돌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인기 순위 및 예측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15865" y="3870872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11556" y="1744609"/>
            <a:ext cx="1568888" cy="1568888"/>
            <a:chOff x="1119258" y="2257147"/>
            <a:chExt cx="1868076" cy="1868076"/>
          </a:xfrm>
          <a:solidFill>
            <a:schemeClr val="accent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495041" y="2394505"/>
              <a:ext cx="356034" cy="354935"/>
            </a:xfrm>
            <a:custGeom>
              <a:avLst/>
              <a:gdLst>
                <a:gd name="T0" fmla="*/ 207 w 207"/>
                <a:gd name="T1" fmla="*/ 181 h 206"/>
                <a:gd name="T2" fmla="*/ 26 w 207"/>
                <a:gd name="T3" fmla="*/ 0 h 206"/>
                <a:gd name="T4" fmla="*/ 0 w 207"/>
                <a:gd name="T5" fmla="*/ 44 h 206"/>
                <a:gd name="T6" fmla="*/ 163 w 207"/>
                <a:gd name="T7" fmla="*/ 206 h 206"/>
                <a:gd name="T8" fmla="*/ 207 w 207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207" y="181"/>
                  </a:moveTo>
                  <a:cubicBezTo>
                    <a:pt x="162" y="107"/>
                    <a:pt x="100" y="45"/>
                    <a:pt x="26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6" y="85"/>
                    <a:pt x="122" y="140"/>
                    <a:pt x="163" y="206"/>
                  </a:cubicBezTo>
                  <a:lnTo>
                    <a:pt x="207" y="18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075273" y="2257147"/>
              <a:ext cx="427460" cy="191203"/>
            </a:xfrm>
            <a:custGeom>
              <a:avLst/>
              <a:gdLst>
                <a:gd name="T0" fmla="*/ 0 w 248"/>
                <a:gd name="T1" fmla="*/ 0 h 111"/>
                <a:gd name="T2" fmla="*/ 0 w 248"/>
                <a:gd name="T3" fmla="*/ 51 h 111"/>
                <a:gd name="T4" fmla="*/ 222 w 248"/>
                <a:gd name="T5" fmla="*/ 111 h 111"/>
                <a:gd name="T6" fmla="*/ 248 w 248"/>
                <a:gd name="T7" fmla="*/ 67 h 111"/>
                <a:gd name="T8" fmla="*/ 0 w 2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1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0" y="53"/>
                    <a:pt x="156" y="75"/>
                    <a:pt x="222" y="111"/>
                  </a:cubicBezTo>
                  <a:cubicBezTo>
                    <a:pt x="248" y="67"/>
                    <a:pt x="248" y="67"/>
                    <a:pt x="248" y="67"/>
                  </a:cubicBezTo>
                  <a:cubicBezTo>
                    <a:pt x="174" y="26"/>
                    <a:pt x="90" y="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796131" y="2743946"/>
              <a:ext cx="191203" cy="425262"/>
            </a:xfrm>
            <a:custGeom>
              <a:avLst/>
              <a:gdLst>
                <a:gd name="T0" fmla="*/ 45 w 111"/>
                <a:gd name="T1" fmla="*/ 0 h 247"/>
                <a:gd name="T2" fmla="*/ 0 w 111"/>
                <a:gd name="T3" fmla="*/ 26 h 247"/>
                <a:gd name="T4" fmla="*/ 60 w 111"/>
                <a:gd name="T5" fmla="*/ 247 h 247"/>
                <a:gd name="T6" fmla="*/ 111 w 111"/>
                <a:gd name="T7" fmla="*/ 247 h 247"/>
                <a:gd name="T8" fmla="*/ 45 w 11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4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7" y="92"/>
                    <a:pt x="58" y="167"/>
                    <a:pt x="60" y="247"/>
                  </a:cubicBezTo>
                  <a:cubicBezTo>
                    <a:pt x="111" y="247"/>
                    <a:pt x="111" y="247"/>
                    <a:pt x="111" y="247"/>
                  </a:cubicBezTo>
                  <a:cubicBezTo>
                    <a:pt x="109" y="158"/>
                    <a:pt x="85" y="7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796131" y="3213162"/>
              <a:ext cx="191203" cy="427460"/>
            </a:xfrm>
            <a:custGeom>
              <a:avLst/>
              <a:gdLst>
                <a:gd name="T0" fmla="*/ 60 w 111"/>
                <a:gd name="T1" fmla="*/ 0 h 248"/>
                <a:gd name="T2" fmla="*/ 0 w 111"/>
                <a:gd name="T3" fmla="*/ 222 h 248"/>
                <a:gd name="T4" fmla="*/ 45 w 111"/>
                <a:gd name="T5" fmla="*/ 248 h 248"/>
                <a:gd name="T6" fmla="*/ 111 w 111"/>
                <a:gd name="T7" fmla="*/ 0 h 248"/>
                <a:gd name="T8" fmla="*/ 6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60" y="0"/>
                  </a:moveTo>
                  <a:cubicBezTo>
                    <a:pt x="58" y="80"/>
                    <a:pt x="37" y="156"/>
                    <a:pt x="0" y="222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85" y="174"/>
                    <a:pt x="109" y="90"/>
                    <a:pt x="111" y="0"/>
                  </a:cubicBez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495041" y="3632930"/>
              <a:ext cx="356034" cy="356034"/>
            </a:xfrm>
            <a:custGeom>
              <a:avLst/>
              <a:gdLst>
                <a:gd name="T0" fmla="*/ 207 w 207"/>
                <a:gd name="T1" fmla="*/ 26 h 207"/>
                <a:gd name="T2" fmla="*/ 163 w 207"/>
                <a:gd name="T3" fmla="*/ 0 h 207"/>
                <a:gd name="T4" fmla="*/ 0 w 207"/>
                <a:gd name="T5" fmla="*/ 163 h 207"/>
                <a:gd name="T6" fmla="*/ 26 w 207"/>
                <a:gd name="T7" fmla="*/ 207 h 207"/>
                <a:gd name="T8" fmla="*/ 207 w 207"/>
                <a:gd name="T9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7">
                  <a:moveTo>
                    <a:pt x="207" y="26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22" y="66"/>
                    <a:pt x="66" y="122"/>
                    <a:pt x="0" y="163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100" y="162"/>
                    <a:pt x="162" y="100"/>
                    <a:pt x="207" y="2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075273" y="3936217"/>
              <a:ext cx="427460" cy="189006"/>
            </a:xfrm>
            <a:custGeom>
              <a:avLst/>
              <a:gdLst>
                <a:gd name="T0" fmla="*/ 248 w 248"/>
                <a:gd name="T1" fmla="*/ 44 h 110"/>
                <a:gd name="T2" fmla="*/ 222 w 248"/>
                <a:gd name="T3" fmla="*/ 0 h 110"/>
                <a:gd name="T4" fmla="*/ 0 w 248"/>
                <a:gd name="T5" fmla="*/ 59 h 110"/>
                <a:gd name="T6" fmla="*/ 0 w 248"/>
                <a:gd name="T7" fmla="*/ 110 h 110"/>
                <a:gd name="T8" fmla="*/ 248 w 248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10">
                  <a:moveTo>
                    <a:pt x="248" y="44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156" y="36"/>
                    <a:pt x="80" y="57"/>
                    <a:pt x="0" y="5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90" y="108"/>
                    <a:pt x="174" y="84"/>
                    <a:pt x="248" y="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606057" y="3936217"/>
              <a:ext cx="425262" cy="189006"/>
            </a:xfrm>
            <a:custGeom>
              <a:avLst/>
              <a:gdLst>
                <a:gd name="T0" fmla="*/ 0 w 247"/>
                <a:gd name="T1" fmla="*/ 44 h 110"/>
                <a:gd name="T2" fmla="*/ 247 w 247"/>
                <a:gd name="T3" fmla="*/ 110 h 110"/>
                <a:gd name="T4" fmla="*/ 247 w 247"/>
                <a:gd name="T5" fmla="*/ 59 h 110"/>
                <a:gd name="T6" fmla="*/ 26 w 247"/>
                <a:gd name="T7" fmla="*/ 0 h 110"/>
                <a:gd name="T8" fmla="*/ 0 w 247"/>
                <a:gd name="T9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0">
                  <a:moveTo>
                    <a:pt x="0" y="44"/>
                  </a:moveTo>
                  <a:cubicBezTo>
                    <a:pt x="74" y="84"/>
                    <a:pt x="158" y="108"/>
                    <a:pt x="247" y="11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167" y="57"/>
                    <a:pt x="92" y="36"/>
                    <a:pt x="26" y="0"/>
                  </a:cubicBez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256616" y="3632930"/>
              <a:ext cx="354935" cy="356034"/>
            </a:xfrm>
            <a:custGeom>
              <a:avLst/>
              <a:gdLst>
                <a:gd name="T0" fmla="*/ 44 w 206"/>
                <a:gd name="T1" fmla="*/ 0 h 207"/>
                <a:gd name="T2" fmla="*/ 0 w 206"/>
                <a:gd name="T3" fmla="*/ 26 h 207"/>
                <a:gd name="T4" fmla="*/ 181 w 206"/>
                <a:gd name="T5" fmla="*/ 207 h 207"/>
                <a:gd name="T6" fmla="*/ 206 w 206"/>
                <a:gd name="T7" fmla="*/ 163 h 207"/>
                <a:gd name="T8" fmla="*/ 44 w 206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44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45" y="100"/>
                    <a:pt x="107" y="162"/>
                    <a:pt x="181" y="207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140" y="122"/>
                    <a:pt x="85" y="66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119258" y="3213162"/>
              <a:ext cx="191203" cy="427460"/>
            </a:xfrm>
            <a:custGeom>
              <a:avLst/>
              <a:gdLst>
                <a:gd name="T0" fmla="*/ 0 w 111"/>
                <a:gd name="T1" fmla="*/ 0 h 248"/>
                <a:gd name="T2" fmla="*/ 67 w 111"/>
                <a:gd name="T3" fmla="*/ 248 h 248"/>
                <a:gd name="T4" fmla="*/ 111 w 111"/>
                <a:gd name="T5" fmla="*/ 222 h 248"/>
                <a:gd name="T6" fmla="*/ 51 w 111"/>
                <a:gd name="T7" fmla="*/ 0 h 248"/>
                <a:gd name="T8" fmla="*/ 0 w 111"/>
                <a:gd name="T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8">
                  <a:moveTo>
                    <a:pt x="0" y="0"/>
                  </a:moveTo>
                  <a:cubicBezTo>
                    <a:pt x="2" y="90"/>
                    <a:pt x="26" y="174"/>
                    <a:pt x="67" y="248"/>
                  </a:cubicBezTo>
                  <a:cubicBezTo>
                    <a:pt x="111" y="222"/>
                    <a:pt x="111" y="222"/>
                    <a:pt x="111" y="222"/>
                  </a:cubicBezTo>
                  <a:cubicBezTo>
                    <a:pt x="75" y="156"/>
                    <a:pt x="53" y="80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119258" y="2743946"/>
              <a:ext cx="191203" cy="425262"/>
            </a:xfrm>
            <a:custGeom>
              <a:avLst/>
              <a:gdLst>
                <a:gd name="T0" fmla="*/ 51 w 111"/>
                <a:gd name="T1" fmla="*/ 247 h 247"/>
                <a:gd name="T2" fmla="*/ 111 w 111"/>
                <a:gd name="T3" fmla="*/ 26 h 247"/>
                <a:gd name="T4" fmla="*/ 67 w 111"/>
                <a:gd name="T5" fmla="*/ 0 h 247"/>
                <a:gd name="T6" fmla="*/ 0 w 111"/>
                <a:gd name="T7" fmla="*/ 247 h 247"/>
                <a:gd name="T8" fmla="*/ 51 w 111"/>
                <a:gd name="T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47">
                  <a:moveTo>
                    <a:pt x="51" y="247"/>
                  </a:moveTo>
                  <a:cubicBezTo>
                    <a:pt x="53" y="167"/>
                    <a:pt x="75" y="92"/>
                    <a:pt x="111" y="26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74"/>
                    <a:pt x="2" y="158"/>
                    <a:pt x="0" y="247"/>
                  </a:cubicBezTo>
                  <a:lnTo>
                    <a:pt x="51" y="24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256616" y="2394505"/>
              <a:ext cx="354935" cy="354935"/>
            </a:xfrm>
            <a:custGeom>
              <a:avLst/>
              <a:gdLst>
                <a:gd name="T0" fmla="*/ 0 w 206"/>
                <a:gd name="T1" fmla="*/ 181 h 206"/>
                <a:gd name="T2" fmla="*/ 44 w 206"/>
                <a:gd name="T3" fmla="*/ 206 h 206"/>
                <a:gd name="T4" fmla="*/ 206 w 206"/>
                <a:gd name="T5" fmla="*/ 44 h 206"/>
                <a:gd name="T6" fmla="*/ 181 w 206"/>
                <a:gd name="T7" fmla="*/ 0 h 206"/>
                <a:gd name="T8" fmla="*/ 0 w 206"/>
                <a:gd name="T9" fmla="*/ 1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0" y="181"/>
                  </a:moveTo>
                  <a:cubicBezTo>
                    <a:pt x="44" y="206"/>
                    <a:pt x="44" y="206"/>
                    <a:pt x="44" y="206"/>
                  </a:cubicBezTo>
                  <a:cubicBezTo>
                    <a:pt x="85" y="140"/>
                    <a:pt x="140" y="85"/>
                    <a:pt x="206" y="44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45"/>
                    <a:pt x="45" y="107"/>
                    <a:pt x="0" y="18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606057" y="2257147"/>
              <a:ext cx="425262" cy="191203"/>
            </a:xfrm>
            <a:custGeom>
              <a:avLst/>
              <a:gdLst>
                <a:gd name="T0" fmla="*/ 0 w 247"/>
                <a:gd name="T1" fmla="*/ 67 h 111"/>
                <a:gd name="T2" fmla="*/ 25 w 247"/>
                <a:gd name="T3" fmla="*/ 111 h 111"/>
                <a:gd name="T4" fmla="*/ 247 w 247"/>
                <a:gd name="T5" fmla="*/ 51 h 111"/>
                <a:gd name="T6" fmla="*/ 247 w 247"/>
                <a:gd name="T7" fmla="*/ 0 h 111"/>
                <a:gd name="T8" fmla="*/ 0 w 247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11">
                  <a:moveTo>
                    <a:pt x="0" y="67"/>
                  </a:moveTo>
                  <a:cubicBezTo>
                    <a:pt x="25" y="111"/>
                    <a:pt x="25" y="111"/>
                    <a:pt x="25" y="111"/>
                  </a:cubicBezTo>
                  <a:cubicBezTo>
                    <a:pt x="92" y="75"/>
                    <a:pt x="167" y="53"/>
                    <a:pt x="247" y="5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58" y="2"/>
                    <a:pt x="74" y="26"/>
                    <a:pt x="0" y="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0"/>
            <a:endCxn id="16" idx="2"/>
          </p:cNvCxnSpPr>
          <p:nvPr/>
        </p:nvCxnSpPr>
        <p:spPr>
          <a:xfrm>
            <a:off x="6096670" y="1785549"/>
            <a:ext cx="9626" cy="5072451"/>
          </a:xfrm>
          <a:prstGeom prst="line">
            <a:avLst/>
          </a:prstGeom>
          <a:ln w="19050">
            <a:solidFill>
              <a:srgbClr val="A4C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64993" y="1710314"/>
            <a:ext cx="671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5989" y="355073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06383" y="1752423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06383" y="208613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요구 분석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개발 요소 확정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배포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35350" y="3588517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9326" y="3950847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표준화 및 구축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목록</a:t>
            </a:r>
            <a:endParaRPr lang="en-US" altLang="ko-KR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구조 설계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81869" y="178554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81869" y="363392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절차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Oval 5"/>
          <p:cNvSpPr/>
          <p:nvPr/>
        </p:nvSpPr>
        <p:spPr>
          <a:xfrm>
            <a:off x="5981869" y="5342266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3"/>
          <p:cNvSpPr/>
          <p:nvPr/>
        </p:nvSpPr>
        <p:spPr>
          <a:xfrm>
            <a:off x="7582807" y="5297809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구축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7582807" y="5571868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웹데이터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구성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47375" y="5257012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4857" y="6201421"/>
            <a:ext cx="3562875" cy="57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34290" y="0"/>
            <a:ext cx="2744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86375" y="0"/>
            <a:ext cx="16138" cy="5555729"/>
          </a:xfrm>
          <a:prstGeom prst="line">
            <a:avLst/>
          </a:prstGeom>
          <a:ln w="19050">
            <a:solidFill>
              <a:srgbClr val="A4C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81199" y="631304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81199" y="2237119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81199" y="3809991"/>
            <a:ext cx="229602" cy="229602"/>
          </a:xfrm>
          <a:prstGeom prst="ellipse">
            <a:avLst/>
          </a:prstGeom>
          <a:solidFill>
            <a:srgbClr val="A4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8889" y="576554"/>
            <a:ext cx="16466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및 코딩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9701" y="85061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r>
              <a:rPr lang="en-US" altLang="ko-KR" sz="12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6051" y="2158690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웹구현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36051" y="2432749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최종 모델링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웹디자인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웹퍼블리싱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  <a:r>
              <a:rPr 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Chart </a:t>
            </a: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8175" y="3765534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9701" y="4039593"/>
            <a:ext cx="388579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단위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테스트</a:t>
            </a:r>
            <a:endParaRPr lang="en-US" altLang="ko-KR" sz="1200" dirty="0" smtClea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및 보완</a:t>
            </a:r>
            <a:endParaRPr lang="en-US" sz="12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0851" y="542294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7375" y="2148469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웹구현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7733" y="3718830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endParaRPr 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5311556" y="5146895"/>
            <a:ext cx="1568888" cy="1568888"/>
            <a:chOff x="5311556" y="1744609"/>
            <a:chExt cx="1568888" cy="1568888"/>
          </a:xfrm>
        </p:grpSpPr>
        <p:sp>
          <p:nvSpPr>
            <p:cNvPr id="27" name="Oval 18"/>
            <p:cNvSpPr/>
            <p:nvPr/>
          </p:nvSpPr>
          <p:spPr>
            <a:xfrm>
              <a:off x="5461150" y="1894203"/>
              <a:ext cx="1269700" cy="1269700"/>
            </a:xfrm>
            <a:prstGeom prst="ellipse">
              <a:avLst/>
            </a:prstGeom>
            <a:solidFill>
              <a:srgbClr val="A4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9"/>
            <p:cNvGrpSpPr/>
            <p:nvPr/>
          </p:nvGrpSpPr>
          <p:grpSpPr>
            <a:xfrm>
              <a:off x="5311556" y="1744609"/>
              <a:ext cx="1568888" cy="1568888"/>
              <a:chOff x="1119258" y="2257147"/>
              <a:chExt cx="1868076" cy="1868076"/>
            </a:xfrm>
            <a:solidFill>
              <a:schemeClr val="accent1"/>
            </a:solidFill>
          </p:grpSpPr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A4CC29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41" name="Freeform 32"/>
          <p:cNvSpPr>
            <a:spLocks noEditPoints="1"/>
          </p:cNvSpPr>
          <p:nvPr/>
        </p:nvSpPr>
        <p:spPr bwMode="auto">
          <a:xfrm>
            <a:off x="5841800" y="5643438"/>
            <a:ext cx="510760" cy="57764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오른쪽 화살표 145"/>
          <p:cNvSpPr/>
          <p:nvPr/>
        </p:nvSpPr>
        <p:spPr>
          <a:xfrm>
            <a:off x="401652" y="2969220"/>
            <a:ext cx="11436058" cy="320665"/>
          </a:xfrm>
          <a:prstGeom prst="rightArrow">
            <a:avLst>
              <a:gd name="adj1" fmla="val 17467"/>
              <a:gd name="adj2" fmla="val 581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절차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5" name="Group 105"/>
          <p:cNvGrpSpPr/>
          <p:nvPr/>
        </p:nvGrpSpPr>
        <p:grpSpPr>
          <a:xfrm>
            <a:off x="4278991" y="2797805"/>
            <a:ext cx="660195" cy="660195"/>
            <a:chOff x="2812949" y="3816456"/>
            <a:chExt cx="660195" cy="660195"/>
          </a:xfrm>
        </p:grpSpPr>
        <p:sp>
          <p:nvSpPr>
            <p:cNvPr id="126" name="Oval 103"/>
            <p:cNvSpPr/>
            <p:nvPr/>
          </p:nvSpPr>
          <p:spPr>
            <a:xfrm>
              <a:off x="2812949" y="3816456"/>
              <a:ext cx="660195" cy="6601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6"/>
            <p:cNvSpPr>
              <a:spLocks noChangeAspect="1" noChangeArrowheads="1"/>
            </p:cNvSpPr>
            <p:nvPr/>
          </p:nvSpPr>
          <p:spPr bwMode="auto">
            <a:xfrm>
              <a:off x="3021121" y="3955024"/>
              <a:ext cx="243849" cy="383058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149308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자료수집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4919" y="4073307"/>
            <a:ext cx="2666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Selenium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특정 사이트 </a:t>
            </a:r>
            <a:r>
              <a:rPr lang="en-US" altLang="ko-KR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DDos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프로텍트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해지를 위해 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selenium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사용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웹스크래핑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/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웹크롤링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Pandas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가공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MySQL :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저장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grpSp>
        <p:nvGrpSpPr>
          <p:cNvPr id="132" name="Group 107"/>
          <p:cNvGrpSpPr/>
          <p:nvPr/>
        </p:nvGrpSpPr>
        <p:grpSpPr>
          <a:xfrm>
            <a:off x="7175432" y="2797805"/>
            <a:ext cx="660195" cy="660195"/>
            <a:chOff x="8737040" y="3815236"/>
            <a:chExt cx="660195" cy="660195"/>
          </a:xfrm>
        </p:grpSpPr>
        <p:sp>
          <p:nvSpPr>
            <p:cNvPr id="133" name="Oval 125"/>
            <p:cNvSpPr/>
            <p:nvPr/>
          </p:nvSpPr>
          <p:spPr>
            <a:xfrm>
              <a:off x="8737040" y="3815236"/>
              <a:ext cx="660195" cy="6601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27"/>
            <p:cNvSpPr>
              <a:spLocks noChangeAspect="1" noChangeArrowheads="1"/>
            </p:cNvSpPr>
            <p:nvPr/>
          </p:nvSpPr>
          <p:spPr bwMode="auto">
            <a:xfrm>
              <a:off x="8915721" y="3952863"/>
              <a:ext cx="301032" cy="36029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ea typeface="SimSun" charset="0"/>
              </a:endParaRPr>
            </a:p>
          </p:txBody>
        </p:sp>
      </p:grpSp>
      <p:grpSp>
        <p:nvGrpSpPr>
          <p:cNvPr id="139" name="Group 106"/>
          <p:cNvGrpSpPr/>
          <p:nvPr/>
        </p:nvGrpSpPr>
        <p:grpSpPr>
          <a:xfrm>
            <a:off x="10071872" y="2797805"/>
            <a:ext cx="660195" cy="660195"/>
            <a:chOff x="8733683" y="2423869"/>
            <a:chExt cx="660195" cy="660195"/>
          </a:xfrm>
        </p:grpSpPr>
        <p:sp>
          <p:nvSpPr>
            <p:cNvPr id="140" name="Oval 124"/>
            <p:cNvSpPr/>
            <p:nvPr/>
          </p:nvSpPr>
          <p:spPr>
            <a:xfrm>
              <a:off x="8733683" y="2423869"/>
              <a:ext cx="660195" cy="6601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utoShape 4"/>
            <p:cNvSpPr>
              <a:spLocks/>
            </p:cNvSpPr>
            <p:nvPr/>
          </p:nvSpPr>
          <p:spPr bwMode="auto">
            <a:xfrm>
              <a:off x="8880593" y="2568061"/>
              <a:ext cx="366374" cy="3676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2" name="Group 104"/>
          <p:cNvGrpSpPr/>
          <p:nvPr/>
        </p:nvGrpSpPr>
        <p:grpSpPr>
          <a:xfrm>
            <a:off x="1382550" y="2797805"/>
            <a:ext cx="660195" cy="660195"/>
            <a:chOff x="2812949" y="2429025"/>
            <a:chExt cx="660195" cy="660195"/>
          </a:xfrm>
        </p:grpSpPr>
        <p:sp>
          <p:nvSpPr>
            <p:cNvPr id="143" name="Oval 102"/>
            <p:cNvSpPr/>
            <p:nvPr/>
          </p:nvSpPr>
          <p:spPr>
            <a:xfrm>
              <a:off x="2812949" y="2429025"/>
              <a:ext cx="660195" cy="66019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utoShape 149"/>
            <p:cNvSpPr>
              <a:spLocks/>
            </p:cNvSpPr>
            <p:nvPr/>
          </p:nvSpPr>
          <p:spPr bwMode="auto">
            <a:xfrm>
              <a:off x="2958487" y="2619076"/>
              <a:ext cx="369116" cy="2656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990656" y="3591109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통계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예측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52370" y="4073307"/>
            <a:ext cx="2603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데이터 전처리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LSTM, ensemble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모델링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하이퍼파라미터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튜닝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예측 모델 테스트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048865" y="3591109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Django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350704" y="4073307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Django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웹서버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 구축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python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구현</a:t>
            </a: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874565" y="359110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웹서비스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80173" y="4073307"/>
            <a:ext cx="2435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시각화 라이브러리 구현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Chart.js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Regular"/>
              </a:rPr>
              <a:t>활용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9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2080396" y="1469627"/>
            <a:ext cx="8356600" cy="5174434"/>
            <a:chOff x="2092500" y="1397889"/>
            <a:chExt cx="8356600" cy="5174434"/>
          </a:xfrm>
        </p:grpSpPr>
        <p:grpSp>
          <p:nvGrpSpPr>
            <p:cNvPr id="21" name="그룹 20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십자형 10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차트 </a:t>
            </a:r>
            <a:r>
              <a:rPr lang="en-US" altLang="ko-KR" b="1" dirty="0" smtClean="0">
                <a:solidFill>
                  <a:srgbClr val="FF0000"/>
                </a:solidFill>
              </a:rPr>
              <a:t>top 10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랭킹 차트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10619369" y="3480240"/>
            <a:ext cx="393107" cy="270901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9" y="3017810"/>
            <a:ext cx="8128120" cy="28478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96801" y="218853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차트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238" y="5459743"/>
            <a:ext cx="76504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                    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endParaRPr lang="ko-KR" altLang="en-US" sz="8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96400" y="2188534"/>
            <a:ext cx="914400" cy="417762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80396" y="1469627"/>
            <a:ext cx="8356600" cy="5174434"/>
            <a:chOff x="2092500" y="1397889"/>
            <a:chExt cx="8356600" cy="5174434"/>
          </a:xfrm>
        </p:grpSpPr>
        <p:grpSp>
          <p:nvGrpSpPr>
            <p:cNvPr id="6" name="그룹 5"/>
            <p:cNvGrpSpPr/>
            <p:nvPr/>
          </p:nvGrpSpPr>
          <p:grpSpPr>
            <a:xfrm>
              <a:off x="2092500" y="1397889"/>
              <a:ext cx="8356600" cy="5174434"/>
              <a:chOff x="2005175" y="1283007"/>
              <a:chExt cx="8356600" cy="517443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005175" y="1283007"/>
                <a:ext cx="8356600" cy="5174434"/>
              </a:xfrm>
              <a:prstGeom prst="roundRect">
                <a:avLst>
                  <a:gd name="adj" fmla="val 149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08489" y="1489616"/>
                <a:ext cx="7375021" cy="25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십자형 9"/>
              <p:cNvSpPr/>
              <p:nvPr/>
            </p:nvSpPr>
            <p:spPr>
              <a:xfrm rot="2700000">
                <a:off x="10088656" y="1380271"/>
                <a:ext cx="162154" cy="162154"/>
              </a:xfrm>
              <a:prstGeom prst="plus">
                <a:avLst>
                  <a:gd name="adj" fmla="val 45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2127904" y="1939896"/>
              <a:ext cx="8289419" cy="4589092"/>
            </a:xfrm>
            <a:prstGeom prst="roundRect">
              <a:avLst>
                <a:gd name="adj" fmla="val 13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000896" y="477668"/>
            <a:ext cx="10515600" cy="92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결과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96801" y="2188534"/>
            <a:ext cx="360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아이돌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예측 랭킹 차트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58" y="6211204"/>
            <a:ext cx="1038324" cy="364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550" y="2231025"/>
            <a:ext cx="199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메뉴로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1. </a:t>
            </a:r>
            <a:r>
              <a:rPr lang="ko-KR" altLang="en-US" dirty="0"/>
              <a:t>차트 </a:t>
            </a:r>
            <a:r>
              <a:rPr lang="en-US" altLang="ko-KR" dirty="0"/>
              <a:t>top 10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랭킹 차트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25" y="2527088"/>
            <a:ext cx="5929342" cy="3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90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8496" y="325268"/>
            <a:ext cx="10515600" cy="920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Contents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9697" y="1555335"/>
            <a:ext cx="894744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기술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분석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6989" y="1662520"/>
            <a:ext cx="10851232" cy="2354538"/>
            <a:chOff x="736989" y="2636741"/>
            <a:chExt cx="10851232" cy="2354538"/>
          </a:xfrm>
        </p:grpSpPr>
        <p:grpSp>
          <p:nvGrpSpPr>
            <p:cNvPr id="3" name="Group 2"/>
            <p:cNvGrpSpPr/>
            <p:nvPr/>
          </p:nvGrpSpPr>
          <p:grpSpPr>
            <a:xfrm>
              <a:off x="736989" y="2636741"/>
              <a:ext cx="10718021" cy="2354538"/>
              <a:chOff x="736989" y="2298598"/>
              <a:chExt cx="10718021" cy="2354538"/>
            </a:xfrm>
          </p:grpSpPr>
          <p:sp>
            <p:nvSpPr>
              <p:cNvPr id="4" name="Block Arc 3"/>
              <p:cNvSpPr/>
              <p:nvPr/>
            </p:nvSpPr>
            <p:spPr>
              <a:xfrm rot="10800000">
                <a:off x="6993307" y="2298599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4"/>
              <p:cNvSpPr/>
              <p:nvPr/>
            </p:nvSpPr>
            <p:spPr>
              <a:xfrm>
                <a:off x="9078746" y="2298599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4907868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Isosceles Triangle 31"/>
            <p:cNvSpPr/>
            <p:nvPr/>
          </p:nvSpPr>
          <p:spPr>
            <a:xfrm rot="10800000">
              <a:off x="11028169" y="3814010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9636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2615" y="2501234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기반기술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4825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8836" y="3279926"/>
            <a:ext cx="24063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검색엔진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검색량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수집하고 분석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연예인에 대한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서비스하고 향후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인기도를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예측해 보는 모델을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기법을 이용해 웹 서비스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0638" y="3279926"/>
            <a:ext cx="24063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Selenium for Chrome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: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Python, Django, MySQL, HTML5 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: GitHub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12260" y="3279926"/>
            <a:ext cx="2406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2020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93462"/>
              </p:ext>
            </p:extLst>
          </p:nvPr>
        </p:nvGraphicFramePr>
        <p:xfrm>
          <a:off x="1464980" y="2112628"/>
          <a:ext cx="9282632" cy="29208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41316">
                  <a:extLst>
                    <a:ext uri="{9D8B030D-6E8A-4147-A177-3AD203B41FA5}">
                      <a16:colId xmlns:a16="http://schemas.microsoft.com/office/drawing/2014/main" val="967741282"/>
                    </a:ext>
                  </a:extLst>
                </a:gridCol>
                <a:gridCol w="4641316">
                  <a:extLst>
                    <a:ext uri="{9D8B030D-6E8A-4147-A177-3AD203B41FA5}">
                      <a16:colId xmlns:a16="http://schemas.microsoft.com/office/drawing/2014/main" val="1673316675"/>
                    </a:ext>
                  </a:extLst>
                </a:gridCol>
              </a:tblGrid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82240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남명민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386884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정제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안상후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339676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웹설계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웹디자인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류재욱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970077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수집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 검색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김남혁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Chevron 44"/>
          <p:cNvSpPr/>
          <p:nvPr/>
        </p:nvSpPr>
        <p:spPr>
          <a:xfrm>
            <a:off x="1212209" y="1487449"/>
            <a:ext cx="4128912" cy="60775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2019-12</a:t>
            </a:r>
            <a:endParaRPr 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Chevron 51"/>
          <p:cNvSpPr/>
          <p:nvPr/>
        </p:nvSpPr>
        <p:spPr>
          <a:xfrm>
            <a:off x="5153146" y="1487449"/>
            <a:ext cx="5623101" cy="60775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2020-01</a:t>
            </a:r>
            <a:endParaRPr lang="en-US" sz="20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2209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주제 선정</a:t>
            </a:r>
            <a:endParaRPr lang="en-US" altLang="ko-KR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역할 분담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815400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수행을 위한 자료 수집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문서 정리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418591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템플릿 배포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021782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작업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624973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228166" y="2241847"/>
            <a:ext cx="1548081" cy="98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최종본</a:t>
            </a:r>
            <a:endParaRPr lang="en-US" altLang="ko-KR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완성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212209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15400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구축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결정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418591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021782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7624973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228166" y="3268055"/>
            <a:ext cx="1548081" cy="980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12209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815400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기술 파악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418591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관련기술 스터디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021782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624973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228166" y="4299247"/>
            <a:ext cx="1548081" cy="980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2209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815400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수집할 데이터 선정</a:t>
            </a: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수집방법 스터디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18591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6021782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스크래핑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624973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228166" y="5325455"/>
            <a:ext cx="1548081" cy="98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768986" y="2389240"/>
            <a:ext cx="9015664" cy="1270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아이돌차트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월간 랭킹 데이터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Ddos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Protection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회피를 위한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for Chrome</a:t>
            </a: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: MySQL</a:t>
            </a: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9345" y="1697954"/>
            <a:ext cx="1909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 148"/>
          <p:cNvSpPr>
            <a:spLocks noChangeArrowheads="1"/>
          </p:cNvSpPr>
          <p:nvPr/>
        </p:nvSpPr>
        <p:spPr bwMode="auto">
          <a:xfrm>
            <a:off x="1951946" y="1746509"/>
            <a:ext cx="761415" cy="640125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64" y="4039871"/>
            <a:ext cx="2440378" cy="8754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62" y="3827478"/>
            <a:ext cx="2069680" cy="10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49" y="4610401"/>
            <a:ext cx="3020577" cy="875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39" y="3877874"/>
            <a:ext cx="2496752" cy="2080627"/>
          </a:xfrm>
          <a:prstGeom prst="rect">
            <a:avLst/>
          </a:prstGeom>
        </p:spPr>
      </p:pic>
      <p:sp>
        <p:nvSpPr>
          <p:cNvPr id="6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9345" y="1697954"/>
            <a:ext cx="1492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Freeform 266"/>
          <p:cNvSpPr>
            <a:spLocks noChangeAspect="1" noChangeArrowheads="1"/>
          </p:cNvSpPr>
          <p:nvPr/>
        </p:nvSpPr>
        <p:spPr bwMode="auto">
          <a:xfrm>
            <a:off x="1992857" y="1676354"/>
            <a:ext cx="679591" cy="749133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ea typeface="SimSun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68985" y="2389240"/>
            <a:ext cx="9075485" cy="929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복수의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팩터를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구성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0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기술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69" y="3984091"/>
            <a:ext cx="2918561" cy="985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5"/>
          <a:stretch/>
        </p:blipFill>
        <p:spPr>
          <a:xfrm>
            <a:off x="6536585" y="3985453"/>
            <a:ext cx="2566447" cy="1003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48" y="4896326"/>
            <a:ext cx="2043423" cy="15325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759" y="5084584"/>
            <a:ext cx="1172303" cy="1436484"/>
          </a:xfrm>
          <a:prstGeom prst="rect">
            <a:avLst/>
          </a:prstGeom>
        </p:spPr>
      </p:pic>
      <p:sp>
        <p:nvSpPr>
          <p:cNvPr id="11" name="Rectangle 15"/>
          <p:cNvSpPr/>
          <p:nvPr/>
        </p:nvSpPr>
        <p:spPr>
          <a:xfrm>
            <a:off x="0" y="0"/>
            <a:ext cx="23326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/>
          <p:cNvSpPr/>
          <p:nvPr/>
        </p:nvSpPr>
        <p:spPr>
          <a:xfrm>
            <a:off x="1660842" y="1394760"/>
            <a:ext cx="1343622" cy="13436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9345" y="1697954"/>
            <a:ext cx="608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dirty="0" err="1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</a:t>
            </a:r>
            <a:r>
              <a:rPr lang="ko-KR" altLang="en-US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Version Control</a:t>
            </a:r>
            <a:endParaRPr lang="en-US" altLang="ko-KR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AutoShape 4"/>
          <p:cNvSpPr>
            <a:spLocks/>
          </p:cNvSpPr>
          <p:nvPr/>
        </p:nvSpPr>
        <p:spPr bwMode="auto">
          <a:xfrm>
            <a:off x="1960983" y="1697954"/>
            <a:ext cx="743339" cy="7459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62" y="3887113"/>
            <a:ext cx="1490369" cy="1345989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2768986" y="2389240"/>
            <a:ext cx="9049848" cy="12701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백엔드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프레임워크로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웹서비스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프론트엔드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Html5, chart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라이브러리로 구현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: GitHub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팀원 전체 소스 형상 관리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분석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39411" y="1409301"/>
            <a:ext cx="10515600" cy="8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아이돌</a:t>
            </a:r>
            <a:r>
              <a:rPr lang="ko-KR" altLang="en-US" sz="28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인기에 영향을 미치는 </a:t>
            </a:r>
            <a:r>
              <a:rPr lang="ko-KR" altLang="en-US" sz="28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팩터</a:t>
            </a:r>
            <a:endParaRPr lang="ko-KR" altLang="en-US" sz="2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Group 2"/>
          <p:cNvGrpSpPr/>
          <p:nvPr/>
        </p:nvGrpSpPr>
        <p:grpSpPr>
          <a:xfrm flipV="1">
            <a:off x="736990" y="2565749"/>
            <a:ext cx="10718021" cy="2317598"/>
            <a:chOff x="736989" y="2298598"/>
            <a:chExt cx="10718021" cy="2354538"/>
          </a:xfrm>
        </p:grpSpPr>
        <p:sp>
          <p:nvSpPr>
            <p:cNvPr id="10" name="Block Arc 3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1" name="Block Arc 4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2" name="Block Arc 5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3" name="Block Arc 6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4" name="Block Arc 7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656292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8"/>
          <p:cNvGrpSpPr/>
          <p:nvPr/>
        </p:nvGrpSpPr>
        <p:grpSpPr>
          <a:xfrm>
            <a:off x="736990" y="2518871"/>
            <a:ext cx="10718021" cy="2354538"/>
            <a:chOff x="736989" y="2298598"/>
            <a:chExt cx="10718021" cy="2354538"/>
          </a:xfrm>
        </p:grpSpPr>
        <p:sp>
          <p:nvSpPr>
            <p:cNvPr id="16" name="Block Arc 9"/>
            <p:cNvSpPr/>
            <p:nvPr/>
          </p:nvSpPr>
          <p:spPr>
            <a:xfrm rot="10800000">
              <a:off x="6993307" y="2298599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7" name="Block Arc 10"/>
            <p:cNvSpPr/>
            <p:nvPr/>
          </p:nvSpPr>
          <p:spPr>
            <a:xfrm>
              <a:off x="9078746" y="2298599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8" name="Block Arc 11"/>
            <p:cNvSpPr/>
            <p:nvPr/>
          </p:nvSpPr>
          <p:spPr>
            <a:xfrm>
              <a:off x="4907868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19" name="Block Arc 12"/>
            <p:cNvSpPr/>
            <p:nvPr/>
          </p:nvSpPr>
          <p:spPr>
            <a:xfrm rot="10800000">
              <a:off x="2822429" y="2298598"/>
              <a:ext cx="2376264" cy="2354537"/>
            </a:xfrm>
            <a:prstGeom prst="blockArc">
              <a:avLst>
                <a:gd name="adj1" fmla="val 10800000"/>
                <a:gd name="adj2" fmla="val 21562961"/>
                <a:gd name="adj3" fmla="val 124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20" name="Block Arc 13"/>
            <p:cNvSpPr/>
            <p:nvPr/>
          </p:nvSpPr>
          <p:spPr>
            <a:xfrm>
              <a:off x="736989" y="2298598"/>
              <a:ext cx="2376264" cy="2354537"/>
            </a:xfrm>
            <a:prstGeom prst="blockArc">
              <a:avLst>
                <a:gd name="adj1" fmla="val 10800000"/>
                <a:gd name="adj2" fmla="val 78694"/>
                <a:gd name="adj3" fmla="val 12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21" name="AutoShape 4"/>
          <p:cNvSpPr>
            <a:spLocks/>
          </p:cNvSpPr>
          <p:nvPr/>
        </p:nvSpPr>
        <p:spPr bwMode="auto">
          <a:xfrm>
            <a:off x="10024191" y="3399672"/>
            <a:ext cx="550069" cy="5520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2" name="Group 15"/>
          <p:cNvGrpSpPr/>
          <p:nvPr/>
        </p:nvGrpSpPr>
        <p:grpSpPr>
          <a:xfrm>
            <a:off x="8021070" y="3376590"/>
            <a:ext cx="391656" cy="569505"/>
            <a:chOff x="10146507" y="3505994"/>
            <a:chExt cx="319881" cy="465138"/>
          </a:xfrm>
          <a:solidFill>
            <a:schemeClr val="accent4"/>
          </a:solidFill>
        </p:grpSpPr>
        <p:sp>
          <p:nvSpPr>
            <p:cNvPr id="23" name="AutoShape 30"/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31"/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5" name="AutoShape 81"/>
          <p:cNvSpPr>
            <a:spLocks/>
          </p:cNvSpPr>
          <p:nvPr/>
        </p:nvSpPr>
        <p:spPr bwMode="auto">
          <a:xfrm>
            <a:off x="5848387" y="3399672"/>
            <a:ext cx="568533" cy="56853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7" name="Group 20"/>
          <p:cNvGrpSpPr/>
          <p:nvPr/>
        </p:nvGrpSpPr>
        <p:grpSpPr>
          <a:xfrm>
            <a:off x="1594774" y="3480888"/>
            <a:ext cx="572293" cy="487317"/>
            <a:chOff x="4439444" y="1652588"/>
            <a:chExt cx="464344" cy="464344"/>
          </a:xfrm>
          <a:solidFill>
            <a:srgbClr val="EC2138"/>
          </a:solidFill>
        </p:grpSpPr>
        <p:sp>
          <p:nvSpPr>
            <p:cNvPr id="28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1" name="Freeform 49"/>
          <p:cNvSpPr/>
          <p:nvPr/>
        </p:nvSpPr>
        <p:spPr>
          <a:xfrm>
            <a:off x="113700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2" name="Freeform 50"/>
          <p:cNvSpPr/>
          <p:nvPr/>
        </p:nvSpPr>
        <p:spPr>
          <a:xfrm>
            <a:off x="3222442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5307883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7388576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9483507" y="2936429"/>
            <a:ext cx="1576236" cy="1576236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10677" bIns="210677" numCol="1" spcCol="1270" anchor="ctr" anchorCtr="0">
            <a:noAutofit/>
          </a:bodyPr>
          <a:lstStyle/>
          <a:p>
            <a:pPr algn="ctr" defTabSz="118530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1624" y="5047159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음원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음반</a:t>
            </a:r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3403171" y="5047159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5329070" y="5047159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전문가 평점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7194876" y="5047159"/>
            <a:ext cx="2108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방송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포털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소셜</a:t>
            </a:r>
            <a:endParaRPr lang="ko-KR" altLang="en-US" sz="2400" dirty="0"/>
          </a:p>
        </p:txBody>
      </p:sp>
      <p:sp>
        <p:nvSpPr>
          <p:cNvPr id="44" name="직사각형 43"/>
          <p:cNvSpPr/>
          <p:nvPr/>
        </p:nvSpPr>
        <p:spPr>
          <a:xfrm>
            <a:off x="9391728" y="5047159"/>
            <a:ext cx="1867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네이버검색량</a:t>
            </a:r>
            <a:endParaRPr lang="ko-KR" altLang="en-US" sz="24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rcRect t="24011" b="4804"/>
          <a:stretch/>
        </p:blipFill>
        <p:spPr>
          <a:xfrm>
            <a:off x="3550456" y="3376590"/>
            <a:ext cx="915230" cy="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al Powerpoint Template">
  <a:themeElements>
    <a:clrScheme name="Custom 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0563C1"/>
      </a:hlink>
      <a:folHlink>
        <a:srgbClr val="954F72"/>
      </a:folHlink>
    </a:clrScheme>
    <a:fontScheme name="Nevada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9. Universal Full Colour 9</Template>
  <TotalTime>6669</TotalTime>
  <Words>478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FontAwesome</vt:lpstr>
      <vt:lpstr>Gill Sans</vt:lpstr>
      <vt:lpstr>Lato Light</vt:lpstr>
      <vt:lpstr>Lato Regular</vt:lpstr>
      <vt:lpstr>Raleway Light</vt:lpstr>
      <vt:lpstr>SimSun</vt:lpstr>
      <vt:lpstr>나눔스퀘어</vt:lpstr>
      <vt:lpstr>나눔스퀘어 Bold</vt:lpstr>
      <vt:lpstr>나눔스퀘어 ExtraBold</vt:lpstr>
      <vt:lpstr>나눔스퀘어라운드 Bold</vt:lpstr>
      <vt:lpstr>Arial</vt:lpstr>
      <vt:lpstr>Calibri</vt:lpstr>
      <vt:lpstr>Universal Powerpoint Template</vt:lpstr>
      <vt:lpstr>PowerPoint 프레젠테이션</vt:lpstr>
      <vt:lpstr>PowerPoint 프레젠테이션</vt:lpstr>
      <vt:lpstr>프로젝트 개요</vt:lpstr>
      <vt:lpstr>역할 분담</vt:lpstr>
      <vt:lpstr>일정</vt:lpstr>
      <vt:lpstr>관련 기술</vt:lpstr>
      <vt:lpstr>관련 기술</vt:lpstr>
      <vt:lpstr>관련 기술</vt:lpstr>
      <vt:lpstr>프로젝트 분석</vt:lpstr>
      <vt:lpstr>개발 절차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 design268</dc:creator>
  <cp:lastModifiedBy>User</cp:lastModifiedBy>
  <cp:revision>958</cp:revision>
  <dcterms:created xsi:type="dcterms:W3CDTF">2016-03-22T15:52:49Z</dcterms:created>
  <dcterms:modified xsi:type="dcterms:W3CDTF">2019-12-23T08:27:27Z</dcterms:modified>
</cp:coreProperties>
</file>