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5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4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6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8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6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5F37D-51A8-47AC-850C-FBCC5318BC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F49A-3CA7-4DCD-A2A5-FFF8783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8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선형구조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Stack, queue, </a:t>
            </a:r>
            <a:r>
              <a:rPr lang="en-US" altLang="ko-KR" dirty="0" err="1" smtClean="0"/>
              <a:t>deque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8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42" y="223736"/>
            <a:ext cx="166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기본구조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5642" y="933855"/>
            <a:ext cx="10996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Stack : LIFO(Last in First Out), </a:t>
            </a:r>
            <a:r>
              <a:rPr lang="ko-KR" altLang="en-US" sz="1600" dirty="0" smtClean="0"/>
              <a:t>한쪽 끝이 막혀서 다른 한쪽 끝으로만 입출력을 수행 </a:t>
            </a: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연결리스트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리스트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190281" y="5558433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2018" y="526137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</a:t>
            </a:r>
            <a:endParaRPr lang="ko-KR" altLang="en-US" sz="11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575648" y="5870107"/>
            <a:ext cx="1301423" cy="579027"/>
            <a:chOff x="5506063" y="823987"/>
            <a:chExt cx="1301423" cy="579027"/>
          </a:xfrm>
        </p:grpSpPr>
        <p:grpSp>
          <p:nvGrpSpPr>
            <p:cNvPr id="9" name="그룹 8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cxnSp>
        <p:nvCxnSpPr>
          <p:cNvPr id="26" name="꺾인 연결선 25"/>
          <p:cNvCxnSpPr>
            <a:stCxn id="6" idx="2"/>
          </p:cNvCxnSpPr>
          <p:nvPr/>
        </p:nvCxnSpPr>
        <p:spPr>
          <a:xfrm rot="16200000" flipH="1">
            <a:off x="2352799" y="5996279"/>
            <a:ext cx="391938" cy="18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1520863"/>
            <a:ext cx="1136802" cy="171582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89303" y="2746542"/>
            <a:ext cx="794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bottom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689823" y="1475850"/>
            <a:ext cx="27655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Push, Pop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Push</a:t>
            </a:r>
            <a:r>
              <a:rPr lang="ko-KR" altLang="en-US" sz="1200" dirty="0" smtClean="0"/>
              <a:t> 순서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0. </a:t>
            </a:r>
            <a:r>
              <a:rPr lang="ko-KR" altLang="en-US" sz="1200" dirty="0" err="1" smtClean="0"/>
              <a:t>오버플로</a:t>
            </a:r>
            <a:r>
              <a:rPr lang="ko-KR" altLang="en-US" sz="1200" dirty="0" smtClean="0"/>
              <a:t> 유무 확인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) – </a:t>
            </a:r>
            <a:r>
              <a:rPr lang="ko-KR" altLang="en-US" sz="1200" dirty="0" err="1" smtClean="0"/>
              <a:t>파이썬은</a:t>
            </a:r>
            <a:r>
              <a:rPr lang="ko-KR" altLang="en-US" sz="1200" dirty="0" smtClean="0"/>
              <a:t> 사이즈가 고정돼 있지 않아 고려할 필요 없음 </a:t>
            </a:r>
            <a:r>
              <a:rPr lang="en-US" altLang="ko-KR" sz="1200" dirty="0" smtClean="0"/>
              <a:t>: Top &gt;= size</a:t>
            </a:r>
          </a:p>
          <a:p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공간 확보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객체 생성</a:t>
            </a:r>
            <a:r>
              <a:rPr lang="en-US" altLang="ko-KR" sz="12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데이터 입력</a:t>
            </a:r>
            <a:r>
              <a:rPr lang="en-US" altLang="ko-KR" sz="1200" dirty="0" smtClean="0"/>
              <a:t>, top </a:t>
            </a:r>
            <a:r>
              <a:rPr lang="ko-KR" altLang="en-US" sz="1200" dirty="0" smtClean="0"/>
              <a:t>증가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Pop</a:t>
            </a:r>
            <a:r>
              <a:rPr lang="ko-KR" altLang="en-US" sz="1200" dirty="0" smtClean="0"/>
              <a:t> 순서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알고리즘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0. </a:t>
            </a:r>
            <a:r>
              <a:rPr lang="ko-KR" altLang="en-US" sz="1200" dirty="0" err="1" smtClean="0"/>
              <a:t>언더플로</a:t>
            </a:r>
            <a:r>
              <a:rPr lang="ko-KR" altLang="en-US" sz="1200" dirty="0" smtClean="0"/>
              <a:t> 유무 확인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Top &lt;= 0, top == bottom:</a:t>
            </a:r>
          </a:p>
          <a:p>
            <a:pPr marL="342900" indent="-342900">
              <a:buAutoNum type="arabicPeriod"/>
            </a:pPr>
            <a:r>
              <a:rPr lang="ko-KR" altLang="en-US" sz="1200" dirty="0" smtClean="0"/>
              <a:t>데이터 출력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공간 소거</a:t>
            </a:r>
            <a:r>
              <a:rPr lang="en-US" altLang="ko-KR" sz="1200" dirty="0" smtClean="0"/>
              <a:t>, top </a:t>
            </a:r>
            <a:r>
              <a:rPr lang="ko-KR" altLang="en-US" sz="1200" dirty="0" smtClean="0"/>
              <a:t>감소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파이썬은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가비지</a:t>
            </a:r>
            <a:r>
              <a:rPr lang="ko-KR" altLang="en-US" sz="1200" dirty="0" smtClean="0"/>
              <a:t> 컬렉션 자동이므로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공간소거는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top </a:t>
            </a:r>
            <a:r>
              <a:rPr lang="ko-KR" altLang="en-US" sz="1200" dirty="0" smtClean="0"/>
              <a:t>감소로 대체</a:t>
            </a:r>
            <a:r>
              <a:rPr lang="en-US" altLang="ko-KR" sz="1200" dirty="0" smtClean="0"/>
              <a:t>)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755038" y="1561759"/>
            <a:ext cx="992755" cy="1495226"/>
            <a:chOff x="5604598" y="1384419"/>
            <a:chExt cx="992755" cy="2213072"/>
          </a:xfrm>
        </p:grpSpPr>
        <p:sp>
          <p:nvSpPr>
            <p:cNvPr id="32" name="직사각형 31"/>
            <p:cNvSpPr/>
            <p:nvPr/>
          </p:nvSpPr>
          <p:spPr>
            <a:xfrm>
              <a:off x="5604598" y="1520863"/>
              <a:ext cx="924389" cy="2076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04598" y="1384419"/>
              <a:ext cx="992755" cy="213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797766" y="2800569"/>
            <a:ext cx="838931" cy="19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96456" y="1475850"/>
            <a:ext cx="507620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</a:t>
            </a:r>
            <a:r>
              <a:rPr lang="en-US" altLang="ko-KR" sz="1200" dirty="0" smtClean="0"/>
              <a:t>: A, B, C, D, E</a:t>
            </a:r>
          </a:p>
          <a:p>
            <a:r>
              <a:rPr lang="en-US" altLang="ko-KR" sz="1200" dirty="0" smtClean="0"/>
              <a:t>Push 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Pop </a:t>
            </a:r>
            <a:r>
              <a:rPr lang="ko-KR" altLang="en-US" sz="1200" dirty="0" smtClean="0"/>
              <a:t>으로 가능한 순서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ABCDE, EDCBA, CBAED, BACED, </a:t>
            </a:r>
            <a:r>
              <a:rPr lang="en-US" altLang="ko-KR" sz="1200" dirty="0" smtClean="0">
                <a:solidFill>
                  <a:srgbClr val="FF0000"/>
                </a:solidFill>
              </a:rPr>
              <a:t>CA</a:t>
            </a:r>
            <a:r>
              <a:rPr lang="en-US" altLang="ko-KR" sz="1200" dirty="0" smtClean="0"/>
              <a:t>BDE, </a:t>
            </a:r>
            <a:r>
              <a:rPr lang="en-US" altLang="ko-KR" sz="1200" dirty="0" smtClean="0">
                <a:solidFill>
                  <a:srgbClr val="FF0000"/>
                </a:solidFill>
              </a:rPr>
              <a:t>CA</a:t>
            </a:r>
            <a:r>
              <a:rPr lang="en-US" altLang="ko-KR" sz="1200" dirty="0" smtClean="0"/>
              <a:t>DBE, </a:t>
            </a:r>
            <a:r>
              <a:rPr lang="en-US" altLang="ko-KR" sz="1200" dirty="0" smtClean="0">
                <a:solidFill>
                  <a:srgbClr val="FF0000"/>
                </a:solidFill>
              </a:rPr>
              <a:t>DB</a:t>
            </a:r>
            <a:r>
              <a:rPr lang="en-US" altLang="ko-KR" sz="1200" dirty="0" smtClean="0"/>
              <a:t>CAE, </a:t>
            </a:r>
            <a:r>
              <a:rPr lang="en-US" altLang="ko-KR" sz="1200" dirty="0" smtClean="0">
                <a:solidFill>
                  <a:srgbClr val="FF0000"/>
                </a:solidFill>
              </a:rPr>
              <a:t>DA</a:t>
            </a:r>
            <a:r>
              <a:rPr lang="en-US" altLang="ko-KR" sz="1200" dirty="0" smtClean="0"/>
              <a:t>BCE, </a:t>
            </a:r>
            <a:r>
              <a:rPr lang="en-US" altLang="ko-KR" sz="1200" dirty="0" smtClean="0">
                <a:solidFill>
                  <a:srgbClr val="FF0000"/>
                </a:solidFill>
              </a:rPr>
              <a:t>EC</a:t>
            </a:r>
            <a:r>
              <a:rPr lang="en-US" altLang="ko-KR" sz="1200" dirty="0" smtClean="0"/>
              <a:t>ABD, ACBED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규칙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역순으로 두 단계 차이가 나면 다음 </a:t>
            </a:r>
            <a:r>
              <a:rPr lang="en-US" altLang="ko-KR" sz="1200" dirty="0" smtClean="0"/>
              <a:t>pop </a:t>
            </a:r>
            <a:r>
              <a:rPr lang="ko-KR" altLang="en-US" sz="1200" dirty="0" smtClean="0"/>
              <a:t>불가</a:t>
            </a:r>
            <a:endParaRPr lang="en-US" altLang="ko-KR" sz="1200" dirty="0" smtClean="0"/>
          </a:p>
          <a:p>
            <a:r>
              <a:rPr lang="en-US" altLang="ko-KR" sz="1200" dirty="0" smtClean="0"/>
              <a:t>BACED : push </a:t>
            </a:r>
            <a:r>
              <a:rPr lang="en-US" altLang="ko-KR" sz="1200" dirty="0" err="1" smtClean="0"/>
              <a:t>push</a:t>
            </a:r>
            <a:r>
              <a:rPr lang="en-US" altLang="ko-KR" sz="1200" dirty="0" smtClean="0"/>
              <a:t> pop </a:t>
            </a:r>
            <a:r>
              <a:rPr lang="en-US" altLang="ko-KR" sz="1200" dirty="0" err="1" smtClean="0"/>
              <a:t>pop</a:t>
            </a:r>
            <a:r>
              <a:rPr lang="en-US" altLang="ko-KR" sz="1200" dirty="0" smtClean="0"/>
              <a:t> push pop push </a:t>
            </a:r>
            <a:r>
              <a:rPr lang="en-US" altLang="ko-KR" sz="1200" dirty="0" err="1" smtClean="0"/>
              <a:t>push</a:t>
            </a:r>
            <a:r>
              <a:rPr lang="en-US" altLang="ko-KR" sz="1200" dirty="0" smtClean="0"/>
              <a:t> pop </a:t>
            </a:r>
            <a:r>
              <a:rPr lang="en-US" altLang="ko-KR" sz="1200" dirty="0" err="1" smtClean="0"/>
              <a:t>pop</a:t>
            </a:r>
            <a:endParaRPr lang="en-US" altLang="ko-KR" sz="1200" dirty="0" smtClean="0"/>
          </a:p>
          <a:p>
            <a:r>
              <a:rPr lang="en-US" altLang="ko-KR" sz="1200" dirty="0" smtClean="0"/>
              <a:t>ABCDE : push pop push pop push pop push pop</a:t>
            </a:r>
            <a:r>
              <a:rPr lang="en-US" altLang="ko-KR" sz="1100" dirty="0" smtClean="0"/>
              <a:t> push pop</a:t>
            </a:r>
          </a:p>
          <a:p>
            <a:r>
              <a:rPr lang="en-US" altLang="ko-KR" sz="1100" dirty="0" smtClean="0"/>
              <a:t>EDCBA : push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pop </a:t>
            </a:r>
            <a:r>
              <a:rPr lang="en-US" altLang="ko-KR" sz="1100" dirty="0" err="1" smtClean="0"/>
              <a:t>pop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pop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pop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pop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CBAED : push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pop </a:t>
            </a:r>
            <a:r>
              <a:rPr lang="en-US" altLang="ko-KR" sz="1100" dirty="0" err="1" smtClean="0"/>
              <a:t>pop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pop</a:t>
            </a:r>
            <a:r>
              <a:rPr lang="en-US" altLang="ko-KR" sz="1100" dirty="0" smtClean="0"/>
              <a:t> push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pop </a:t>
            </a:r>
            <a:r>
              <a:rPr lang="en-US" altLang="ko-KR" sz="1100" dirty="0" err="1" smtClean="0"/>
              <a:t>pop</a:t>
            </a:r>
            <a:endParaRPr lang="en-US" altLang="ko-KR" sz="1100" dirty="0" smtClean="0"/>
          </a:p>
          <a:p>
            <a:r>
              <a:rPr lang="en-US" altLang="ko-KR" sz="1100" dirty="0" smtClean="0"/>
              <a:t>ACBED : push pop push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pop </a:t>
            </a:r>
            <a:r>
              <a:rPr lang="en-US" altLang="ko-KR" sz="1100" dirty="0" err="1" smtClean="0"/>
              <a:t>pop</a:t>
            </a:r>
            <a:r>
              <a:rPr lang="en-US" altLang="ko-KR" sz="1100" dirty="0" smtClean="0"/>
              <a:t> push </a:t>
            </a:r>
            <a:r>
              <a:rPr lang="en-US" altLang="ko-KR" sz="1100" dirty="0" err="1" smtClean="0"/>
              <a:t>push</a:t>
            </a:r>
            <a:r>
              <a:rPr lang="en-US" altLang="ko-KR" sz="1100" dirty="0" smtClean="0"/>
              <a:t> pop </a:t>
            </a:r>
            <a:r>
              <a:rPr lang="en-US" altLang="ko-KR" sz="1100" dirty="0" err="1" smtClean="0"/>
              <a:t>pop</a:t>
            </a:r>
            <a:endParaRPr lang="en-US" altLang="ko-KR" sz="1100" dirty="0" smtClean="0"/>
          </a:p>
          <a:p>
            <a:endParaRPr lang="en-US" altLang="ko-KR" sz="11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260992" y="1617060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push</a:t>
            </a:r>
            <a:endParaRPr lang="ko-KR" alt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585190" y="140835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pop</a:t>
            </a:r>
            <a:endParaRPr lang="ko-KR" altLang="en-US" sz="1050" dirty="0"/>
          </a:p>
        </p:txBody>
      </p:sp>
      <p:sp>
        <p:nvSpPr>
          <p:cNvPr id="39" name="원호 38"/>
          <p:cNvSpPr/>
          <p:nvPr/>
        </p:nvSpPr>
        <p:spPr>
          <a:xfrm rot="19738317">
            <a:off x="5398961" y="1536532"/>
            <a:ext cx="619320" cy="735227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/>
          <p:cNvSpPr/>
          <p:nvPr/>
        </p:nvSpPr>
        <p:spPr>
          <a:xfrm rot="14860148">
            <a:off x="6541372" y="1320508"/>
            <a:ext cx="619320" cy="735227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09638" y="5558433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71375" y="526137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</a:t>
            </a:r>
            <a:endParaRPr lang="ko-KR" altLang="en-US" sz="11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4695005" y="5870107"/>
            <a:ext cx="1301423" cy="579027"/>
            <a:chOff x="5506063" y="823987"/>
            <a:chExt cx="1301423" cy="579027"/>
          </a:xfrm>
        </p:grpSpPr>
        <p:grpSp>
          <p:nvGrpSpPr>
            <p:cNvPr id="48" name="그룹 47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00</a:t>
              </a:r>
              <a:endParaRPr lang="ko-KR" altLang="en-US" sz="1000" dirty="0"/>
            </a:p>
          </p:txBody>
        </p:sp>
      </p:grpSp>
      <p:cxnSp>
        <p:nvCxnSpPr>
          <p:cNvPr id="52" name="꺾인 연결선 51"/>
          <p:cNvCxnSpPr>
            <a:stCxn id="45" idx="2"/>
          </p:cNvCxnSpPr>
          <p:nvPr/>
        </p:nvCxnSpPr>
        <p:spPr>
          <a:xfrm rot="16200000" flipH="1">
            <a:off x="4472156" y="5996279"/>
            <a:ext cx="391938" cy="181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6224702" y="5870107"/>
            <a:ext cx="1301423" cy="579027"/>
            <a:chOff x="5506063" y="823987"/>
            <a:chExt cx="1301423" cy="579027"/>
          </a:xfrm>
        </p:grpSpPr>
        <p:grpSp>
          <p:nvGrpSpPr>
            <p:cNvPr id="54" name="그룹 53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cxnSp>
        <p:nvCxnSpPr>
          <p:cNvPr id="59" name="직선 화살표 연결선 58"/>
          <p:cNvCxnSpPr>
            <a:stCxn id="51" idx="3"/>
            <a:endCxn id="56" idx="1"/>
          </p:cNvCxnSpPr>
          <p:nvPr/>
        </p:nvCxnSpPr>
        <p:spPr>
          <a:xfrm>
            <a:off x="5996428" y="6282880"/>
            <a:ext cx="37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035604" y="5558433"/>
            <a:ext cx="535709" cy="332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en-US" altLang="ko-KR" sz="1000" dirty="0" smtClean="0">
                <a:solidFill>
                  <a:schemeClr val="tx1"/>
                </a:solidFill>
              </a:rPr>
              <a:t>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8420971" y="5870107"/>
            <a:ext cx="1301423" cy="579027"/>
            <a:chOff x="5506063" y="823987"/>
            <a:chExt cx="1301423" cy="579027"/>
          </a:xfrm>
        </p:grpSpPr>
        <p:grpSp>
          <p:nvGrpSpPr>
            <p:cNvPr id="62" name="그룹 61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00</a:t>
              </a:r>
              <a:endParaRPr lang="ko-KR" altLang="en-US" sz="1000" dirty="0"/>
            </a:p>
          </p:txBody>
        </p:sp>
      </p:grpSp>
      <p:cxnSp>
        <p:nvCxnSpPr>
          <p:cNvPr id="66" name="꺾인 연결선 65"/>
          <p:cNvCxnSpPr>
            <a:stCxn id="60" idx="2"/>
            <a:endCxn id="70" idx="2"/>
          </p:cNvCxnSpPr>
          <p:nvPr/>
        </p:nvCxnSpPr>
        <p:spPr>
          <a:xfrm rot="16200000" flipH="1">
            <a:off x="9123164" y="5071237"/>
            <a:ext cx="558192" cy="2197602"/>
          </a:xfrm>
          <a:prstGeom prst="bentConnector3">
            <a:avLst>
              <a:gd name="adj1" fmla="val 140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9950668" y="5870107"/>
            <a:ext cx="1301423" cy="579027"/>
            <a:chOff x="5506063" y="823987"/>
            <a:chExt cx="1301423" cy="579027"/>
          </a:xfrm>
        </p:grpSpPr>
        <p:grpSp>
          <p:nvGrpSpPr>
            <p:cNvPr id="68" name="그룹 67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cxnSp>
        <p:nvCxnSpPr>
          <p:cNvPr id="72" name="직선 화살표 연결선 71"/>
          <p:cNvCxnSpPr>
            <a:stCxn id="65" idx="3"/>
            <a:endCxn id="70" idx="1"/>
          </p:cNvCxnSpPr>
          <p:nvPr/>
        </p:nvCxnSpPr>
        <p:spPr>
          <a:xfrm>
            <a:off x="9722394" y="6282880"/>
            <a:ext cx="37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54613" y="5261374"/>
            <a:ext cx="402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top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5553244" y="659451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push</a:t>
            </a:r>
            <a:endParaRPr lang="ko-KR" altLang="en-US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552676" y="659451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pop</a:t>
            </a:r>
            <a:endParaRPr lang="ko-KR" altLang="en-US" sz="1200" b="1" dirty="0"/>
          </a:p>
        </p:txBody>
      </p:sp>
      <p:cxnSp>
        <p:nvCxnSpPr>
          <p:cNvPr id="78" name="꺾인 연결선 77"/>
          <p:cNvCxnSpPr>
            <a:stCxn id="65" idx="0"/>
            <a:endCxn id="60" idx="3"/>
          </p:cNvCxnSpPr>
          <p:nvPr/>
        </p:nvCxnSpPr>
        <p:spPr>
          <a:xfrm rot="16200000" flipV="1">
            <a:off x="8865450" y="5430552"/>
            <a:ext cx="391937" cy="98020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3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89" y="1664853"/>
            <a:ext cx="4085505" cy="1043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642" y="223736"/>
            <a:ext cx="1663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기본구조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5642" y="933855"/>
            <a:ext cx="10996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Queue : FIFO(First in First Out), </a:t>
            </a:r>
            <a:r>
              <a:rPr lang="ko-KR" altLang="en-US" sz="1600" dirty="0" smtClean="0"/>
              <a:t>줄을 선다는 개념</a:t>
            </a:r>
            <a:r>
              <a:rPr lang="en-US" altLang="ko-KR" sz="1600" dirty="0" smtClean="0"/>
              <a:t>. Buffer </a:t>
            </a:r>
            <a:r>
              <a:rPr lang="ko-KR" altLang="en-US" sz="1600" dirty="0" smtClean="0"/>
              <a:t>개념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500041" y="1382841"/>
            <a:ext cx="5464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초기상태 </a:t>
            </a:r>
            <a:r>
              <a:rPr lang="en-US" altLang="ko-KR" sz="1200" dirty="0" smtClean="0"/>
              <a:t>: front == rear == None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enQue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삽입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Overflow </a:t>
            </a:r>
            <a:r>
              <a:rPr lang="ko-KR" altLang="en-US" sz="1200" dirty="0" smtClean="0"/>
              <a:t>유무 확인 </a:t>
            </a:r>
            <a:r>
              <a:rPr lang="en-US" altLang="ko-KR" sz="1200" dirty="0" smtClean="0"/>
              <a:t>: python </a:t>
            </a:r>
            <a:r>
              <a:rPr lang="ko-KR" altLang="en-US" sz="1200" dirty="0" smtClean="0"/>
              <a:t>에서는 무의미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Rear </a:t>
            </a:r>
            <a:r>
              <a:rPr lang="ko-KR" altLang="en-US" sz="1200" dirty="0" smtClean="0"/>
              <a:t>증가 </a:t>
            </a:r>
            <a:r>
              <a:rPr lang="ko-KR" altLang="en-US" sz="1200" dirty="0" err="1" smtClean="0"/>
              <a:t>공간확보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Rear </a:t>
            </a:r>
            <a:r>
              <a:rPr lang="ko-KR" altLang="en-US" sz="1200" dirty="0" smtClean="0"/>
              <a:t>에 데이터 삽입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 err="1" smtClean="0"/>
              <a:t>deQue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Underflow </a:t>
            </a:r>
            <a:r>
              <a:rPr lang="ko-KR" altLang="en-US" sz="1200" dirty="0" smtClean="0"/>
              <a:t>유무 확인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Front == rear == None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데이터 출력</a:t>
            </a:r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공간 삭제</a:t>
            </a:r>
            <a:endParaRPr lang="en-US" altLang="ko-KR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Peak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Front </a:t>
            </a:r>
            <a:r>
              <a:rPr lang="ko-KR" altLang="en-US" sz="1200" dirty="0" smtClean="0"/>
              <a:t>위치의 데이터를 </a:t>
            </a:r>
            <a:r>
              <a:rPr lang="en-US" altLang="ko-KR" sz="1200" dirty="0" smtClean="0"/>
              <a:t>print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ko-KR" altLang="en-US" sz="1200" dirty="0" smtClean="0"/>
              <a:t>일반적인 큐의 문제점</a:t>
            </a:r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err="1" smtClean="0"/>
              <a:t>빈공간이</a:t>
            </a:r>
            <a:r>
              <a:rPr lang="ko-KR" altLang="en-US" sz="1200" dirty="0" smtClean="0"/>
              <a:t> 있음에도 오버 </a:t>
            </a:r>
            <a:r>
              <a:rPr lang="ko-KR" altLang="en-US" sz="1200" dirty="0" err="1" smtClean="0"/>
              <a:t>플로</a:t>
            </a:r>
            <a:r>
              <a:rPr lang="ko-KR" altLang="en-US" sz="1200" dirty="0" smtClean="0"/>
              <a:t> 발생</a:t>
            </a:r>
            <a:endParaRPr lang="en-US" altLang="ko-KR" sz="1200" dirty="0" smtClean="0"/>
          </a:p>
          <a:p>
            <a:r>
              <a:rPr lang="ko-KR" altLang="en-US" sz="1200" dirty="0" smtClean="0"/>
              <a:t>해결책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무빙큐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환형큐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링크드리스트</a:t>
            </a:r>
            <a:r>
              <a:rPr lang="ko-KR" altLang="en-US" sz="1200" dirty="0" smtClean="0"/>
              <a:t> 큐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10198" y="2989450"/>
            <a:ext cx="493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초기상태 </a:t>
            </a:r>
            <a:r>
              <a:rPr lang="en-US" altLang="ko-KR" sz="1200" dirty="0" smtClean="0"/>
              <a:t>: front == rear == None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10198" y="3339827"/>
            <a:ext cx="493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최초노드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enQue</a:t>
            </a:r>
            <a:endParaRPr lang="en-US" altLang="ko-KR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2511281" y="3547203"/>
            <a:ext cx="1301423" cy="579027"/>
            <a:chOff x="5506063" y="823987"/>
            <a:chExt cx="1301423" cy="579027"/>
          </a:xfrm>
        </p:grpSpPr>
        <p:grpSp>
          <p:nvGrpSpPr>
            <p:cNvPr id="9" name="그룹 8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06063" y="82398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new</a:t>
              </a:r>
              <a:endParaRPr lang="ko-KR" alt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86674" y="3393313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Front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5032" y="352960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Rear</a:t>
            </a:r>
            <a:endParaRPr lang="ko-KR" altLang="en-US" sz="1000" dirty="0"/>
          </a:p>
        </p:txBody>
      </p:sp>
      <p:cxnSp>
        <p:nvCxnSpPr>
          <p:cNvPr id="16" name="꺾인 연결선 15"/>
          <p:cNvCxnSpPr>
            <a:stCxn id="13" idx="2"/>
            <a:endCxn id="11" idx="1"/>
          </p:cNvCxnSpPr>
          <p:nvPr/>
        </p:nvCxnSpPr>
        <p:spPr>
          <a:xfrm rot="16200000" flipH="1">
            <a:off x="2336237" y="3634589"/>
            <a:ext cx="320442" cy="330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4" idx="2"/>
          </p:cNvCxnSpPr>
          <p:nvPr/>
        </p:nvCxnSpPr>
        <p:spPr>
          <a:xfrm rot="5400000">
            <a:off x="3764755" y="3823777"/>
            <a:ext cx="350402" cy="254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0198" y="4348231"/>
            <a:ext cx="493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두번째 노드 </a:t>
            </a:r>
            <a:r>
              <a:rPr lang="en-US" altLang="ko-KR" sz="1200" dirty="0" err="1" smtClean="0"/>
              <a:t>enQue</a:t>
            </a:r>
            <a:endParaRPr lang="en-US" altLang="ko-KR" sz="12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11281" y="4555607"/>
            <a:ext cx="1301423" cy="579027"/>
            <a:chOff x="5506063" y="823987"/>
            <a:chExt cx="1301423" cy="579027"/>
          </a:xfrm>
        </p:grpSpPr>
        <p:grpSp>
          <p:nvGrpSpPr>
            <p:cNvPr id="21" name="그룹 20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FF0000"/>
                    </a:solidFill>
                  </a:rPr>
                  <a:t>A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new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506063" y="82398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100</a:t>
              </a:r>
              <a:endParaRPr lang="ko-KR" altLang="en-US" sz="10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22045" y="440171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Front</a:t>
            </a:r>
            <a:endParaRPr lang="ko-KR" altLang="en-US" sz="1000" dirty="0"/>
          </a:p>
        </p:txBody>
      </p:sp>
      <p:cxnSp>
        <p:nvCxnSpPr>
          <p:cNvPr id="27" name="꺾인 연결선 26"/>
          <p:cNvCxnSpPr>
            <a:stCxn id="25" idx="2"/>
            <a:endCxn id="23" idx="1"/>
          </p:cNvCxnSpPr>
          <p:nvPr/>
        </p:nvCxnSpPr>
        <p:spPr>
          <a:xfrm rot="16200000" flipH="1">
            <a:off x="2303923" y="4610678"/>
            <a:ext cx="320441" cy="394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4545180" y="4555607"/>
            <a:ext cx="1301423" cy="579027"/>
            <a:chOff x="5506063" y="823987"/>
            <a:chExt cx="1301423" cy="579027"/>
          </a:xfrm>
        </p:grpSpPr>
        <p:grpSp>
          <p:nvGrpSpPr>
            <p:cNvPr id="30" name="그룹 29"/>
            <p:cNvGrpSpPr/>
            <p:nvPr/>
          </p:nvGrpSpPr>
          <p:grpSpPr>
            <a:xfrm>
              <a:off x="5656406" y="1070505"/>
              <a:ext cx="1151080" cy="332509"/>
              <a:chOff x="4907973" y="4756727"/>
              <a:chExt cx="1151080" cy="33250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907973" y="4756727"/>
                <a:ext cx="800100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FF0000"/>
                    </a:solidFill>
                  </a:rPr>
                  <a:t>A1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717308" y="4756727"/>
                <a:ext cx="341745" cy="3325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506063" y="82398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new</a:t>
              </a:r>
              <a:endParaRPr lang="ko-KR" altLang="en-US" sz="1000" dirty="0"/>
            </a:p>
          </p:txBody>
        </p:sp>
      </p:grpSp>
      <p:cxnSp>
        <p:nvCxnSpPr>
          <p:cNvPr id="35" name="직선 화살표 연결선 34"/>
          <p:cNvCxnSpPr>
            <a:stCxn id="24" idx="3"/>
            <a:endCxn id="32" idx="1"/>
          </p:cNvCxnSpPr>
          <p:nvPr/>
        </p:nvCxnSpPr>
        <p:spPr>
          <a:xfrm>
            <a:off x="3812704" y="4968380"/>
            <a:ext cx="88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43095" y="441837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Rear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669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333</Words>
  <Application>Microsoft Office PowerPoint</Application>
  <PresentationFormat>와이드스크린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선형구조 Stack, queue, deque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2019-11-05T09:33:03Z</dcterms:created>
  <dcterms:modified xsi:type="dcterms:W3CDTF">2019-11-05T11:55:06Z</dcterms:modified>
</cp:coreProperties>
</file>