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7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5B14-B7D6-4958-87E5-6133041D07E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선형구조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Stack, Queue, </a:t>
            </a:r>
            <a:r>
              <a:rPr lang="en-US" altLang="ko-KR" dirty="0" err="1" smtClean="0"/>
              <a:t>Deque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5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2393" y="66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기본구조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393" y="472766"/>
            <a:ext cx="1102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 : LIFO[Last In First Out], </a:t>
            </a:r>
            <a:r>
              <a:rPr lang="ko-KR" altLang="en-US" dirty="0" smtClean="0"/>
              <a:t>한쪽 끝이 막혀서 다른 한쪽 끝으로만 입출력을 수행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연결리스트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1" y="980628"/>
            <a:ext cx="809400" cy="127531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932177" y="879517"/>
            <a:ext cx="259487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Push, Pop</a:t>
            </a:r>
          </a:p>
          <a:p>
            <a:r>
              <a:rPr lang="en-US" altLang="ko-KR" dirty="0" smtClean="0"/>
              <a:t>Push</a:t>
            </a:r>
            <a:r>
              <a:rPr lang="ko-KR" altLang="en-US" dirty="0" smtClean="0"/>
              <a:t> 순서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r>
              <a:rPr lang="en-US" altLang="ko-KR" dirty="0" smtClean="0"/>
              <a:t>0.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유무</a:t>
            </a:r>
            <a:endParaRPr lang="en-US" altLang="ko-KR" dirty="0" smtClean="0"/>
          </a:p>
          <a:p>
            <a:r>
              <a:rPr lang="en-US" altLang="ko-KR" dirty="0" smtClean="0"/>
              <a:t>Top&gt;=(size-1)</a:t>
            </a:r>
          </a:p>
          <a:p>
            <a:r>
              <a:rPr lang="en-US" altLang="ko-KR" dirty="0" smtClean="0"/>
              <a:t>1.</a:t>
            </a:r>
            <a:r>
              <a:rPr lang="ko-KR" altLang="en-US" dirty="0" err="1" smtClean="0"/>
              <a:t>공간확보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객체생성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데이터 입력</a:t>
            </a:r>
            <a:r>
              <a:rPr lang="en-US" altLang="ko-KR" dirty="0" smtClean="0"/>
              <a:t>, top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Pop</a:t>
            </a:r>
            <a:r>
              <a:rPr lang="ko-KR" altLang="en-US" dirty="0" smtClean="0"/>
              <a:t> 순서</a:t>
            </a:r>
            <a:r>
              <a:rPr lang="en-US" altLang="ko-KR" dirty="0" smtClean="0"/>
              <a:t>: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r>
              <a:rPr lang="en-US" altLang="ko-KR" dirty="0" smtClean="0"/>
              <a:t>0.</a:t>
            </a:r>
            <a:r>
              <a:rPr lang="ko-KR" altLang="en-US" dirty="0" err="1" smtClean="0"/>
              <a:t>언더플로</a:t>
            </a:r>
            <a:r>
              <a:rPr lang="ko-KR" altLang="en-US" dirty="0" smtClean="0"/>
              <a:t> 유무</a:t>
            </a:r>
            <a:endParaRPr lang="en-US" altLang="ko-KR" dirty="0" smtClean="0"/>
          </a:p>
          <a:p>
            <a:r>
              <a:rPr lang="en-US" altLang="ko-KR" dirty="0"/>
              <a:t>Top&lt;=0, top==bottom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데이터</a:t>
            </a:r>
            <a:r>
              <a:rPr lang="en-US" altLang="ko-KR" dirty="0"/>
              <a:t>	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공간소거</a:t>
            </a:r>
            <a:r>
              <a:rPr lang="en-US" altLang="ko-KR" dirty="0" smtClean="0"/>
              <a:t>, top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Peek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64792" y="1876499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bottom</a:t>
            </a:r>
            <a:endParaRPr lang="ko-KR" altLang="en-US" sz="1100" dirty="0"/>
          </a:p>
        </p:txBody>
      </p:sp>
      <p:sp>
        <p:nvSpPr>
          <p:cNvPr id="6" name="자유형 5"/>
          <p:cNvSpPr/>
          <p:nvPr/>
        </p:nvSpPr>
        <p:spPr>
          <a:xfrm>
            <a:off x="5154738" y="1265486"/>
            <a:ext cx="882595" cy="1407381"/>
          </a:xfrm>
          <a:custGeom>
            <a:avLst/>
            <a:gdLst>
              <a:gd name="connsiteX0" fmla="*/ 0 w 882595"/>
              <a:gd name="connsiteY0" fmla="*/ 0 h 1407381"/>
              <a:gd name="connsiteX1" fmla="*/ 0 w 882595"/>
              <a:gd name="connsiteY1" fmla="*/ 1407381 h 1407381"/>
              <a:gd name="connsiteX2" fmla="*/ 882595 w 882595"/>
              <a:gd name="connsiteY2" fmla="*/ 1407381 h 1407381"/>
              <a:gd name="connsiteX3" fmla="*/ 882595 w 882595"/>
              <a:gd name="connsiteY3" fmla="*/ 0 h 14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2595" h="1407381">
                <a:moveTo>
                  <a:pt x="0" y="0"/>
                </a:moveTo>
                <a:lnTo>
                  <a:pt x="0" y="1407381"/>
                </a:lnTo>
                <a:lnTo>
                  <a:pt x="882595" y="1407381"/>
                </a:lnTo>
                <a:lnTo>
                  <a:pt x="88259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45264" y="5952307"/>
            <a:ext cx="808740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542957" y="118902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push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129766" y="118902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pop</a:t>
            </a:r>
            <a:endParaRPr lang="ko-KR" altLang="en-US" sz="1100" dirty="0"/>
          </a:p>
        </p:txBody>
      </p:sp>
      <p:sp>
        <p:nvSpPr>
          <p:cNvPr id="8" name="원호 7"/>
          <p:cNvSpPr/>
          <p:nvPr/>
        </p:nvSpPr>
        <p:spPr>
          <a:xfrm>
            <a:off x="4786454" y="1134485"/>
            <a:ext cx="557056" cy="483801"/>
          </a:xfrm>
          <a:prstGeom prst="arc">
            <a:avLst>
              <a:gd name="adj1" fmla="val 13081607"/>
              <a:gd name="adj2" fmla="val 59396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원호 107"/>
          <p:cNvSpPr/>
          <p:nvPr/>
        </p:nvSpPr>
        <p:spPr>
          <a:xfrm flipH="1">
            <a:off x="5792482" y="1134485"/>
            <a:ext cx="557056" cy="483801"/>
          </a:xfrm>
          <a:prstGeom prst="arc">
            <a:avLst>
              <a:gd name="adj1" fmla="val 13081607"/>
              <a:gd name="adj2" fmla="val 5939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6349538" y="2255944"/>
            <a:ext cx="56845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: A,B,C,D,E</a:t>
            </a:r>
          </a:p>
          <a:p>
            <a:r>
              <a:rPr lang="en-US" altLang="ko-KR" sz="1600" dirty="0" smtClean="0"/>
              <a:t>Push 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Pop</a:t>
            </a:r>
            <a:r>
              <a:rPr lang="ko-KR" altLang="en-US" sz="1600" dirty="0" smtClean="0"/>
              <a:t>으로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순서</a:t>
            </a:r>
            <a:endParaRPr lang="en-US" altLang="ko-KR" sz="1600" dirty="0"/>
          </a:p>
          <a:p>
            <a:r>
              <a:rPr lang="en-US" altLang="ko-KR" sz="1600" dirty="0" smtClean="0"/>
              <a:t>ABCDE  EDCBA CBAED, BACED, </a:t>
            </a:r>
            <a:r>
              <a:rPr lang="en-US" altLang="ko-KR" sz="1600" dirty="0" smtClean="0">
                <a:solidFill>
                  <a:srgbClr val="FF0000"/>
                </a:solidFill>
              </a:rPr>
              <a:t>CA</a:t>
            </a:r>
            <a:r>
              <a:rPr lang="en-US" altLang="ko-KR" sz="1600" dirty="0" smtClean="0"/>
              <a:t>BDE, 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CA</a:t>
            </a:r>
            <a:r>
              <a:rPr lang="en-US" altLang="ko-KR" sz="1600" dirty="0" smtClean="0"/>
              <a:t>DBE, </a:t>
            </a:r>
            <a:r>
              <a:rPr lang="en-US" altLang="ko-KR" sz="1600" dirty="0" smtClean="0">
                <a:solidFill>
                  <a:srgbClr val="FF0000"/>
                </a:solidFill>
              </a:rPr>
              <a:t>DB</a:t>
            </a:r>
            <a:r>
              <a:rPr lang="en-US" altLang="ko-KR" sz="1600" dirty="0" smtClean="0"/>
              <a:t>CAE, </a:t>
            </a:r>
            <a:r>
              <a:rPr lang="en-US" altLang="ko-KR" sz="1600" dirty="0" smtClean="0">
                <a:solidFill>
                  <a:srgbClr val="FF0000"/>
                </a:solidFill>
              </a:rPr>
              <a:t>DA</a:t>
            </a:r>
            <a:r>
              <a:rPr lang="en-US" altLang="ko-KR" sz="1600" dirty="0" smtClean="0"/>
              <a:t>BCE, </a:t>
            </a:r>
            <a:r>
              <a:rPr lang="en-US" altLang="ko-KR" sz="1600" dirty="0" smtClean="0">
                <a:solidFill>
                  <a:srgbClr val="FF0000"/>
                </a:solidFill>
              </a:rPr>
              <a:t>EC</a:t>
            </a:r>
            <a:r>
              <a:rPr lang="en-US" altLang="ko-KR" sz="1600" dirty="0" smtClean="0"/>
              <a:t>ABD, ACBED</a:t>
            </a:r>
          </a:p>
          <a:p>
            <a:r>
              <a:rPr lang="ko-KR" altLang="en-US" sz="1600" dirty="0" smtClean="0"/>
              <a:t>규칙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역순으로 두 단계 차이가 나면 다음 </a:t>
            </a:r>
            <a:r>
              <a:rPr lang="en-US" altLang="ko-KR" sz="1600" dirty="0" smtClean="0"/>
              <a:t>pop</a:t>
            </a:r>
            <a:r>
              <a:rPr lang="ko-KR" altLang="en-US" sz="1600" dirty="0" smtClean="0"/>
              <a:t>불가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BACED :push </a:t>
            </a:r>
            <a:r>
              <a:rPr lang="en-US" altLang="ko-KR" sz="1600" dirty="0" err="1"/>
              <a:t>push</a:t>
            </a:r>
            <a:r>
              <a:rPr lang="en-US" altLang="ko-KR" sz="1600" dirty="0"/>
              <a:t> pop </a:t>
            </a:r>
            <a:r>
              <a:rPr lang="en-US" altLang="ko-KR" sz="1600" dirty="0" err="1" smtClean="0"/>
              <a:t>pop</a:t>
            </a:r>
            <a:r>
              <a:rPr lang="en-US" altLang="ko-KR" sz="1600" dirty="0"/>
              <a:t> push</a:t>
            </a:r>
            <a:r>
              <a:rPr lang="en-US" altLang="ko-KR" sz="1600" dirty="0" smtClean="0"/>
              <a:t> pop push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push</a:t>
            </a:r>
            <a:r>
              <a:rPr lang="en-US" altLang="ko-KR" sz="1600" dirty="0" smtClean="0"/>
              <a:t> pop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pop</a:t>
            </a:r>
            <a:endParaRPr lang="en-US" altLang="ko-KR" sz="1600" dirty="0" smtClean="0"/>
          </a:p>
          <a:p>
            <a:r>
              <a:rPr lang="en-US" altLang="ko-KR" sz="1600" dirty="0" smtClean="0"/>
              <a:t>ABCDE :</a:t>
            </a:r>
            <a:r>
              <a:rPr lang="en-US" altLang="ko-KR" sz="1600" dirty="0"/>
              <a:t>push pop push </a:t>
            </a:r>
            <a:r>
              <a:rPr lang="en-US" altLang="ko-KR" sz="1600" dirty="0" smtClean="0"/>
              <a:t>pop </a:t>
            </a:r>
            <a:r>
              <a:rPr lang="en-US" altLang="ko-KR" sz="1600" dirty="0"/>
              <a:t>push </a:t>
            </a:r>
            <a:r>
              <a:rPr lang="en-US" altLang="ko-KR" sz="1600" dirty="0" smtClean="0"/>
              <a:t>pop </a:t>
            </a:r>
            <a:r>
              <a:rPr lang="en-US" altLang="ko-KR" sz="1600" dirty="0"/>
              <a:t>push </a:t>
            </a:r>
            <a:r>
              <a:rPr lang="en-US" altLang="ko-KR" sz="1600" dirty="0" smtClean="0"/>
              <a:t>pop </a:t>
            </a:r>
            <a:r>
              <a:rPr lang="en-US" altLang="ko-KR" sz="1600" dirty="0"/>
              <a:t>push </a:t>
            </a:r>
            <a:r>
              <a:rPr lang="en-US" altLang="ko-KR" sz="1600" dirty="0" smtClean="0"/>
              <a:t>pop</a:t>
            </a:r>
          </a:p>
          <a:p>
            <a:r>
              <a:rPr lang="en-US" altLang="ko-KR" sz="1600" dirty="0"/>
              <a:t>EDCBA </a:t>
            </a:r>
            <a:r>
              <a:rPr lang="en-US" altLang="ko-KR" sz="1600" dirty="0" smtClean="0"/>
              <a:t>:push </a:t>
            </a:r>
            <a:r>
              <a:rPr lang="en-US" altLang="ko-KR" sz="1600" dirty="0" err="1"/>
              <a:t>push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push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push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push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pop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pop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pop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pop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pop</a:t>
            </a:r>
            <a:endParaRPr lang="ko-KR" altLang="en-US" sz="1600" dirty="0"/>
          </a:p>
        </p:txBody>
      </p:sp>
      <p:sp>
        <p:nvSpPr>
          <p:cNvPr id="111" name="직사각형 110"/>
          <p:cNvSpPr/>
          <p:nvPr/>
        </p:nvSpPr>
        <p:spPr>
          <a:xfrm>
            <a:off x="2054004" y="5952307"/>
            <a:ext cx="461166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5191665" y="2386620"/>
            <a:ext cx="808740" cy="28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62104" y="5358541"/>
            <a:ext cx="461166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102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17335" y="507446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top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230614" y="568330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</a:t>
            </a:r>
            <a:endParaRPr lang="ko-KR" altLang="en-US" sz="1100" dirty="0"/>
          </a:p>
        </p:txBody>
      </p:sp>
      <p:cxnSp>
        <p:nvCxnSpPr>
          <p:cNvPr id="12" name="꺾인 연결선 11"/>
          <p:cNvCxnSpPr>
            <a:stCxn id="113" idx="3"/>
            <a:endCxn id="7" idx="1"/>
          </p:cNvCxnSpPr>
          <p:nvPr/>
        </p:nvCxnSpPr>
        <p:spPr>
          <a:xfrm>
            <a:off x="923270" y="5501665"/>
            <a:ext cx="321994" cy="593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873976" y="5952307"/>
            <a:ext cx="808740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682716" y="5952307"/>
            <a:ext cx="461166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102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>
          <a:xfrm>
            <a:off x="3090816" y="5358541"/>
            <a:ext cx="461166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200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46047" y="507446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top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859326" y="568330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200</a:t>
            </a:r>
            <a:endParaRPr lang="ko-KR" altLang="en-US" sz="1100" dirty="0"/>
          </a:p>
        </p:txBody>
      </p:sp>
      <p:cxnSp>
        <p:nvCxnSpPr>
          <p:cNvPr id="121" name="꺾인 연결선 120"/>
          <p:cNvCxnSpPr>
            <a:stCxn id="118" idx="3"/>
            <a:endCxn id="116" idx="1"/>
          </p:cNvCxnSpPr>
          <p:nvPr/>
        </p:nvCxnSpPr>
        <p:spPr>
          <a:xfrm>
            <a:off x="3551982" y="5501665"/>
            <a:ext cx="321994" cy="593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548252" y="5952307"/>
            <a:ext cx="808740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6356992" y="5952307"/>
            <a:ext cx="461166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548252" y="568330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</a:t>
            </a:r>
            <a:endParaRPr lang="ko-KR" altLang="en-US" sz="1100" dirty="0"/>
          </a:p>
        </p:txBody>
      </p:sp>
      <p:cxnSp>
        <p:nvCxnSpPr>
          <p:cNvPr id="125" name="꺾인 연결선 124"/>
          <p:cNvCxnSpPr>
            <a:stCxn id="117" idx="3"/>
            <a:endCxn id="122" idx="1"/>
          </p:cNvCxnSpPr>
          <p:nvPr/>
        </p:nvCxnSpPr>
        <p:spPr>
          <a:xfrm>
            <a:off x="5143882" y="6095431"/>
            <a:ext cx="40437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7863770" y="5952307"/>
            <a:ext cx="808740" cy="286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672510" y="5952307"/>
            <a:ext cx="461166" cy="286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102</a:t>
            </a:r>
            <a:endParaRPr lang="ko-KR" altLang="en-US" sz="1200" dirty="0"/>
          </a:p>
        </p:txBody>
      </p:sp>
      <p:sp>
        <p:nvSpPr>
          <p:cNvPr id="128" name="직사각형 127"/>
          <p:cNvSpPr/>
          <p:nvPr/>
        </p:nvSpPr>
        <p:spPr>
          <a:xfrm>
            <a:off x="7080610" y="5358541"/>
            <a:ext cx="461166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200</a:t>
            </a:r>
          </a:p>
          <a:p>
            <a:pPr algn="ctr"/>
            <a:r>
              <a:rPr lang="en-US" altLang="ko-KR" sz="1200" dirty="0" smtClean="0"/>
              <a:t>102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035841" y="507446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top</a:t>
            </a:r>
            <a:endParaRPr lang="ko-KR" alt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849120" y="568330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200</a:t>
            </a:r>
            <a:endParaRPr lang="ko-KR" altLang="en-US" sz="1100" dirty="0"/>
          </a:p>
        </p:txBody>
      </p:sp>
      <p:cxnSp>
        <p:nvCxnSpPr>
          <p:cNvPr id="131" name="꺾인 연결선 130"/>
          <p:cNvCxnSpPr>
            <a:stCxn id="128" idx="2"/>
            <a:endCxn id="132" idx="2"/>
          </p:cNvCxnSpPr>
          <p:nvPr/>
        </p:nvCxnSpPr>
        <p:spPr>
          <a:xfrm rot="16200000" flipH="1">
            <a:off x="8329921" y="4626059"/>
            <a:ext cx="593766" cy="2631223"/>
          </a:xfrm>
          <a:prstGeom prst="bentConnector3">
            <a:avLst>
              <a:gd name="adj1" fmla="val 138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9538046" y="5952307"/>
            <a:ext cx="808740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10346786" y="5952307"/>
            <a:ext cx="461166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046" y="568330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</a:t>
            </a:r>
            <a:endParaRPr lang="ko-KR" altLang="en-US" sz="1100" dirty="0"/>
          </a:p>
        </p:txBody>
      </p:sp>
      <p:cxnSp>
        <p:nvCxnSpPr>
          <p:cNvPr id="135" name="꺾인 연결선 134"/>
          <p:cNvCxnSpPr>
            <a:stCxn id="127" idx="3"/>
            <a:endCxn id="132" idx="1"/>
          </p:cNvCxnSpPr>
          <p:nvPr/>
        </p:nvCxnSpPr>
        <p:spPr>
          <a:xfrm>
            <a:off x="9133676" y="6095431"/>
            <a:ext cx="40437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849120" y="6283606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pop</a:t>
            </a:r>
            <a:endParaRPr lang="ko-KR" altLang="en-US" sz="1100" dirty="0"/>
          </a:p>
        </p:txBody>
      </p:sp>
      <p:cxnSp>
        <p:nvCxnSpPr>
          <p:cNvPr id="137" name="꺾인 연결선 136"/>
          <p:cNvCxnSpPr>
            <a:stCxn id="127" idx="0"/>
            <a:endCxn id="128" idx="3"/>
          </p:cNvCxnSpPr>
          <p:nvPr/>
        </p:nvCxnSpPr>
        <p:spPr>
          <a:xfrm rot="16200000" flipV="1">
            <a:off x="7997114" y="5046327"/>
            <a:ext cx="450642" cy="136131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7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2393" y="66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기본구조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393" y="472766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Queue: FIFO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줄을 선다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라는 개념</a:t>
            </a:r>
            <a:r>
              <a:rPr lang="en-US" altLang="ko-KR" dirty="0" smtClean="0"/>
              <a:t>. Buffer </a:t>
            </a:r>
            <a:r>
              <a:rPr lang="ko-KR" altLang="en-US" dirty="0" smtClean="0"/>
              <a:t>개념</a:t>
            </a:r>
            <a:endParaRPr lang="en-US" altLang="ko-KR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7691942" y="96226"/>
            <a:ext cx="35173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초기상태 </a:t>
            </a:r>
            <a:r>
              <a:rPr lang="en-US" altLang="ko-KR" sz="1400" dirty="0" smtClean="0"/>
              <a:t>Front==Rear==None</a:t>
            </a:r>
          </a:p>
          <a:p>
            <a:r>
              <a:rPr lang="en-US" altLang="ko-KR" sz="1400" dirty="0" err="1" smtClean="0"/>
              <a:t>enQue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Overflow</a:t>
            </a:r>
            <a:r>
              <a:rPr lang="ko-KR" altLang="en-US" sz="1400" dirty="0" smtClean="0"/>
              <a:t>유무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Rear</a:t>
            </a:r>
            <a:r>
              <a:rPr lang="ko-KR" altLang="en-US" sz="1400" dirty="0" smtClean="0"/>
              <a:t>증가 </a:t>
            </a:r>
            <a:r>
              <a:rPr lang="ko-KR" altLang="en-US" sz="1400" dirty="0" err="1" smtClean="0"/>
              <a:t>공간확보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Rear</a:t>
            </a:r>
            <a:r>
              <a:rPr lang="ko-KR" altLang="en-US" sz="1400" dirty="0" smtClean="0"/>
              <a:t>에 데이터 삽입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 err="1" smtClean="0"/>
              <a:t>deQue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Underflow </a:t>
            </a:r>
            <a:r>
              <a:rPr lang="ko-KR" altLang="en-US" sz="1400" dirty="0" smtClean="0"/>
              <a:t>유무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front==rear=None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데이터 출력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공간 삭제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r>
              <a:rPr lang="en-US" altLang="ko-KR" sz="1400" dirty="0" smtClean="0"/>
              <a:t>Peak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Front</a:t>
            </a:r>
            <a:r>
              <a:rPr lang="ko-KR" altLang="en-US" sz="1400" dirty="0" smtClean="0"/>
              <a:t>위치의 데이터를 인쇄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r>
              <a:rPr lang="ko-KR" altLang="en-US" sz="1400" dirty="0" smtClean="0"/>
              <a:t>일반적인 큐의 문제점</a:t>
            </a:r>
            <a:endParaRPr lang="en-US" altLang="ko-KR" sz="1400" dirty="0" smtClean="0"/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빈공간이</a:t>
            </a:r>
            <a:r>
              <a:rPr lang="ko-KR" altLang="en-US" sz="1400" dirty="0" smtClean="0">
                <a:sym typeface="Wingdings" panose="05000000000000000000" pitchFamily="2" charset="2"/>
              </a:rPr>
              <a:t> 있음에도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오버플로</a:t>
            </a:r>
            <a:r>
              <a:rPr lang="ko-KR" altLang="en-US" sz="1400" dirty="0" smtClean="0">
                <a:sym typeface="Wingdings" panose="05000000000000000000" pitchFamily="2" charset="2"/>
              </a:rPr>
              <a:t> 발생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해결책</a:t>
            </a:r>
            <a:r>
              <a:rPr lang="en-US" altLang="ko-KR" sz="1400" dirty="0" smtClean="0">
                <a:sym typeface="Wingdings" panose="05000000000000000000" pitchFamily="2" charset="2"/>
              </a:rPr>
              <a:t>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무빙큐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환형큐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링크드리스트</a:t>
            </a:r>
            <a:r>
              <a:rPr lang="ko-KR" altLang="en-US" sz="1400" dirty="0" smtClean="0">
                <a:sym typeface="Wingdings" panose="05000000000000000000" pitchFamily="2" charset="2"/>
              </a:rPr>
              <a:t> 큐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1" y="1210234"/>
            <a:ext cx="5992061" cy="151468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80119" y="280251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초기상태 </a:t>
            </a:r>
            <a:r>
              <a:rPr lang="en-US" altLang="ko-KR" sz="1400" dirty="0" smtClean="0"/>
              <a:t>Front==Rear==None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0119" y="313397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최초 노드 </a:t>
            </a:r>
            <a:r>
              <a:rPr lang="en-US" altLang="ko-KR" sz="1400" dirty="0" err="1" smtClean="0"/>
              <a:t>enQue</a:t>
            </a:r>
            <a:endParaRPr lang="en-US" altLang="ko-KR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267647" y="3465434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front</a:t>
            </a:r>
            <a:endParaRPr lang="ko-KR" altLang="en-US" sz="1100" dirty="0"/>
          </a:p>
        </p:txBody>
      </p:sp>
      <p:sp>
        <p:nvSpPr>
          <p:cNvPr id="47" name="직사각형 46"/>
          <p:cNvSpPr/>
          <p:nvPr/>
        </p:nvSpPr>
        <p:spPr>
          <a:xfrm>
            <a:off x="2003579" y="3996043"/>
            <a:ext cx="808740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812319" y="3996043"/>
            <a:ext cx="461166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88929" y="3727044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new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3318375" y="346543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rear</a:t>
            </a:r>
            <a:endParaRPr lang="ko-KR" altLang="en-US" sz="1100" dirty="0"/>
          </a:p>
        </p:txBody>
      </p:sp>
      <p:cxnSp>
        <p:nvCxnSpPr>
          <p:cNvPr id="51" name="꺾인 연결선 50"/>
          <p:cNvCxnSpPr>
            <a:stCxn id="46" idx="2"/>
            <a:endCxn id="47" idx="1"/>
          </p:cNvCxnSpPr>
          <p:nvPr/>
        </p:nvCxnSpPr>
        <p:spPr>
          <a:xfrm rot="16200000" flipH="1">
            <a:off x="1553063" y="3688650"/>
            <a:ext cx="412123" cy="488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2"/>
            <a:endCxn id="48" idx="3"/>
          </p:cNvCxnSpPr>
          <p:nvPr/>
        </p:nvCxnSpPr>
        <p:spPr>
          <a:xfrm rot="5400000">
            <a:off x="3198152" y="3802377"/>
            <a:ext cx="412123" cy="261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0119" y="436891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 err="1" smtClean="0"/>
              <a:t>두번째노드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enQue</a:t>
            </a:r>
            <a:endParaRPr lang="en-US" altLang="ko-KR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1267647" y="470037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front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2003579" y="5230984"/>
            <a:ext cx="808740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812318" y="5230984"/>
            <a:ext cx="722623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altLang="ko-KR" dirty="0" smtClean="0"/>
              <a:t>new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88929" y="496198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1020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5136441" y="47003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rear</a:t>
            </a:r>
            <a:endParaRPr lang="ko-KR" altLang="en-US" sz="1100" dirty="0"/>
          </a:p>
        </p:txBody>
      </p:sp>
      <p:cxnSp>
        <p:nvCxnSpPr>
          <p:cNvPr id="62" name="꺾인 연결선 61"/>
          <p:cNvCxnSpPr>
            <a:stCxn id="57" idx="2"/>
            <a:endCxn id="58" idx="1"/>
          </p:cNvCxnSpPr>
          <p:nvPr/>
        </p:nvCxnSpPr>
        <p:spPr>
          <a:xfrm rot="16200000" flipH="1">
            <a:off x="1553063" y="4923591"/>
            <a:ext cx="412123" cy="488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1" idx="2"/>
            <a:endCxn id="69" idx="3"/>
          </p:cNvCxnSpPr>
          <p:nvPr/>
        </p:nvCxnSpPr>
        <p:spPr>
          <a:xfrm rot="5400000">
            <a:off x="5020767" y="5041867"/>
            <a:ext cx="412123" cy="252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13793" y="470037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1020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561639" y="4700374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1020 </a:t>
            </a:r>
            <a:r>
              <a:rPr lang="en-US" altLang="ko-KR" sz="1100" dirty="0" smtClean="0"/>
              <a:t>new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3830743" y="5230984"/>
            <a:ext cx="808740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639483" y="5230984"/>
            <a:ext cx="461166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816093" y="4961985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new</a:t>
            </a:r>
            <a:endParaRPr lang="ko-KR" altLang="en-US" sz="1100" dirty="0"/>
          </a:p>
        </p:txBody>
      </p:sp>
      <p:cxnSp>
        <p:nvCxnSpPr>
          <p:cNvPr id="75" name="꺾인 연결선 74"/>
          <p:cNvCxnSpPr>
            <a:stCxn id="59" idx="3"/>
            <a:endCxn id="68" idx="1"/>
          </p:cNvCxnSpPr>
          <p:nvPr/>
        </p:nvCxnSpPr>
        <p:spPr>
          <a:xfrm>
            <a:off x="3534941" y="5374108"/>
            <a:ext cx="29580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17118" y="470037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front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7653050" y="5230984"/>
            <a:ext cx="808740" cy="286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461789" y="5230984"/>
            <a:ext cx="722623" cy="286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38400" y="496198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1020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85912" y="47003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rear</a:t>
            </a:r>
            <a:endParaRPr lang="ko-KR" altLang="en-US" sz="1100" dirty="0"/>
          </a:p>
        </p:txBody>
      </p:sp>
      <p:cxnSp>
        <p:nvCxnSpPr>
          <p:cNvPr id="35" name="꺾인 연결선 34"/>
          <p:cNvCxnSpPr>
            <a:stCxn id="30" idx="2"/>
            <a:endCxn id="31" idx="1"/>
          </p:cNvCxnSpPr>
          <p:nvPr/>
        </p:nvCxnSpPr>
        <p:spPr>
          <a:xfrm rot="16200000" flipH="1">
            <a:off x="7202534" y="4923591"/>
            <a:ext cx="412123" cy="488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4" idx="2"/>
            <a:endCxn id="40" idx="3"/>
          </p:cNvCxnSpPr>
          <p:nvPr/>
        </p:nvCxnSpPr>
        <p:spPr>
          <a:xfrm rot="5400000">
            <a:off x="10670238" y="5041867"/>
            <a:ext cx="412123" cy="252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63264" y="470037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1000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211110" y="4700374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1020 </a:t>
            </a:r>
            <a:r>
              <a:rPr lang="en-US" altLang="ko-KR" sz="1100" dirty="0" smtClean="0"/>
              <a:t>new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9480214" y="5230984"/>
            <a:ext cx="808740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288954" y="5230984"/>
            <a:ext cx="461166" cy="286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65564" y="496198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1000</a:t>
            </a:r>
            <a:endParaRPr lang="ko-KR" altLang="en-US" sz="1100" dirty="0"/>
          </a:p>
        </p:txBody>
      </p:sp>
      <p:cxnSp>
        <p:nvCxnSpPr>
          <p:cNvPr id="42" name="꺾인 연결선 41"/>
          <p:cNvCxnSpPr>
            <a:stCxn id="32" idx="3"/>
            <a:endCxn id="39" idx="1"/>
          </p:cNvCxnSpPr>
          <p:nvPr/>
        </p:nvCxnSpPr>
        <p:spPr>
          <a:xfrm>
            <a:off x="9184412" y="5374108"/>
            <a:ext cx="29580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18145" y="4368913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deQue</a:t>
            </a:r>
            <a:endParaRPr lang="en-US" altLang="ko-KR" sz="1400" dirty="0" smtClean="0"/>
          </a:p>
        </p:txBody>
      </p:sp>
      <p:cxnSp>
        <p:nvCxnSpPr>
          <p:cNvPr id="54" name="꺾인 연결선 53"/>
          <p:cNvCxnSpPr>
            <a:stCxn id="32" idx="0"/>
            <a:endCxn id="37" idx="3"/>
          </p:cNvCxnSpPr>
          <p:nvPr/>
        </p:nvCxnSpPr>
        <p:spPr>
          <a:xfrm rot="16200000" flipV="1">
            <a:off x="8139502" y="4547385"/>
            <a:ext cx="399805" cy="967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17118" y="566774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front</a:t>
            </a:r>
            <a:endParaRPr lang="ko-KR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9060331" y="566774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rear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363264" y="5667744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x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485529" y="5667744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x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754633" y="6198354"/>
            <a:ext cx="808740" cy="286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8563373" y="6198354"/>
            <a:ext cx="461166" cy="286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739983" y="59293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9144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2393" y="66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기본구조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393" y="472766"/>
            <a:ext cx="467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Deque</a:t>
            </a:r>
            <a:r>
              <a:rPr lang="en-US" altLang="ko-KR" dirty="0" smtClean="0"/>
              <a:t>[</a:t>
            </a:r>
            <a:r>
              <a:rPr lang="ko-KR" altLang="en-US" dirty="0" err="1"/>
              <a:t>덱</a:t>
            </a:r>
            <a:r>
              <a:rPr lang="en-US" altLang="ko-KR" dirty="0" smtClean="0"/>
              <a:t>]: </a:t>
            </a:r>
            <a:r>
              <a:rPr lang="ko-KR" altLang="en-US" dirty="0" smtClean="0"/>
              <a:t>가장 자연스러운 </a:t>
            </a:r>
            <a:r>
              <a:rPr lang="ko-KR" altLang="en-US" dirty="0" err="1" smtClean="0"/>
              <a:t>선형구조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3" y="1056000"/>
            <a:ext cx="4746030" cy="106276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62393" y="2332663"/>
            <a:ext cx="28921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collecions</a:t>
            </a:r>
            <a:r>
              <a:rPr lang="en-US" altLang="ko-KR" dirty="0" smtClean="0"/>
              <a:t> =&gt; 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제한된 </a:t>
            </a:r>
            <a:r>
              <a:rPr lang="ko-KR" altLang="en-US" dirty="0" err="1" smtClean="0"/>
              <a:t>덱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입력제한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덱</a:t>
            </a:r>
            <a:r>
              <a:rPr lang="en-US" altLang="ko-KR" dirty="0" smtClean="0"/>
              <a:t>: scroll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출력제한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덱</a:t>
            </a:r>
            <a:r>
              <a:rPr lang="en-US" altLang="ko-KR" dirty="0" smtClean="0"/>
              <a:t>: shelf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72" y="3447427"/>
            <a:ext cx="3683738" cy="9721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73" y="4668921"/>
            <a:ext cx="3797337" cy="10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274</Words>
  <Application>Microsoft Office PowerPoint</Application>
  <PresentationFormat>와이드스크린</PresentationFormat>
  <Paragraphs>119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선형구조: Stack, Queue, Deque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</cp:revision>
  <dcterms:created xsi:type="dcterms:W3CDTF">2019-10-31T09:25:36Z</dcterms:created>
  <dcterms:modified xsi:type="dcterms:W3CDTF">2019-11-06T10:11:54Z</dcterms:modified>
</cp:coreProperties>
</file>