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</a:t>
            </a:r>
            <a:r>
              <a:rPr lang="ko-KR" altLang="en-US" dirty="0" err="1" smtClean="0"/>
              <a:t>선형구조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Tree, Graph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5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93" y="472766"/>
            <a:ext cx="7447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선형구조를</a:t>
            </a:r>
            <a:r>
              <a:rPr lang="ko-KR" altLang="en-US" dirty="0" smtClean="0"/>
              <a:t> 이용한 비선형 구조로 </a:t>
            </a:r>
            <a:r>
              <a:rPr lang="ko-KR" altLang="en-US" dirty="0" err="1" smtClean="0"/>
              <a:t>계층형</a:t>
            </a:r>
            <a:endParaRPr lang="en-US" altLang="ko-KR" dirty="0" smtClean="0"/>
          </a:p>
          <a:p>
            <a:r>
              <a:rPr lang="ko-KR" altLang="en-US" dirty="0" err="1" smtClean="0"/>
              <a:t>이진트리</a:t>
            </a:r>
            <a:r>
              <a:rPr lang="en-US" altLang="ko-KR" dirty="0" smtClean="0"/>
              <a:t>[=&gt;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이진트리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편향이진트리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전이진트리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정이진트리</a:t>
            </a:r>
            <a:r>
              <a:rPr lang="en-US" altLang="ko-KR" dirty="0" smtClean="0"/>
              <a:t>, … </a:t>
            </a:r>
          </a:p>
          <a:p>
            <a:r>
              <a:rPr lang="ko-KR" altLang="en-US" dirty="0" err="1" smtClean="0"/>
              <a:t>일반트리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1395363" y="638091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bottom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202980" y="2887722"/>
            <a:ext cx="3262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트리를 구현하는 방법 </a:t>
            </a:r>
            <a:r>
              <a:rPr lang="en-US" altLang="ko-KR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배열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리스트 </a:t>
            </a:r>
            <a:r>
              <a:rPr lang="en-US" altLang="ko-KR" sz="1400" dirty="0" smtClean="0"/>
              <a:t>[1][2][3][4][5][6][7][…]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연결리스트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0" y="1433515"/>
            <a:ext cx="1705795" cy="13562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62393" y="2925142"/>
            <a:ext cx="2397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일반이진트리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err="1" smtClean="0"/>
              <a:t>디그리</a:t>
            </a:r>
            <a:r>
              <a:rPr lang="en-US" altLang="ko-KR" sz="1400" dirty="0" smtClean="0"/>
              <a:t>&lt;=2</a:t>
            </a:r>
          </a:p>
          <a:p>
            <a:r>
              <a:rPr lang="ko-KR" altLang="en-US" sz="1400" dirty="0" smtClean="0"/>
              <a:t>차수</a:t>
            </a:r>
            <a:r>
              <a:rPr lang="en-US" altLang="ko-KR" sz="1400" dirty="0" smtClean="0"/>
              <a:t>[degree]:</a:t>
            </a:r>
            <a:r>
              <a:rPr lang="ko-KR" altLang="en-US" sz="1400" dirty="0" err="1" smtClean="0"/>
              <a:t>자노드의</a:t>
            </a:r>
            <a:r>
              <a:rPr lang="ko-KR" altLang="en-US" sz="1400" dirty="0" smtClean="0"/>
              <a:t> 개수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75" y="1602381"/>
            <a:ext cx="2338307" cy="1187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80" y="1396096"/>
            <a:ext cx="1969776" cy="117670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014511" y="2826167"/>
            <a:ext cx="4281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트리를 구현하는 방법 </a:t>
            </a:r>
            <a:r>
              <a:rPr lang="en-US" altLang="ko-KR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배열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리스트 </a:t>
            </a:r>
            <a:r>
              <a:rPr lang="en-US" altLang="ko-KR" sz="1400" dirty="0" smtClean="0"/>
              <a:t>[1][2][ ][4][ ][ ][ ][8][ ][ ][ ][ ][ ][ ][ ]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연결리스트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[1]2-&gt;[2]4-&gt;[4]8-[8]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79" y="4389525"/>
            <a:ext cx="2792352" cy="895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62393" y="5417676"/>
                <a:ext cx="2927525" cy="16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전이진트리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그림 </a:t>
                </a:r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과 같이 순서대로 구성된 트리</a:t>
                </a:r>
                <a:r>
                  <a:rPr lang="en-US" altLang="ko-KR" sz="1400" dirty="0" smtClean="0"/>
                  <a:t>.</a:t>
                </a:r>
              </a:p>
              <a:p>
                <a:r>
                  <a:rPr lang="ko-KR" altLang="en-US" sz="1400" dirty="0" smtClean="0"/>
                  <a:t>깊이</a:t>
                </a:r>
                <a:r>
                  <a:rPr lang="en-US" altLang="ko-KR" sz="1400" dirty="0" smtClean="0"/>
                  <a:t>: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d</a:t>
                </a:r>
              </a:p>
              <a:p>
                <a:r>
                  <a:rPr lang="ko-KR" altLang="en-US" sz="1400" dirty="0" smtClean="0"/>
                  <a:t>전이진트리의 </a:t>
                </a:r>
                <a:r>
                  <a:rPr lang="ko-KR" altLang="en-US" sz="1400" dirty="0" err="1" smtClean="0"/>
                  <a:t>노드개수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:n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3" y="5417676"/>
                <a:ext cx="2927525" cy="1604222"/>
              </a:xfrm>
              <a:prstGeom prst="rect">
                <a:avLst/>
              </a:prstGeom>
              <a:blipFill>
                <a:blip r:embed="rId6"/>
                <a:stretch>
                  <a:fillRect l="-625" t="-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b="52956"/>
          <a:stretch/>
        </p:blipFill>
        <p:spPr>
          <a:xfrm>
            <a:off x="7814614" y="4371931"/>
            <a:ext cx="4039164" cy="165369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/>
          <a:srcRect t="47775" b="1618"/>
          <a:stretch/>
        </p:blipFill>
        <p:spPr>
          <a:xfrm>
            <a:off x="3317695" y="3663806"/>
            <a:ext cx="4039164" cy="177892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71106" y="5541704"/>
            <a:ext cx="292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[10,5,20,3,7,15]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42705" y="5057472"/>
            <a:ext cx="528401" cy="4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7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 </a:t>
            </a:r>
            <a:r>
              <a:rPr lang="ko-KR" altLang="en-US" dirty="0" err="1" smtClean="0"/>
              <a:t>운행법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93" y="472766"/>
            <a:ext cx="680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종류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pre-order, in-order, post-order</a:t>
            </a:r>
            <a:r>
              <a:rPr lang="en-US" altLang="ko-KR" dirty="0" smtClean="0"/>
              <a:t>, level-order, family-order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32" y="907126"/>
            <a:ext cx="1705795" cy="135624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20486" y="1092694"/>
            <a:ext cx="332510" cy="33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3"/>
          </p:cNvCxnSpPr>
          <p:nvPr/>
        </p:nvCxnSpPr>
        <p:spPr>
          <a:xfrm flipH="1">
            <a:off x="1604356" y="1376509"/>
            <a:ext cx="264825" cy="26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5"/>
          </p:cNvCxnSpPr>
          <p:nvPr/>
        </p:nvCxnSpPr>
        <p:spPr>
          <a:xfrm>
            <a:off x="2104301" y="1376509"/>
            <a:ext cx="264825" cy="26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419415" y="1064029"/>
            <a:ext cx="1137256" cy="749804"/>
          </a:xfrm>
          <a:custGeom>
            <a:avLst/>
            <a:gdLst>
              <a:gd name="connsiteX0" fmla="*/ 326258 w 1137256"/>
              <a:gd name="connsiteY0" fmla="*/ 0 h 749804"/>
              <a:gd name="connsiteX1" fmla="*/ 326258 w 1137256"/>
              <a:gd name="connsiteY1" fmla="*/ 290946 h 749804"/>
              <a:gd name="connsiteX2" fmla="*/ 2061 w 1137256"/>
              <a:gd name="connsiteY2" fmla="*/ 606829 h 749804"/>
              <a:gd name="connsiteX3" fmla="*/ 201567 w 1137256"/>
              <a:gd name="connsiteY3" fmla="*/ 723207 h 749804"/>
              <a:gd name="connsiteX4" fmla="*/ 475887 w 1137256"/>
              <a:gd name="connsiteY4" fmla="*/ 440575 h 749804"/>
              <a:gd name="connsiteX5" fmla="*/ 692018 w 1137256"/>
              <a:gd name="connsiteY5" fmla="*/ 448887 h 749804"/>
              <a:gd name="connsiteX6" fmla="*/ 974650 w 1137256"/>
              <a:gd name="connsiteY6" fmla="*/ 748146 h 749804"/>
              <a:gd name="connsiteX7" fmla="*/ 1132592 w 1137256"/>
              <a:gd name="connsiteY7" fmla="*/ 556953 h 749804"/>
              <a:gd name="connsiteX8" fmla="*/ 800083 w 1137256"/>
              <a:gd name="connsiteY8" fmla="*/ 290946 h 749804"/>
              <a:gd name="connsiteX9" fmla="*/ 816709 w 1137256"/>
              <a:gd name="connsiteY9" fmla="*/ 0 h 74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256" h="749804">
                <a:moveTo>
                  <a:pt x="326258" y="0"/>
                </a:moveTo>
                <a:cubicBezTo>
                  <a:pt x="353274" y="94904"/>
                  <a:pt x="380291" y="189808"/>
                  <a:pt x="326258" y="290946"/>
                </a:cubicBezTo>
                <a:cubicBezTo>
                  <a:pt x="272225" y="392084"/>
                  <a:pt x="22843" y="534786"/>
                  <a:pt x="2061" y="606829"/>
                </a:cubicBezTo>
                <a:cubicBezTo>
                  <a:pt x="-18721" y="678873"/>
                  <a:pt x="122596" y="750916"/>
                  <a:pt x="201567" y="723207"/>
                </a:cubicBezTo>
                <a:cubicBezTo>
                  <a:pt x="280538" y="695498"/>
                  <a:pt x="394145" y="486295"/>
                  <a:pt x="475887" y="440575"/>
                </a:cubicBezTo>
                <a:cubicBezTo>
                  <a:pt x="557629" y="394855"/>
                  <a:pt x="608891" y="397625"/>
                  <a:pt x="692018" y="448887"/>
                </a:cubicBezTo>
                <a:cubicBezTo>
                  <a:pt x="775145" y="500149"/>
                  <a:pt x="901221" y="730135"/>
                  <a:pt x="974650" y="748146"/>
                </a:cubicBezTo>
                <a:cubicBezTo>
                  <a:pt x="1048079" y="766157"/>
                  <a:pt x="1161687" y="633153"/>
                  <a:pt x="1132592" y="556953"/>
                </a:cubicBezTo>
                <a:cubicBezTo>
                  <a:pt x="1103497" y="480753"/>
                  <a:pt x="852730" y="383771"/>
                  <a:pt x="800083" y="290946"/>
                </a:cubicBezTo>
                <a:cubicBezTo>
                  <a:pt x="747436" y="198121"/>
                  <a:pt x="782072" y="99060"/>
                  <a:pt x="81670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1629310" y="975839"/>
            <a:ext cx="448888" cy="448888"/>
          </a:xfrm>
          <a:prstGeom prst="arc">
            <a:avLst>
              <a:gd name="adj1" fmla="val 7521317"/>
              <a:gd name="adj2" fmla="val 1361138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75276" y="1069478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pre</a:t>
            </a:r>
            <a:endParaRPr lang="ko-KR" altLang="en-US" sz="1100" dirty="0"/>
          </a:p>
        </p:txBody>
      </p:sp>
      <p:sp>
        <p:nvSpPr>
          <p:cNvPr id="26" name="원호 25"/>
          <p:cNvSpPr/>
          <p:nvPr/>
        </p:nvSpPr>
        <p:spPr>
          <a:xfrm>
            <a:off x="1872693" y="1025397"/>
            <a:ext cx="448888" cy="448888"/>
          </a:xfrm>
          <a:prstGeom prst="arc">
            <a:avLst>
              <a:gd name="adj1" fmla="val 18616988"/>
              <a:gd name="adj2" fmla="val 270367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>
            <a:off x="1753979" y="1136362"/>
            <a:ext cx="448888" cy="448888"/>
          </a:xfrm>
          <a:prstGeom prst="arc">
            <a:avLst>
              <a:gd name="adj1" fmla="val 1686534"/>
              <a:gd name="adj2" fmla="val 8939495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24949" y="15852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7765" y="106947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post</a:t>
            </a:r>
            <a:endParaRPr lang="ko-KR" altLang="en-US" sz="1100" dirty="0"/>
          </a:p>
        </p:txBody>
      </p:sp>
      <p:sp>
        <p:nvSpPr>
          <p:cNvPr id="15" name="자유형 14"/>
          <p:cNvSpPr/>
          <p:nvPr/>
        </p:nvSpPr>
        <p:spPr>
          <a:xfrm>
            <a:off x="2877537" y="895087"/>
            <a:ext cx="1912994" cy="1461263"/>
          </a:xfrm>
          <a:custGeom>
            <a:avLst/>
            <a:gdLst>
              <a:gd name="connsiteX0" fmla="*/ 649958 w 1912994"/>
              <a:gd name="connsiteY0" fmla="*/ 16625 h 1461263"/>
              <a:gd name="connsiteX1" fmla="*/ 192758 w 1912994"/>
              <a:gd name="connsiteY1" fmla="*/ 457200 h 1461263"/>
              <a:gd name="connsiteX2" fmla="*/ 1566 w 1912994"/>
              <a:gd name="connsiteY2" fmla="*/ 931025 h 1461263"/>
              <a:gd name="connsiteX3" fmla="*/ 284198 w 1912994"/>
              <a:gd name="connsiteY3" fmla="*/ 1072341 h 1461263"/>
              <a:gd name="connsiteX4" fmla="*/ 375638 w 1912994"/>
              <a:gd name="connsiteY4" fmla="*/ 773083 h 1461263"/>
              <a:gd name="connsiteX5" fmla="*/ 658271 w 1912994"/>
              <a:gd name="connsiteY5" fmla="*/ 1438101 h 1461263"/>
              <a:gd name="connsiteX6" fmla="*/ 982467 w 1912994"/>
              <a:gd name="connsiteY6" fmla="*/ 1238596 h 1461263"/>
              <a:gd name="connsiteX7" fmla="*/ 550206 w 1912994"/>
              <a:gd name="connsiteY7" fmla="*/ 556952 h 1461263"/>
              <a:gd name="connsiteX8" fmla="*/ 832838 w 1912994"/>
              <a:gd name="connsiteY8" fmla="*/ 290945 h 1461263"/>
              <a:gd name="connsiteX9" fmla="*/ 1107158 w 1912994"/>
              <a:gd name="connsiteY9" fmla="*/ 523701 h 1461263"/>
              <a:gd name="connsiteX10" fmla="*/ 907653 w 1912994"/>
              <a:gd name="connsiteY10" fmla="*/ 872836 h 1461263"/>
              <a:gd name="connsiteX11" fmla="*/ 1107158 w 1912994"/>
              <a:gd name="connsiteY11" fmla="*/ 1080654 h 1461263"/>
              <a:gd name="connsiteX12" fmla="*/ 1281726 w 1912994"/>
              <a:gd name="connsiteY12" fmla="*/ 955963 h 1461263"/>
              <a:gd name="connsiteX13" fmla="*/ 1314977 w 1912994"/>
              <a:gd name="connsiteY13" fmla="*/ 648392 h 1461263"/>
              <a:gd name="connsiteX14" fmla="*/ 1456293 w 1912994"/>
              <a:gd name="connsiteY14" fmla="*/ 847898 h 1461263"/>
              <a:gd name="connsiteX15" fmla="*/ 1331602 w 1912994"/>
              <a:gd name="connsiteY15" fmla="*/ 1288472 h 1461263"/>
              <a:gd name="connsiteX16" fmla="*/ 1630860 w 1912994"/>
              <a:gd name="connsiteY16" fmla="*/ 1396538 h 1461263"/>
              <a:gd name="connsiteX17" fmla="*/ 1888555 w 1912994"/>
              <a:gd name="connsiteY17" fmla="*/ 756458 h 1461263"/>
              <a:gd name="connsiteX18" fmla="*/ 990780 w 1912994"/>
              <a:gd name="connsiteY18" fmla="*/ 0 h 14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994" h="1461263">
                <a:moveTo>
                  <a:pt x="649958" y="16625"/>
                </a:moveTo>
                <a:cubicBezTo>
                  <a:pt x="475390" y="160712"/>
                  <a:pt x="300823" y="304800"/>
                  <a:pt x="192758" y="457200"/>
                </a:cubicBezTo>
                <a:cubicBezTo>
                  <a:pt x="84693" y="609600"/>
                  <a:pt x="-13674" y="828502"/>
                  <a:pt x="1566" y="931025"/>
                </a:cubicBezTo>
                <a:cubicBezTo>
                  <a:pt x="16806" y="1033549"/>
                  <a:pt x="221853" y="1098665"/>
                  <a:pt x="284198" y="1072341"/>
                </a:cubicBezTo>
                <a:cubicBezTo>
                  <a:pt x="346543" y="1046017"/>
                  <a:pt x="313292" y="712123"/>
                  <a:pt x="375638" y="773083"/>
                </a:cubicBezTo>
                <a:cubicBezTo>
                  <a:pt x="437983" y="834043"/>
                  <a:pt x="557133" y="1360516"/>
                  <a:pt x="658271" y="1438101"/>
                </a:cubicBezTo>
                <a:cubicBezTo>
                  <a:pt x="759409" y="1515687"/>
                  <a:pt x="1000478" y="1385454"/>
                  <a:pt x="982467" y="1238596"/>
                </a:cubicBezTo>
                <a:cubicBezTo>
                  <a:pt x="964456" y="1091738"/>
                  <a:pt x="575144" y="714894"/>
                  <a:pt x="550206" y="556952"/>
                </a:cubicBezTo>
                <a:cubicBezTo>
                  <a:pt x="525268" y="399010"/>
                  <a:pt x="740013" y="296487"/>
                  <a:pt x="832838" y="290945"/>
                </a:cubicBezTo>
                <a:cubicBezTo>
                  <a:pt x="925663" y="285403"/>
                  <a:pt x="1094689" y="426719"/>
                  <a:pt x="1107158" y="523701"/>
                </a:cubicBezTo>
                <a:cubicBezTo>
                  <a:pt x="1119627" y="620683"/>
                  <a:pt x="907653" y="780011"/>
                  <a:pt x="907653" y="872836"/>
                </a:cubicBezTo>
                <a:cubicBezTo>
                  <a:pt x="907653" y="965661"/>
                  <a:pt x="1044812" y="1066799"/>
                  <a:pt x="1107158" y="1080654"/>
                </a:cubicBezTo>
                <a:cubicBezTo>
                  <a:pt x="1169504" y="1094509"/>
                  <a:pt x="1247090" y="1028007"/>
                  <a:pt x="1281726" y="955963"/>
                </a:cubicBezTo>
                <a:cubicBezTo>
                  <a:pt x="1316362" y="883919"/>
                  <a:pt x="1285883" y="666403"/>
                  <a:pt x="1314977" y="648392"/>
                </a:cubicBezTo>
                <a:cubicBezTo>
                  <a:pt x="1344072" y="630381"/>
                  <a:pt x="1453522" y="741218"/>
                  <a:pt x="1456293" y="847898"/>
                </a:cubicBezTo>
                <a:cubicBezTo>
                  <a:pt x="1459064" y="954578"/>
                  <a:pt x="1302508" y="1197032"/>
                  <a:pt x="1331602" y="1288472"/>
                </a:cubicBezTo>
                <a:cubicBezTo>
                  <a:pt x="1360697" y="1379912"/>
                  <a:pt x="1538035" y="1485207"/>
                  <a:pt x="1630860" y="1396538"/>
                </a:cubicBezTo>
                <a:cubicBezTo>
                  <a:pt x="1723686" y="1307869"/>
                  <a:pt x="1995235" y="989214"/>
                  <a:pt x="1888555" y="756458"/>
                </a:cubicBezTo>
                <a:cubicBezTo>
                  <a:pt x="1781875" y="523702"/>
                  <a:pt x="1386327" y="261851"/>
                  <a:pt x="99078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16779" y="1025397"/>
            <a:ext cx="35694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Pre-order: A B D E H C F G I</a:t>
            </a:r>
          </a:p>
          <a:p>
            <a:r>
              <a:rPr lang="en-US" altLang="ko-KR" sz="1400" dirty="0" smtClean="0"/>
              <a:t>In-order  : D B E H A F C I G</a:t>
            </a:r>
          </a:p>
          <a:p>
            <a:r>
              <a:rPr lang="en-US" altLang="ko-KR" sz="1400" dirty="0" err="1" smtClean="0"/>
              <a:t>Post-order:D</a:t>
            </a:r>
            <a:r>
              <a:rPr lang="en-US" altLang="ko-KR" sz="1400" dirty="0" smtClean="0"/>
              <a:t> H E B F I G C A</a:t>
            </a:r>
          </a:p>
          <a:p>
            <a:r>
              <a:rPr lang="en-US" altLang="ko-KR" sz="1400" dirty="0" smtClean="0"/>
              <a:t>Level : left-&gt;right, top-&gt;bottom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A B C D E F G H I</a:t>
            </a:r>
          </a:p>
          <a:p>
            <a:r>
              <a:rPr lang="en-US" altLang="ko-KR" sz="1400" dirty="0" smtClean="0"/>
              <a:t>Family: </a:t>
            </a:r>
            <a:r>
              <a:rPr lang="ko-KR" altLang="en-US" sz="1400" dirty="0" smtClean="0"/>
              <a:t>일가</a:t>
            </a:r>
            <a:r>
              <a:rPr lang="en-US" altLang="ko-KR" sz="1400" dirty="0" smtClean="0"/>
              <a:t>-&gt;</a:t>
            </a:r>
            <a:r>
              <a:rPr lang="ko-KR" altLang="en-US" sz="1400" dirty="0" err="1" smtClean="0"/>
              <a:t>마지막노드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일가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위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왼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A B C F G I B D E H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3307573" y="1846860"/>
            <a:ext cx="79736" cy="20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96938" y="1846860"/>
            <a:ext cx="239777" cy="28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2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175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비선형구조: Tree, Graph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2019-10-31T09:25:36Z</dcterms:created>
  <dcterms:modified xsi:type="dcterms:W3CDTF">2019-11-06T11:56:53Z</dcterms:modified>
</cp:coreProperties>
</file>