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B14-B7D6-4958-87E5-6133041D07EC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12250"/>
          </a:xfrm>
        </p:spPr>
        <p:txBody>
          <a:bodyPr/>
          <a:lstStyle/>
          <a:p>
            <a:r>
              <a:rPr lang="ko-KR" altLang="en-US" dirty="0" err="1" smtClean="0"/>
              <a:t>환형링크드리스트</a:t>
            </a:r>
            <a:r>
              <a:rPr lang="en-US" altLang="ko-KR" dirty="0" smtClean="0"/>
              <a:t>: circular Linked List</a:t>
            </a:r>
          </a:p>
          <a:p>
            <a:endParaRPr lang="ko-KR" altLang="en-US" dirty="0"/>
          </a:p>
        </p:txBody>
      </p:sp>
      <p:pic>
        <p:nvPicPr>
          <p:cNvPr id="1026" name="Picture 2" descr="환형연결리스트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57" y="50169"/>
            <a:ext cx="3186745" cy="119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250" y="1058849"/>
            <a:ext cx="1433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head=None</a:t>
            </a:r>
          </a:p>
          <a:p>
            <a:r>
              <a:rPr lang="en-US" altLang="ko-KR" dirty="0" smtClean="0"/>
              <a:t>tail=None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6397"/>
              </p:ext>
            </p:extLst>
          </p:nvPr>
        </p:nvGraphicFramePr>
        <p:xfrm>
          <a:off x="164809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2250" y="2077694"/>
            <a:ext cx="9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추가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추가시만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09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31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7668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8217"/>
              </p:ext>
            </p:extLst>
          </p:nvPr>
        </p:nvGraphicFramePr>
        <p:xfrm>
          <a:off x="541758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758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180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8613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3202"/>
              </p:ext>
            </p:extLst>
          </p:nvPr>
        </p:nvGraphicFramePr>
        <p:xfrm>
          <a:off x="7666220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3295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6987523" y="33422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7" idx="3"/>
          </p:cNvCxnSpPr>
          <p:nvPr/>
        </p:nvCxnSpPr>
        <p:spPr>
          <a:xfrm>
            <a:off x="6559826" y="3156867"/>
            <a:ext cx="2676336" cy="185420"/>
          </a:xfrm>
          <a:prstGeom prst="bentConnector5">
            <a:avLst>
              <a:gd name="adj1" fmla="val 170"/>
              <a:gd name="adj2" fmla="val -123288"/>
              <a:gd name="adj3" fmla="val 108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0510"/>
              </p:ext>
            </p:extLst>
          </p:nvPr>
        </p:nvGraphicFramePr>
        <p:xfrm>
          <a:off x="5300967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0096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5192" y="395090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1999" y="395090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tail:2000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65465"/>
              </p:ext>
            </p:extLst>
          </p:nvPr>
        </p:nvGraphicFramePr>
        <p:xfrm>
          <a:off x="7549606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1633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6870909" y="4675153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28" idx="3"/>
          </p:cNvCxnSpPr>
          <p:nvPr/>
        </p:nvCxnSpPr>
        <p:spPr>
          <a:xfrm rot="16200000" flipH="1">
            <a:off x="6428871" y="1984476"/>
            <a:ext cx="185420" cy="5195934"/>
          </a:xfrm>
          <a:prstGeom prst="bentConnector4">
            <a:avLst>
              <a:gd name="adj1" fmla="val -50388"/>
              <a:gd name="adj2" fmla="val 104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5076"/>
              </p:ext>
            </p:extLst>
          </p:nvPr>
        </p:nvGraphicFramePr>
        <p:xfrm>
          <a:off x="3138643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aaa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38643" y="48848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4708585" y="4320233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3484251" y="4135567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4708585" y="4675153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250" y="405034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노드 추가의 경우 변경사항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78558" y="5254188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헤드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주소값</a:t>
            </a:r>
            <a:r>
              <a:rPr lang="en-US" altLang="ko-KR" sz="1600" dirty="0" smtClean="0"/>
              <a:t>-&gt;</a:t>
            </a:r>
            <a:r>
              <a:rPr lang="ko-KR" altLang="en-US" sz="1600" dirty="0" err="1" smtClean="0"/>
              <a:t>첫노드</a:t>
            </a:r>
            <a:r>
              <a:rPr lang="ko-KR" altLang="en-US" sz="1600" dirty="0" smtClean="0"/>
              <a:t> 링크 정보에 삽입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첫노드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헤드 링크 정보에 삽입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헤드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마지막노드링크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5224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3203"/>
              </p:ext>
            </p:extLst>
          </p:nvPr>
        </p:nvGraphicFramePr>
        <p:xfrm>
          <a:off x="3003040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0304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7265" y="70677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head:3000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29983"/>
              </p:ext>
            </p:extLst>
          </p:nvPr>
        </p:nvGraphicFramePr>
        <p:xfrm>
          <a:off x="5251679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1841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4572982" y="1431022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35" idx="3"/>
          </p:cNvCxnSpPr>
          <p:nvPr/>
        </p:nvCxnSpPr>
        <p:spPr>
          <a:xfrm rot="16200000" flipH="1">
            <a:off x="5308400" y="-2437111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8601"/>
              </p:ext>
            </p:extLst>
          </p:nvPr>
        </p:nvGraphicFramePr>
        <p:xfrm>
          <a:off x="840716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40716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2410658" y="1076102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1186324" y="891436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2410658" y="1431022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366" y="20191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마지막노드</a:t>
            </a:r>
            <a:r>
              <a:rPr lang="ko-KR" altLang="en-US" smtClean="0"/>
              <a:t> 추가 삽입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94619" y="2123460"/>
            <a:ext cx="5579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FF0000"/>
                </a:solidFill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</a:rPr>
              <a:t>Tail </a:t>
            </a:r>
            <a:r>
              <a:rPr lang="ko-KR" altLang="en-US" sz="1600" dirty="0" smtClean="0">
                <a:solidFill>
                  <a:srgbClr val="FF0000"/>
                </a:solidFill>
              </a:rPr>
              <a:t>의 링크인 </a:t>
            </a:r>
            <a:r>
              <a:rPr lang="ko-KR" altLang="en-US" sz="1600" dirty="0" smtClean="0">
                <a:solidFill>
                  <a:srgbClr val="FF0000"/>
                </a:solidFill>
              </a:rPr>
              <a:t>헤드 주소를 새 노드의 링크에 입력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FF0000"/>
                </a:solidFill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</a:rPr>
              <a:t>Tail </a:t>
            </a:r>
            <a:r>
              <a:rPr lang="ko-KR" altLang="en-US" sz="1600" dirty="0" smtClean="0">
                <a:solidFill>
                  <a:srgbClr val="FF0000"/>
                </a:solidFill>
              </a:rPr>
              <a:t>의 링크를 새 노드의 주소로 교체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FF0000"/>
                </a:solidFill>
              </a:rPr>
              <a:t>새로운 </a:t>
            </a:r>
            <a:r>
              <a:rPr lang="en-US" altLang="ko-KR" sz="1600" dirty="0" smtClean="0">
                <a:solidFill>
                  <a:srgbClr val="FF0000"/>
                </a:solidFill>
              </a:rPr>
              <a:t>tail</a:t>
            </a:r>
            <a:r>
              <a:rPr lang="ko-KR" altLang="en-US" sz="1600" dirty="0" smtClean="0">
                <a:solidFill>
                  <a:srgbClr val="FF0000"/>
                </a:solidFill>
              </a:rPr>
              <a:t>을 마지막에 추가한 노드로 </a:t>
            </a:r>
            <a:r>
              <a:rPr lang="ko-KR" altLang="en-US" sz="1600" dirty="0" smtClean="0">
                <a:solidFill>
                  <a:srgbClr val="FF0000"/>
                </a:solidFill>
              </a:rPr>
              <a:t>교체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76398"/>
              </p:ext>
            </p:extLst>
          </p:nvPr>
        </p:nvGraphicFramePr>
        <p:xfrm>
          <a:off x="7606592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06592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821621" y="1431022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70258" y="6908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6348" y="3103413"/>
            <a:ext cx="908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삭제시만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87400"/>
              </p:ext>
            </p:extLst>
          </p:nvPr>
        </p:nvGraphicFramePr>
        <p:xfrm>
          <a:off x="3003040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0304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37265" y="34416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head:1234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4620"/>
              </p:ext>
            </p:extLst>
          </p:nvPr>
        </p:nvGraphicFramePr>
        <p:xfrm>
          <a:off x="5251679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21841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572982" y="41658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4" idx="0"/>
            <a:endCxn id="59" idx="3"/>
          </p:cNvCxnSpPr>
          <p:nvPr/>
        </p:nvCxnSpPr>
        <p:spPr>
          <a:xfrm rot="16200000" flipH="1">
            <a:off x="5308400" y="297754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8168"/>
              </p:ext>
            </p:extLst>
          </p:nvPr>
        </p:nvGraphicFramePr>
        <p:xfrm>
          <a:off x="840716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40716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49" idx="2"/>
            <a:endCxn id="54" idx="3"/>
          </p:cNvCxnSpPr>
          <p:nvPr/>
        </p:nvCxnSpPr>
        <p:spPr>
          <a:xfrm flipH="1">
            <a:off x="2410658" y="3810967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5" idx="0"/>
            <a:endCxn id="49" idx="1"/>
          </p:cNvCxnSpPr>
          <p:nvPr/>
        </p:nvCxnSpPr>
        <p:spPr>
          <a:xfrm flipV="1">
            <a:off x="1186324" y="3626301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3"/>
            <a:endCxn id="47" idx="1"/>
          </p:cNvCxnSpPr>
          <p:nvPr/>
        </p:nvCxnSpPr>
        <p:spPr>
          <a:xfrm>
            <a:off x="2410658" y="4165887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7646"/>
              </p:ext>
            </p:extLst>
          </p:nvPr>
        </p:nvGraphicFramePr>
        <p:xfrm>
          <a:off x="7606592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06592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821621" y="4165887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70258" y="34694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85606"/>
              </p:ext>
            </p:extLst>
          </p:nvPr>
        </p:nvGraphicFramePr>
        <p:xfrm>
          <a:off x="1419581" y="6007571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419581" y="640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53806" y="54687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39158" y="546873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6348" y="495622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노드가 한 개만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: head=tail=None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25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노드</a:t>
            </a:r>
            <a:r>
              <a:rPr lang="en-US" altLang="ko-KR" dirty="0" smtClean="0"/>
              <a:t>[park]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35075"/>
              </p:ext>
            </p:extLst>
          </p:nvPr>
        </p:nvGraphicFramePr>
        <p:xfrm>
          <a:off x="2669085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66908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56014" y="40423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0256"/>
              </p:ext>
            </p:extLst>
          </p:nvPr>
        </p:nvGraphicFramePr>
        <p:xfrm>
          <a:off x="4917724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88445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239027" y="1128489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7" idx="0"/>
            <a:endCxn id="50" idx="3"/>
          </p:cNvCxnSpPr>
          <p:nvPr/>
        </p:nvCxnSpPr>
        <p:spPr>
          <a:xfrm rot="16200000" flipH="1">
            <a:off x="4878151" y="-481026"/>
            <a:ext cx="185420" cy="3033610"/>
          </a:xfrm>
          <a:prstGeom prst="bentConnector4">
            <a:avLst>
              <a:gd name="adj1" fmla="val -123288"/>
              <a:gd name="adj2" fmla="val 10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23315"/>
              </p:ext>
            </p:extLst>
          </p:nvPr>
        </p:nvGraphicFramePr>
        <p:xfrm>
          <a:off x="7272637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272637" y="1338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14237" y="43206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>
            <a:stCxn id="49" idx="2"/>
            <a:endCxn id="47" idx="1"/>
          </p:cNvCxnSpPr>
          <p:nvPr/>
        </p:nvCxnSpPr>
        <p:spPr>
          <a:xfrm rot="16200000" flipH="1">
            <a:off x="2349759" y="809163"/>
            <a:ext cx="354920" cy="283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6019137" y="1319917"/>
            <a:ext cx="2464905" cy="556591"/>
          </a:xfrm>
          <a:custGeom>
            <a:avLst/>
            <a:gdLst>
              <a:gd name="connsiteX0" fmla="*/ 2464905 w 2464905"/>
              <a:gd name="connsiteY0" fmla="*/ 0 h 893529"/>
              <a:gd name="connsiteX1" fmla="*/ 1669774 w 2464905"/>
              <a:gd name="connsiteY1" fmla="*/ 795130 h 893529"/>
              <a:gd name="connsiteX2" fmla="*/ 492981 w 2464905"/>
              <a:gd name="connsiteY2" fmla="*/ 795130 h 893529"/>
              <a:gd name="connsiteX3" fmla="*/ 0 w 2464905"/>
              <a:gd name="connsiteY3" fmla="*/ 15902 h 89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905" h="893529">
                <a:moveTo>
                  <a:pt x="2464905" y="0"/>
                </a:moveTo>
                <a:cubicBezTo>
                  <a:pt x="2231666" y="331304"/>
                  <a:pt x="1998428" y="662608"/>
                  <a:pt x="1669774" y="795130"/>
                </a:cubicBezTo>
                <a:cubicBezTo>
                  <a:pt x="1341120" y="927652"/>
                  <a:pt x="771277" y="925001"/>
                  <a:pt x="492981" y="795130"/>
                </a:cubicBezTo>
                <a:cubicBezTo>
                  <a:pt x="214685" y="665259"/>
                  <a:pt x="107342" y="340580"/>
                  <a:pt x="0" y="1590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2181" y="2091847"/>
            <a:ext cx="10211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현재의 삭제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삭제할 노드의 이전 노드를 검색 후 다음 노드를 삭제 코드 작성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문제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노드가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있을 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끝 노드를 삭제할 경우 무리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추천 삭제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삭제할 노드의 주소를 검색해서 해당 노드를 바로 삭제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delete(p)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delete(pre, p)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Head </a:t>
            </a:r>
            <a:r>
              <a:rPr lang="ko-KR" altLang="en-US" sz="1200" dirty="0" smtClean="0"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sym typeface="Wingdings" panose="05000000000000000000" pitchFamily="2" charset="2"/>
              </a:rPr>
              <a:t>tail </a:t>
            </a:r>
            <a:r>
              <a:rPr lang="ko-KR" altLang="en-US" sz="1200" dirty="0" smtClean="0">
                <a:sym typeface="Wingdings" panose="05000000000000000000" pitchFamily="2" charset="2"/>
              </a:rPr>
              <a:t>을 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환형리스트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head </a:t>
            </a:r>
            <a:r>
              <a:rPr lang="ko-KR" altLang="en-US" sz="1200" dirty="0" smtClean="0">
                <a:sym typeface="Wingdings" panose="05000000000000000000" pitchFamily="2" charset="2"/>
              </a:rPr>
              <a:t>만 이용해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환형리스트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50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26" y="2379946"/>
            <a:ext cx="7653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DLL</a:t>
            </a:r>
          </a:p>
          <a:p>
            <a:r>
              <a:rPr lang="en-US" altLang="ko-KR" sz="4800" dirty="0" smtClean="0"/>
              <a:t>Double Linked List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93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307" y="413359"/>
            <a:ext cx="1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6092"/>
          <a:stretch/>
        </p:blipFill>
        <p:spPr>
          <a:xfrm>
            <a:off x="2022956" y="598025"/>
            <a:ext cx="5818716" cy="1276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1057" y="628802"/>
            <a:ext cx="70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(front)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41599" y="2123711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Head.next.pre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60435" y="1439673"/>
            <a:ext cx="480294" cy="332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01308" y="1439673"/>
            <a:ext cx="480294" cy="332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42181" y="1439673"/>
            <a:ext cx="480294" cy="332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2" y="2169877"/>
            <a:ext cx="424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SLL </a:t>
            </a:r>
            <a:r>
              <a:rPr lang="ko-KR" altLang="en-US" sz="1200" dirty="0" smtClean="0"/>
              <a:t>보다 융통성과 복잡성이 추가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307" y="3128849"/>
            <a:ext cx="1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08" y="3285741"/>
            <a:ext cx="5391902" cy="12098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8306" y="3766158"/>
            <a:ext cx="530764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ko-KR" altLang="en-US" sz="1050" dirty="0" smtClean="0"/>
              <a:t>최초 삽입</a:t>
            </a:r>
            <a:endParaRPr lang="en-US" altLang="ko-KR" sz="105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050" dirty="0"/>
              <a:t>노드 생성</a:t>
            </a:r>
            <a:endParaRPr lang="en-US" altLang="ko-KR" sz="1050" dirty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050" dirty="0"/>
              <a:t>생성된 노드의 링크 </a:t>
            </a:r>
            <a:r>
              <a:rPr lang="en-US" altLang="ko-KR" sz="1050" dirty="0">
                <a:sym typeface="Wingdings" panose="05000000000000000000" pitchFamily="2" charset="2"/>
              </a:rPr>
              <a:t></a:t>
            </a:r>
            <a:r>
              <a:rPr lang="en-US" altLang="ko-KR" sz="1050" dirty="0"/>
              <a:t> None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050" dirty="0"/>
              <a:t>Head </a:t>
            </a:r>
            <a:r>
              <a:rPr lang="en-US" altLang="ko-KR" sz="1050" dirty="0">
                <a:sym typeface="Wingdings" panose="05000000000000000000" pitchFamily="2" charset="2"/>
              </a:rPr>
              <a:t> </a:t>
            </a:r>
            <a:r>
              <a:rPr lang="ko-KR" altLang="en-US" sz="1050" dirty="0">
                <a:sym typeface="Wingdings" panose="05000000000000000000" pitchFamily="2" charset="2"/>
              </a:rPr>
              <a:t>생성된 노드 주소</a:t>
            </a:r>
            <a:endParaRPr lang="ko-KR" altLang="en-US" sz="1050" dirty="0"/>
          </a:p>
          <a:p>
            <a:pPr marL="342900" indent="-342900">
              <a:buAutoNum type="arabicPeriod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첫 노드 삽입</a:t>
            </a:r>
            <a:r>
              <a:rPr lang="en-US" altLang="ko-KR" sz="1050" dirty="0" smtClean="0"/>
              <a:t>: </a:t>
            </a:r>
          </a:p>
          <a:p>
            <a:pPr marL="714375" lvl="1" indent="-257175">
              <a:buFont typeface="+mj-ea"/>
              <a:buAutoNum type="circleNumDbPlain"/>
            </a:pPr>
            <a:r>
              <a:rPr lang="ko-KR" altLang="en-US" sz="1050" dirty="0" err="1" smtClean="0"/>
              <a:t>새노드의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pre </a:t>
            </a:r>
            <a:r>
              <a:rPr lang="ko-KR" altLang="en-US" sz="1050" dirty="0" smtClean="0"/>
              <a:t>에 </a:t>
            </a:r>
            <a:r>
              <a:rPr lang="en-US" altLang="ko-KR" sz="1050" dirty="0" smtClean="0"/>
              <a:t>None, next </a:t>
            </a:r>
            <a:r>
              <a:rPr lang="ko-KR" altLang="en-US" sz="1050" dirty="0" smtClean="0"/>
              <a:t>에 </a:t>
            </a:r>
            <a:r>
              <a:rPr lang="en-US" altLang="ko-KR" sz="1050" dirty="0" smtClean="0"/>
              <a:t>head</a:t>
            </a:r>
            <a:r>
              <a:rPr lang="ko-KR" altLang="en-US" sz="1050" dirty="0" smtClean="0"/>
              <a:t>의 주소를 입력</a:t>
            </a:r>
            <a:endParaRPr lang="en-US" altLang="ko-KR" sz="1050" dirty="0" smtClean="0"/>
          </a:p>
          <a:p>
            <a:pPr marL="714375" lvl="1" indent="-257175">
              <a:buFont typeface="+mj-ea"/>
              <a:buAutoNum type="circleNumDbPlain"/>
            </a:pPr>
            <a:r>
              <a:rPr lang="en-US" altLang="ko-KR" sz="1050" dirty="0" smtClean="0"/>
              <a:t>Head</a:t>
            </a:r>
            <a:r>
              <a:rPr lang="ko-KR" altLang="en-US" sz="1050" dirty="0" smtClean="0"/>
              <a:t>를 새 노드로 지정</a:t>
            </a:r>
            <a:endParaRPr lang="en-US" altLang="ko-KR" sz="1050" dirty="0" smtClean="0"/>
          </a:p>
          <a:p>
            <a:pPr marL="714375" lvl="1" indent="-257175">
              <a:buFont typeface="+mj-ea"/>
              <a:buAutoNum type="circleNumDbPlain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제일 </a:t>
            </a:r>
            <a:r>
              <a:rPr lang="ko-KR" altLang="en-US" sz="1050" dirty="0" err="1" smtClean="0"/>
              <a:t>뒷</a:t>
            </a:r>
            <a:r>
              <a:rPr lang="ko-KR" altLang="en-US" sz="1050" dirty="0" smtClean="0"/>
              <a:t> 노드</a:t>
            </a:r>
            <a:endParaRPr lang="en-US" altLang="ko-KR" sz="1050" dirty="0" smtClean="0"/>
          </a:p>
          <a:p>
            <a:pPr marL="714375" lvl="1" indent="-257175">
              <a:buFont typeface="+mj-ea"/>
              <a:buAutoNum type="circleNumDbPlain"/>
            </a:pPr>
            <a:r>
              <a:rPr lang="ko-KR" altLang="en-US" sz="1050" dirty="0" err="1"/>
              <a:t>새노드의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next </a:t>
            </a:r>
            <a:r>
              <a:rPr lang="ko-KR" altLang="en-US" sz="1050" dirty="0"/>
              <a:t>에 </a:t>
            </a:r>
            <a:r>
              <a:rPr lang="en-US" altLang="ko-KR" sz="1050" dirty="0"/>
              <a:t>None, </a:t>
            </a:r>
            <a:r>
              <a:rPr lang="en-US" altLang="ko-KR" sz="1050" dirty="0" smtClean="0"/>
              <a:t>pre </a:t>
            </a:r>
            <a:r>
              <a:rPr lang="ko-KR" altLang="en-US" sz="1050" dirty="0"/>
              <a:t>에 </a:t>
            </a:r>
            <a:r>
              <a:rPr lang="ko-KR" altLang="en-US" sz="1050" dirty="0" smtClean="0"/>
              <a:t>앞 노드의 </a:t>
            </a:r>
            <a:r>
              <a:rPr lang="ko-KR" altLang="en-US" sz="1050" dirty="0"/>
              <a:t>주소를 </a:t>
            </a:r>
            <a:r>
              <a:rPr lang="ko-KR" altLang="en-US" sz="1050" dirty="0" smtClean="0"/>
              <a:t>입력</a:t>
            </a:r>
            <a:endParaRPr lang="en-US" altLang="ko-KR" sz="1050" dirty="0" smtClean="0"/>
          </a:p>
          <a:p>
            <a:pPr marL="714375" lvl="1" indent="-257175">
              <a:buFont typeface="+mj-ea"/>
              <a:buAutoNum type="circleNumDbPlain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중간 삽입</a:t>
            </a:r>
            <a:endParaRPr lang="en-US" altLang="ko-KR" sz="105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050" dirty="0" smtClean="0">
                <a:solidFill>
                  <a:srgbClr val="FF0000"/>
                </a:solidFill>
              </a:rPr>
              <a:t>기존 </a:t>
            </a:r>
            <a:r>
              <a:rPr lang="ko-KR" altLang="en-US" sz="1050" dirty="0">
                <a:solidFill>
                  <a:srgbClr val="FF0000"/>
                </a:solidFill>
              </a:rPr>
              <a:t>값들의 </a:t>
            </a:r>
            <a:r>
              <a:rPr lang="en-US" altLang="ko-KR" sz="1050" dirty="0">
                <a:solidFill>
                  <a:srgbClr val="FF0000"/>
                </a:solidFill>
              </a:rPr>
              <a:t>next</a:t>
            </a:r>
            <a:r>
              <a:rPr lang="ko-KR" altLang="en-US" sz="1050" dirty="0">
                <a:solidFill>
                  <a:srgbClr val="FF0000"/>
                </a:solidFill>
              </a:rPr>
              <a:t>와 </a:t>
            </a:r>
            <a:r>
              <a:rPr lang="en-US" altLang="ko-KR" sz="1050" dirty="0">
                <a:solidFill>
                  <a:srgbClr val="FF0000"/>
                </a:solidFill>
              </a:rPr>
              <a:t>pre </a:t>
            </a:r>
            <a:r>
              <a:rPr lang="ko-KR" altLang="en-US" sz="1050" dirty="0">
                <a:solidFill>
                  <a:srgbClr val="FF0000"/>
                </a:solidFill>
              </a:rPr>
              <a:t>를 </a:t>
            </a:r>
            <a:r>
              <a:rPr lang="ko-KR" altLang="en-US" sz="1050" dirty="0" err="1">
                <a:solidFill>
                  <a:srgbClr val="FF0000"/>
                </a:solidFill>
              </a:rPr>
              <a:t>새노드의</a:t>
            </a:r>
            <a:r>
              <a:rPr lang="ko-KR" altLang="en-US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>
                <a:solidFill>
                  <a:srgbClr val="FF0000"/>
                </a:solidFill>
              </a:rPr>
              <a:t>link </a:t>
            </a:r>
            <a:r>
              <a:rPr lang="ko-KR" altLang="en-US" sz="1050" dirty="0">
                <a:solidFill>
                  <a:srgbClr val="FF0000"/>
                </a:solidFill>
              </a:rPr>
              <a:t>들에 먼저 삽입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050" dirty="0" err="1">
                <a:solidFill>
                  <a:srgbClr val="FF0000"/>
                </a:solidFill>
              </a:rPr>
              <a:t>새노드의</a:t>
            </a:r>
            <a:r>
              <a:rPr lang="ko-KR" altLang="en-US" sz="1050" dirty="0">
                <a:solidFill>
                  <a:srgbClr val="FF0000"/>
                </a:solidFill>
              </a:rPr>
              <a:t> 주소를 앞 노드의 </a:t>
            </a:r>
            <a:r>
              <a:rPr lang="en-US" altLang="ko-KR" sz="1050" dirty="0">
                <a:solidFill>
                  <a:srgbClr val="FF0000"/>
                </a:solidFill>
              </a:rPr>
              <a:t>next </a:t>
            </a:r>
            <a:r>
              <a:rPr lang="ko-KR" altLang="en-US" sz="1050" dirty="0">
                <a:solidFill>
                  <a:srgbClr val="FF0000"/>
                </a:solidFill>
              </a:rPr>
              <a:t>에 입력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050" dirty="0" err="1">
                <a:solidFill>
                  <a:srgbClr val="FF0000"/>
                </a:solidFill>
              </a:rPr>
              <a:t>새노드의</a:t>
            </a:r>
            <a:r>
              <a:rPr lang="ko-KR" altLang="en-US" sz="1050" dirty="0">
                <a:solidFill>
                  <a:srgbClr val="FF0000"/>
                </a:solidFill>
              </a:rPr>
              <a:t> 주소를 </a:t>
            </a:r>
            <a:r>
              <a:rPr lang="ko-KR" altLang="en-US" sz="1050" dirty="0" err="1">
                <a:solidFill>
                  <a:srgbClr val="FF0000"/>
                </a:solidFill>
              </a:rPr>
              <a:t>뒷</a:t>
            </a:r>
            <a:r>
              <a:rPr lang="ko-KR" altLang="en-US" sz="1050" dirty="0">
                <a:solidFill>
                  <a:srgbClr val="FF0000"/>
                </a:solidFill>
              </a:rPr>
              <a:t> 노드의 </a:t>
            </a:r>
            <a:r>
              <a:rPr lang="en-US" altLang="ko-KR" sz="1050" dirty="0">
                <a:solidFill>
                  <a:srgbClr val="FF0000"/>
                </a:solidFill>
              </a:rPr>
              <a:t>pre </a:t>
            </a:r>
            <a:r>
              <a:rPr lang="ko-KR" altLang="en-US" sz="1050" dirty="0">
                <a:solidFill>
                  <a:srgbClr val="FF0000"/>
                </a:solidFill>
              </a:rPr>
              <a:t>에 입력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sz="105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693890" y="4729018"/>
            <a:ext cx="1237671" cy="332509"/>
            <a:chOff x="4821382" y="4756727"/>
            <a:chExt cx="1237671" cy="332509"/>
          </a:xfrm>
        </p:grpSpPr>
        <p:sp>
          <p:nvSpPr>
            <p:cNvPr id="18" name="직사각형 17"/>
            <p:cNvSpPr/>
            <p:nvPr/>
          </p:nvSpPr>
          <p:spPr>
            <a:xfrm>
              <a:off x="4821382" y="4756727"/>
              <a:ext cx="360220" cy="3325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2363" y="4756727"/>
              <a:ext cx="535709" cy="3325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A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17308" y="4756727"/>
              <a:ext cx="341745" cy="3325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>
            <a:endCxn id="20" idx="0"/>
          </p:cNvCxnSpPr>
          <p:nvPr/>
        </p:nvCxnSpPr>
        <p:spPr>
          <a:xfrm>
            <a:off x="7943269" y="4126253"/>
            <a:ext cx="817420" cy="60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8" idx="0"/>
          </p:cNvCxnSpPr>
          <p:nvPr/>
        </p:nvCxnSpPr>
        <p:spPr>
          <a:xfrm flipH="1">
            <a:off x="7874000" y="4126253"/>
            <a:ext cx="706580" cy="60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8307" y="242774"/>
            <a:ext cx="1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306" y="880083"/>
            <a:ext cx="615317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ko-KR" altLang="en-US" sz="1050" dirty="0" smtClean="0"/>
              <a:t>중간 노드 삭제</a:t>
            </a:r>
            <a:r>
              <a:rPr lang="en-US" altLang="ko-KR" sz="1050" dirty="0" smtClean="0"/>
              <a:t>: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050" dirty="0" err="1" smtClean="0"/>
              <a:t>p.pre</a:t>
            </a:r>
            <a:r>
              <a:rPr lang="en-US" altLang="ko-KR" sz="1050" dirty="0" smtClean="0"/>
              <a:t> != None and </a:t>
            </a:r>
            <a:r>
              <a:rPr lang="en-US" altLang="ko-KR" sz="1050" dirty="0" err="1" smtClean="0"/>
              <a:t>p.next</a:t>
            </a:r>
            <a:r>
              <a:rPr lang="en-US" altLang="ko-KR" sz="1050" dirty="0" smtClean="0"/>
              <a:t> != None</a:t>
            </a:r>
            <a:endParaRPr lang="ko-KR" altLang="en-US" sz="1050" dirty="0"/>
          </a:p>
          <a:p>
            <a:pPr marL="342900" indent="-342900">
              <a:buAutoNum type="arabicPeriod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첫 노드 삭제</a:t>
            </a:r>
            <a:r>
              <a:rPr lang="en-US" altLang="ko-KR" sz="1050" dirty="0" smtClean="0"/>
              <a:t>:</a:t>
            </a:r>
          </a:p>
          <a:p>
            <a:pPr marL="714375" lvl="1" indent="-257175">
              <a:buFont typeface="+mj-ea"/>
              <a:buAutoNum type="circleNumDbPlain"/>
            </a:pPr>
            <a:r>
              <a:rPr lang="en-US" altLang="ko-KR" sz="1050" dirty="0" err="1" smtClean="0"/>
              <a:t>p.pre</a:t>
            </a:r>
            <a:r>
              <a:rPr lang="en-US" altLang="ko-KR" sz="1050" dirty="0" smtClean="0"/>
              <a:t> == None</a:t>
            </a:r>
          </a:p>
          <a:p>
            <a:pPr marL="714375" lvl="1" indent="-257175">
              <a:buFont typeface="+mj-ea"/>
              <a:buAutoNum type="circleNumDbPlain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마지막 노드 삭제</a:t>
            </a:r>
            <a:r>
              <a:rPr lang="en-US" altLang="ko-KR" sz="1050" dirty="0" smtClean="0"/>
              <a:t>:</a:t>
            </a:r>
          </a:p>
          <a:p>
            <a:pPr marL="800100" lvl="2" indent="-342900">
              <a:buFont typeface="+mj-ea"/>
              <a:buAutoNum type="circleNumDbPlain"/>
            </a:pPr>
            <a:r>
              <a:rPr lang="en-US" altLang="ko-KR" sz="1050" dirty="0" err="1" smtClean="0"/>
              <a:t>p.next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== None</a:t>
            </a:r>
          </a:p>
          <a:p>
            <a:pPr marL="342900" indent="-342900">
              <a:buAutoNum type="arabicPeriod"/>
            </a:pPr>
            <a:endParaRPr lang="en-US" altLang="ko-KR" sz="1050" dirty="0" smtClean="0"/>
          </a:p>
          <a:p>
            <a:pPr marL="180975" indent="-180975">
              <a:buAutoNum type="arabicPeriod"/>
            </a:pPr>
            <a:r>
              <a:rPr lang="ko-KR" altLang="en-US" sz="1050" dirty="0" smtClean="0"/>
              <a:t>노드가 하나일 경우 삭제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p.pre</a:t>
            </a:r>
            <a:r>
              <a:rPr lang="en-US" altLang="ko-KR" sz="1050" dirty="0" smtClean="0"/>
              <a:t> == None and </a:t>
            </a:r>
            <a:r>
              <a:rPr lang="en-US" altLang="ko-KR" sz="1050" dirty="0" err="1" smtClean="0"/>
              <a:t>p.next</a:t>
            </a:r>
            <a:r>
              <a:rPr lang="en-US" altLang="ko-KR" sz="1050" dirty="0" smtClean="0"/>
              <a:t> == None)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050" dirty="0" smtClean="0"/>
              <a:t>Head = None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5692196" y="319860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1738" y="35530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077563" y="631534"/>
            <a:ext cx="1301423" cy="579027"/>
            <a:chOff x="5506063" y="823987"/>
            <a:chExt cx="1301423" cy="579027"/>
          </a:xfrm>
        </p:grpSpPr>
        <p:grpSp>
          <p:nvGrpSpPr>
            <p:cNvPr id="21" name="그룹 20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782538" y="631534"/>
            <a:ext cx="1301423" cy="579027"/>
            <a:chOff x="5506063" y="823987"/>
            <a:chExt cx="1301423" cy="579027"/>
          </a:xfrm>
        </p:grpSpPr>
        <p:grpSp>
          <p:nvGrpSpPr>
            <p:cNvPr id="38" name="그룹 37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250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500</a:t>
              </a:r>
              <a:endParaRPr lang="ko-KR" altLang="en-US" sz="10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430363" y="631534"/>
            <a:ext cx="1301423" cy="579027"/>
            <a:chOff x="5506063" y="823987"/>
            <a:chExt cx="1301423" cy="579027"/>
          </a:xfrm>
        </p:grpSpPr>
        <p:grpSp>
          <p:nvGrpSpPr>
            <p:cNvPr id="44" name="그룹 43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250</a:t>
              </a:r>
              <a:endParaRPr lang="ko-KR" altLang="en-US" sz="1000" dirty="0"/>
            </a:p>
          </p:txBody>
        </p:sp>
      </p:grpSp>
      <p:cxnSp>
        <p:nvCxnSpPr>
          <p:cNvPr id="14" name="꺾인 연결선 13"/>
          <p:cNvCxnSpPr>
            <a:stCxn id="34" idx="2"/>
            <a:endCxn id="18" idx="1"/>
          </p:cNvCxnSpPr>
          <p:nvPr/>
        </p:nvCxnSpPr>
        <p:spPr>
          <a:xfrm rot="16200000" flipH="1">
            <a:off x="5854714" y="757706"/>
            <a:ext cx="391938" cy="18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3"/>
            <a:endCxn id="40" idx="1"/>
          </p:cNvCxnSpPr>
          <p:nvPr/>
        </p:nvCxnSpPr>
        <p:spPr>
          <a:xfrm>
            <a:off x="7378986" y="1044307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2" idx="3"/>
            <a:endCxn id="46" idx="1"/>
          </p:cNvCxnSpPr>
          <p:nvPr/>
        </p:nvCxnSpPr>
        <p:spPr>
          <a:xfrm>
            <a:off x="9083961" y="1044307"/>
            <a:ext cx="41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92196" y="1643056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1738" y="167850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77563" y="1954730"/>
            <a:ext cx="1301423" cy="579027"/>
            <a:chOff x="5506063" y="823987"/>
            <a:chExt cx="1301423" cy="579027"/>
          </a:xfrm>
        </p:grpSpPr>
        <p:grpSp>
          <p:nvGrpSpPr>
            <p:cNvPr id="56" name="그룹 55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FF0000"/>
                    </a:solidFill>
                  </a:rPr>
                  <a:t>250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782538" y="1954730"/>
            <a:ext cx="1301423" cy="579027"/>
            <a:chOff x="5506063" y="823987"/>
            <a:chExt cx="1301423" cy="579027"/>
          </a:xfrm>
        </p:grpSpPr>
        <p:grpSp>
          <p:nvGrpSpPr>
            <p:cNvPr id="62" name="그룹 61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250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500</a:t>
              </a:r>
              <a:endParaRPr lang="ko-KR" altLang="en-US" sz="10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430363" y="1954730"/>
            <a:ext cx="1301423" cy="579027"/>
            <a:chOff x="5506063" y="823987"/>
            <a:chExt cx="1301423" cy="579027"/>
          </a:xfrm>
        </p:grpSpPr>
        <p:grpSp>
          <p:nvGrpSpPr>
            <p:cNvPr id="68" name="그룹 67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FF0000"/>
                    </a:solidFill>
                  </a:rPr>
                  <a:t>100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250</a:t>
              </a:r>
              <a:endParaRPr lang="ko-KR" altLang="en-US" sz="1000" dirty="0"/>
            </a:p>
          </p:txBody>
        </p:sp>
      </p:grpSp>
      <p:cxnSp>
        <p:nvCxnSpPr>
          <p:cNvPr id="73" name="꺾인 연결선 72"/>
          <p:cNvCxnSpPr>
            <a:stCxn id="53" idx="2"/>
            <a:endCxn id="58" idx="1"/>
          </p:cNvCxnSpPr>
          <p:nvPr/>
        </p:nvCxnSpPr>
        <p:spPr>
          <a:xfrm rot="16200000" flipH="1">
            <a:off x="5854714" y="2080902"/>
            <a:ext cx="391938" cy="18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0" idx="3"/>
            <a:endCxn id="64" idx="1"/>
          </p:cNvCxnSpPr>
          <p:nvPr/>
        </p:nvCxnSpPr>
        <p:spPr>
          <a:xfrm>
            <a:off x="7378986" y="2367503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3"/>
            <a:endCxn id="70" idx="1"/>
          </p:cNvCxnSpPr>
          <p:nvPr/>
        </p:nvCxnSpPr>
        <p:spPr>
          <a:xfrm>
            <a:off x="9083961" y="2367503"/>
            <a:ext cx="41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4" idx="2"/>
            <a:endCxn id="70" idx="2"/>
          </p:cNvCxnSpPr>
          <p:nvPr/>
        </p:nvCxnSpPr>
        <p:spPr>
          <a:xfrm rot="16200000" flipH="1">
            <a:off x="8850312" y="1709844"/>
            <a:ext cx="12700" cy="164782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6" idx="2"/>
            <a:endCxn id="60" idx="2"/>
          </p:cNvCxnSpPr>
          <p:nvPr/>
        </p:nvCxnSpPr>
        <p:spPr>
          <a:xfrm rot="5400000">
            <a:off x="8060602" y="1681270"/>
            <a:ext cx="12700" cy="1704975"/>
          </a:xfrm>
          <a:prstGeom prst="bentConnector3">
            <a:avLst>
              <a:gd name="adj1" fmla="val 12917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68608" y="1395963"/>
            <a:ext cx="139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중간 노드 삭제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92196" y="3213675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91738" y="3249124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6077563" y="3525349"/>
            <a:ext cx="1301423" cy="579027"/>
            <a:chOff x="5506063" y="823987"/>
            <a:chExt cx="1301423" cy="579027"/>
          </a:xfrm>
        </p:grpSpPr>
        <p:grpSp>
          <p:nvGrpSpPr>
            <p:cNvPr id="88" name="그룹 87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782538" y="3525349"/>
            <a:ext cx="1301423" cy="579027"/>
            <a:chOff x="5506063" y="823987"/>
            <a:chExt cx="1301423" cy="579027"/>
          </a:xfrm>
        </p:grpSpPr>
        <p:grpSp>
          <p:nvGrpSpPr>
            <p:cNvPr id="94" name="그룹 93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250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500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9430363" y="3525349"/>
            <a:ext cx="1301423" cy="579027"/>
            <a:chOff x="5506063" y="823987"/>
            <a:chExt cx="1301423" cy="579027"/>
          </a:xfrm>
        </p:grpSpPr>
        <p:grpSp>
          <p:nvGrpSpPr>
            <p:cNvPr id="100" name="그룹 99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250</a:t>
              </a:r>
              <a:endParaRPr lang="ko-KR" altLang="en-US" sz="1000" dirty="0"/>
            </a:p>
          </p:txBody>
        </p:sp>
      </p:grpSp>
      <p:cxnSp>
        <p:nvCxnSpPr>
          <p:cNvPr id="106" name="직선 화살표 연결선 105"/>
          <p:cNvCxnSpPr>
            <a:stCxn id="92" idx="3"/>
            <a:endCxn id="96" idx="1"/>
          </p:cNvCxnSpPr>
          <p:nvPr/>
        </p:nvCxnSpPr>
        <p:spPr>
          <a:xfrm>
            <a:off x="7378986" y="3938122"/>
            <a:ext cx="4673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8" idx="3"/>
            <a:endCxn id="102" idx="1"/>
          </p:cNvCxnSpPr>
          <p:nvPr/>
        </p:nvCxnSpPr>
        <p:spPr>
          <a:xfrm>
            <a:off x="9083961" y="3938122"/>
            <a:ext cx="41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468608" y="2815975"/>
            <a:ext cx="139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첫 노드 삭제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09" name="꺾인 연결선 108"/>
          <p:cNvCxnSpPr>
            <a:stCxn id="92" idx="0"/>
            <a:endCxn id="85" idx="3"/>
          </p:cNvCxnSpPr>
          <p:nvPr/>
        </p:nvCxnSpPr>
        <p:spPr>
          <a:xfrm rot="16200000" flipV="1">
            <a:off x="6522042" y="3085794"/>
            <a:ext cx="391937" cy="9802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68608" y="4289769"/>
            <a:ext cx="139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마지막 노드 삭제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92196" y="4547620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91738" y="458306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6077563" y="4859294"/>
            <a:ext cx="1301423" cy="579027"/>
            <a:chOff x="5506063" y="823987"/>
            <a:chExt cx="1301423" cy="579027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7782538" y="4859294"/>
            <a:ext cx="1301423" cy="579027"/>
            <a:chOff x="5506063" y="823987"/>
            <a:chExt cx="1301423" cy="579027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FF0000"/>
                    </a:solidFill>
                  </a:rPr>
                  <a:t>X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500</a:t>
              </a:r>
              <a:endParaRPr lang="ko-KR" altLang="en-US" sz="10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9430363" y="4859294"/>
            <a:ext cx="1301423" cy="579027"/>
            <a:chOff x="5506063" y="823987"/>
            <a:chExt cx="1301423" cy="579027"/>
          </a:xfrm>
        </p:grpSpPr>
        <p:grpSp>
          <p:nvGrpSpPr>
            <p:cNvPr id="131" name="그룹 130"/>
            <p:cNvGrpSpPr/>
            <p:nvPr/>
          </p:nvGrpSpPr>
          <p:grpSpPr>
            <a:xfrm>
              <a:off x="5569815" y="1070505"/>
              <a:ext cx="1237671" cy="332509"/>
              <a:chOff x="4821382" y="4756727"/>
              <a:chExt cx="1237671" cy="332509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4821382" y="4756727"/>
                <a:ext cx="360220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500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172363" y="4756727"/>
                <a:ext cx="535709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250</a:t>
              </a:r>
              <a:endParaRPr lang="ko-KR" altLang="en-US" sz="1000" dirty="0"/>
            </a:p>
          </p:txBody>
        </p:sp>
      </p:grpSp>
      <p:cxnSp>
        <p:nvCxnSpPr>
          <p:cNvPr id="136" name="꺾인 연결선 135"/>
          <p:cNvCxnSpPr>
            <a:stCxn id="116" idx="2"/>
            <a:endCxn id="121" idx="1"/>
          </p:cNvCxnSpPr>
          <p:nvPr/>
        </p:nvCxnSpPr>
        <p:spPr>
          <a:xfrm rot="16200000" flipH="1">
            <a:off x="5854714" y="4985466"/>
            <a:ext cx="391938" cy="18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23" idx="3"/>
            <a:endCxn id="127" idx="1"/>
          </p:cNvCxnSpPr>
          <p:nvPr/>
        </p:nvCxnSpPr>
        <p:spPr>
          <a:xfrm>
            <a:off x="7378986" y="5272067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29" idx="3"/>
            <a:endCxn id="133" idx="1"/>
          </p:cNvCxnSpPr>
          <p:nvPr/>
        </p:nvCxnSpPr>
        <p:spPr>
          <a:xfrm>
            <a:off x="9083961" y="5272067"/>
            <a:ext cx="41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916945" y="2654393"/>
            <a:ext cx="1629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p.pre.next</a:t>
            </a:r>
            <a:r>
              <a:rPr lang="en-US" altLang="ko-KR" sz="1050" dirty="0" smtClean="0">
                <a:solidFill>
                  <a:srgbClr val="FF0000"/>
                </a:solidFill>
              </a:rPr>
              <a:t>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p.next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err="1" smtClean="0">
                <a:solidFill>
                  <a:srgbClr val="FF0000"/>
                </a:solidFill>
              </a:rPr>
              <a:t>p.next.pre</a:t>
            </a:r>
            <a:r>
              <a:rPr lang="en-US" altLang="ko-KR" sz="1050" dirty="0" smtClean="0">
                <a:solidFill>
                  <a:srgbClr val="FF0000"/>
                </a:solidFill>
              </a:rPr>
              <a:t>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p.pre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916945" y="5641943"/>
            <a:ext cx="16296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p.pre.next</a:t>
            </a:r>
            <a:r>
              <a:rPr lang="en-US" altLang="ko-KR" sz="1050" dirty="0" smtClean="0">
                <a:solidFill>
                  <a:srgbClr val="FF0000"/>
                </a:solidFill>
              </a:rPr>
              <a:t> = none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Or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err="1" smtClean="0">
                <a:solidFill>
                  <a:srgbClr val="FF0000"/>
                </a:solidFill>
              </a:rPr>
              <a:t>p.pre.next</a:t>
            </a:r>
            <a:r>
              <a:rPr lang="en-US" altLang="ko-KR" sz="1050" dirty="0" smtClean="0">
                <a:solidFill>
                  <a:srgbClr val="FF0000"/>
                </a:solidFill>
              </a:rPr>
              <a:t>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p.next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916945" y="4225009"/>
            <a:ext cx="1629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p.next.pre</a:t>
            </a:r>
            <a:r>
              <a:rPr lang="en-US" altLang="ko-KR" sz="1050" dirty="0" smtClean="0">
                <a:solidFill>
                  <a:srgbClr val="FF0000"/>
                </a:solidFill>
              </a:rPr>
              <a:t> = none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Head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p.next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454</Words>
  <Application>Microsoft Office PowerPoint</Application>
  <PresentationFormat>와이드스크린</PresentationFormat>
  <Paragraphs>198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2019-10-31T09:25:36Z</dcterms:created>
  <dcterms:modified xsi:type="dcterms:W3CDTF">2019-11-04T11:53:35Z</dcterms:modified>
</cp:coreProperties>
</file>