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8" r:id="rId22"/>
    <p:sldId id="265" r:id="rId23"/>
    <p:sldId id="266" r:id="rId24"/>
    <p:sldId id="279"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今天我将介绍一篇通过NPM生态系统中的依赖树揭开</a:t>
            </a:r>
            <a:r>
              <a:rPr lang="zh-CN" altLang="en-US"/>
              <a:t>漏洞传播及其演化的神秘面纱</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给出了脆弱点和路径的示例，通过反向深度优先搜索（DFS）实现了一个脆弱路径提取器，以彻底查找依赖树中从脆弱点到根节点的依赖关系</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接下来对</a:t>
            </a:r>
            <a:r>
              <a:rPr lang="en-US" altLang="zh-CN"/>
              <a:t>DTResolver</a:t>
            </a:r>
            <a:r>
              <a:rPr lang="zh-CN" altLang="en-US"/>
              <a:t>提取出来的依赖树进行</a:t>
            </a:r>
            <a:r>
              <a:rPr lang="en-US" altLang="zh-CN"/>
              <a:t>evaluation</a:t>
            </a:r>
            <a:endParaRPr lang="en-US" altLang="zh-CN"/>
          </a:p>
          <a:p>
            <a:r>
              <a:rPr lang="zh-CN" altLang="en-US"/>
              <a:t>左表作为验证集，选择了</a:t>
            </a:r>
            <a:r>
              <a:rPr lang="en-US" altLang="zh-CN"/>
              <a:t>Most Fork </a:t>
            </a:r>
            <a:r>
              <a:rPr lang="zh-CN" altLang="en-US"/>
              <a:t>和</a:t>
            </a:r>
            <a:r>
              <a:rPr lang="en-US" altLang="zh-CN"/>
              <a:t> Most Star</a:t>
            </a:r>
            <a:r>
              <a:rPr lang="zh-CN" altLang="en-US"/>
              <a:t>等的</a:t>
            </a:r>
            <a:r>
              <a:rPr lang="en-US" altLang="zh-CN"/>
              <a:t>Top 2K libraries</a:t>
            </a:r>
            <a:r>
              <a:rPr lang="zh-CN" altLang="en-US"/>
              <a:t>进行验证，最后取</a:t>
            </a:r>
            <a:r>
              <a:rPr lang="zh-CN" altLang="en-US"/>
              <a:t>交集</a:t>
            </a:r>
            <a:endParaRPr lang="zh-CN" altLang="en-US"/>
          </a:p>
          <a:p>
            <a:endParaRPr lang="zh-CN" altLang="en-US"/>
          </a:p>
          <a:p>
            <a:r>
              <a:rPr lang="zh-CN" altLang="en-US"/>
              <a:t>对比了</a:t>
            </a:r>
            <a:r>
              <a:rPr lang="en-US" altLang="zh-CN"/>
              <a:t>npm-remote-ls </a:t>
            </a:r>
            <a:r>
              <a:rPr lang="zh-CN" altLang="en-US"/>
              <a:t>通过可达性分析精确地解析依赖树的方法，没有考虑</a:t>
            </a:r>
            <a:r>
              <a:rPr lang="en-US" altLang="zh-CN"/>
              <a:t>npm</a:t>
            </a:r>
            <a:r>
              <a:rPr lang="zh-CN" altLang="en-US"/>
              <a:t>的安装</a:t>
            </a:r>
            <a:r>
              <a:rPr lang="zh-CN" altLang="en-US"/>
              <a:t>规则</a:t>
            </a:r>
            <a:endParaRPr lang="zh-CN" altLang="en-US"/>
          </a:p>
          <a:p>
            <a:endParaRPr lang="zh-CN" altLang="en-US"/>
          </a:p>
          <a:p>
            <a:r>
              <a:rPr lang="zh-CN" altLang="en-US"/>
              <a:t>1）在npm ls的输出中消除了依赖，这省略了一些包和依赖关系以简化树视图。2） 由于环境问题，依赖项可能无法完全安装（例如，当缺少所需的操作系统支持时，某些程序包可能无法安装）。此外，缺少库版本（即不在NPM注册表中或爬网失败）也会导致依赖关系树中缺少一些包。</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由于从实际安装中检索到的安装树可能不完整（例如，依赖关系中的某些包由于环境问题而未安装），我们通过调用Graph Tree和Remote Tree中已识别的漏洞和漏洞路径来评估漏洞检测的准确性</a:t>
            </a:r>
            <a:endParaRPr lang="zh-CN" altLang="en-US"/>
          </a:p>
          <a:p>
            <a:r>
              <a:rPr lang="zh-CN" altLang="en-US"/>
              <a:t>we evaluate the accuracy of vulnerability detection by the recall of the identified vulnerabilities and</a:t>
            </a:r>
            <a:r>
              <a:rPr lang="en-US" altLang="zh-CN"/>
              <a:t> </a:t>
            </a:r>
            <a:r>
              <a:rPr lang="zh-CN" altLang="en-US"/>
              <a:t>vulnerable paths in Graph Tree and Remote Tree.</a:t>
            </a:r>
            <a:endParaRPr lang="zh-CN" altLang="en-US"/>
          </a:p>
          <a:p>
            <a:endParaRPr lang="zh-CN" altLang="en-US"/>
          </a:p>
          <a:p>
            <a:r>
              <a:rPr lang="zh-CN" altLang="en-US"/>
              <a:t>这可能是因为大多数依赖性约束被解析到最高满意的版本，并且依赖性reach</a:t>
            </a:r>
            <a:r>
              <a:rPr lang="en-US" altLang="zh-CN"/>
              <a:t>ability analysis</a:t>
            </a:r>
            <a:r>
              <a:rPr lang="zh-CN" altLang="en-US"/>
              <a:t>也遵循这个规则，因此，仍然可以识别出大多数脆弱的包。然而，通过依赖范围来解决依赖关系忽略了NPM特定的解决规则，这降低了识别依赖关系路径的准确性。</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以下两个方面分析NPM中安全漏洞的影响：</a:t>
            </a:r>
            <a:endParaRPr lang="zh-CN" altLang="en-US"/>
          </a:p>
          <a:p>
            <a:r>
              <a:rPr lang="zh-CN" altLang="en-US"/>
              <a:t>首先用</a:t>
            </a:r>
            <a:r>
              <a:rPr lang="en-US" altLang="zh-CN"/>
              <a:t>dtresolver</a:t>
            </a:r>
            <a:r>
              <a:rPr lang="zh-CN" altLang="en-US"/>
              <a:t>计算</a:t>
            </a:r>
            <a:r>
              <a:rPr lang="en-US" altLang="zh-CN"/>
              <a:t>1000</a:t>
            </a:r>
            <a:r>
              <a:rPr lang="zh-CN" altLang="en-US"/>
              <a:t>万个库版本的依赖树，根据结果，</a:t>
            </a:r>
            <a:r>
              <a:rPr lang="zh-CN" altLang="en-US"/>
              <a:t>我们研究了，</a:t>
            </a:r>
            <a:endParaRPr lang="zh-CN" altLang="en-US"/>
          </a:p>
          <a:p>
            <a:r>
              <a:rPr lang="zh-CN" altLang="en-US"/>
              <a:t>（漏洞通过依赖树传播）漏洞如何影响NPM生态系统？漏洞如何通过依赖树传播到影响根包？</a:t>
            </a:r>
            <a:endParaRPr lang="zh-CN" altLang="en-US"/>
          </a:p>
          <a:p>
            <a:endParaRPr lang="zh-CN" altLang="en-US"/>
          </a:p>
          <a:p>
            <a:r>
              <a:rPr lang="zh-CN" altLang="en-US"/>
              <a:t>接下来拓展到时间维度，研究依赖树中漏洞传播的进化，我们从验证集中获取</a:t>
            </a:r>
            <a:r>
              <a:rPr lang="en-US" altLang="zh-CN"/>
              <a:t>50k</a:t>
            </a:r>
            <a:r>
              <a:rPr lang="zh-CN" altLang="en-US"/>
              <a:t>个库版本，来计算从发布到实验时间所有依赖树，我们根据这些依赖树的变化总共获取了超过</a:t>
            </a:r>
            <a:r>
              <a:rPr lang="en-US" altLang="zh-CN"/>
              <a:t>1000</a:t>
            </a:r>
            <a:r>
              <a:rPr lang="zh-CN" altLang="en-US"/>
              <a:t>万个依赖树，</a:t>
            </a:r>
            <a:endParaRPr lang="zh-CN" altLang="en-US"/>
          </a:p>
          <a:p>
            <a:r>
              <a:rPr lang="zh-CN" altLang="en-US">
                <a:sym typeface="+mn-ea"/>
              </a:rPr>
              <a:t>（依赖树中的漏洞传播进化）</a:t>
            </a:r>
            <a:r>
              <a:rPr lang="zh-CN" altLang="en-US"/>
              <a:t>我们研究漏洞传播如何随着时间的推移而演变？他们在依赖树中存活多长时间？为什么这些漏洞无法被删除？以及根据我们的发现，执行了</a:t>
            </a:r>
            <a:r>
              <a:rPr lang="en-US" altLang="zh-CN"/>
              <a:t>DTReme</a:t>
            </a:r>
            <a:r>
              <a:rPr lang="zh-CN" altLang="en-US"/>
              <a:t>的应用程序，通过避免漏洞被引入依赖项来修复应用</a:t>
            </a:r>
            <a:r>
              <a:rPr lang="zh-CN" altLang="en-US"/>
              <a:t>程序。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NPM</a:t>
            </a:r>
            <a:r>
              <a:rPr lang="zh-CN" altLang="en-US"/>
              <a:t>生态系统有多少包被漏洞影响：</a:t>
            </a:r>
            <a:endParaRPr lang="en-US" altLang="zh-CN"/>
          </a:p>
          <a:p>
            <a:r>
              <a:rPr lang="en-US" altLang="zh-CN"/>
              <a:t>20%</a:t>
            </a:r>
            <a:r>
              <a:rPr lang="zh-CN" altLang="en-US"/>
              <a:t>的库中，有</a:t>
            </a:r>
            <a:r>
              <a:rPr lang="en-US" altLang="zh-CN"/>
              <a:t>1/4</a:t>
            </a:r>
            <a:r>
              <a:rPr lang="zh-CN" altLang="en-US"/>
              <a:t>的版本存在</a:t>
            </a:r>
            <a:r>
              <a:rPr lang="zh-CN" altLang="en-US"/>
              <a:t>漏洞。</a:t>
            </a:r>
            <a:endParaRPr lang="zh-CN" altLang="en-US"/>
          </a:p>
          <a:p>
            <a:r>
              <a:t>第三方库的最新版本（16.17%）仍然存在通过依赖关系受到漏洞影响的潜在风险。</a:t>
            </a:r>
          </a:p>
          <a:p/>
          <a:p>
            <a:r>
              <a:rPr lang="zh-CN" altLang="en-US"/>
              <a:t>漏洞如何</a:t>
            </a:r>
            <a:r>
              <a:rPr lang="zh-CN" altLang="en-US"/>
              <a:t>借助依赖树</a:t>
            </a:r>
            <a:r>
              <a:rPr lang="zh-CN" altLang="en-US"/>
              <a:t>传播</a:t>
            </a:r>
            <a:endParaRPr lang="zh-CN" altLang="en-US"/>
          </a:p>
          <a:p>
            <a:r>
              <a:rPr lang="zh-CN" altLang="en-US"/>
              <a:t>漏洞仍然广泛存在于受影响库版本的直接依赖关系中（超过30%），即使是最新版本，大多数漏洞的路径都经过直接依赖</a:t>
            </a:r>
            <a:r>
              <a:rPr lang="zh-CN" altLang="en-US"/>
              <a:t>引入，可以用来切断易受攻击的路径。</a:t>
            </a:r>
            <a:endParaRPr lang="zh-CN" altLang="en-US"/>
          </a:p>
          <a:p>
            <a:r>
              <a:t>包通常受到多个漏洞的影响，每个漏洞通过多个漏洞路径影响根包（平均一个漏洞引入8个漏洞路径）</a:t>
            </a: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已知的漏洞传播是如何随时间的推移而演变的？</a:t>
            </a:r>
            <a:endParaRPr lang="zh-CN" altLang="en-US"/>
          </a:p>
          <a:p>
            <a:r>
              <a:rPr lang="zh-CN" altLang="en-US"/>
              <a:t>随着时间的推移，已知漏洞正在对整个 NPM 生态系统造成更大的影响。</a:t>
            </a:r>
            <a:r>
              <a:rPr lang="en-US" altLang="zh-CN"/>
              <a:t> a</a:t>
            </a:r>
            <a:r>
              <a:rPr lang="zh-CN" altLang="en-US"/>
              <a:t>，库版本和cve的演变</a:t>
            </a:r>
            <a:r>
              <a:rPr lang="en-US" altLang="zh-CN"/>
              <a:t>  </a:t>
            </a:r>
            <a:r>
              <a:rPr lang="en-US" altLang="zh-CN"/>
              <a:t>b.依赖树中CVE密度的演化</a:t>
            </a:r>
            <a:endParaRPr lang="en-US" altLang="zh-CN"/>
          </a:p>
          <a:p>
            <a:endParaRPr lang="en-US" altLang="zh-CN"/>
          </a:p>
          <a:p>
            <a:r>
              <a:rPr lang="en-US" altLang="zh-CN"/>
              <a:t>漏洞在依赖树中存在多久？</a:t>
            </a:r>
            <a:endParaRPr lang="en-US" altLang="zh-CN"/>
          </a:p>
          <a:p>
            <a:r>
              <a:rPr lang="en-US" altLang="zh-CN"/>
              <a:t>大多数CVE（93%）在被发现之前已经被引入依赖树，这些CVE的固定版本（87%）也大多在CVE发布之前发布</a:t>
            </a:r>
            <a:endParaRPr lang="en-US" altLang="zh-CN"/>
          </a:p>
          <a:p>
            <a:r>
              <a:rPr lang="en-US" altLang="zh-CN"/>
              <a:t>依赖树中只有60%的CVE被DTC自动删除，即使如此，每个CVE删除仍需要一年以上的时间</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为什么仍有相当一部分的cve没有被删除？</a:t>
            </a:r>
            <a:endParaRPr lang="zh-CN" altLang="en-US"/>
          </a:p>
          <a:p>
            <a:r>
              <a:rPr lang="zh-CN" altLang="en-US"/>
              <a:t>CVE引入和淘汰的根本原因是依赖树的变化，这需要两个前提条件：1）依赖树中的节点有新版本发布； 2）新发布的版本满足相应的依赖约束。</a:t>
            </a:r>
            <a:endParaRPr lang="zh-CN" altLang="en-US"/>
          </a:p>
          <a:p>
            <a:r>
              <a:rPr lang="zh-CN" altLang="en-US"/>
              <a:t>随着时间的推移，过时的维护（提供者）和不合适的依赖约束（消费者）是阻碍依赖树中自动漏洞消除的主要原因。</a:t>
            </a:r>
            <a:endParaRPr lang="zh-CN" altLang="en-US"/>
          </a:p>
          <a:p>
            <a:endParaRPr lang="zh-CN" altLang="en-US"/>
          </a:p>
          <a:p>
            <a:r>
              <a:rPr lang="zh-CN" altLang="en-US"/>
              <a:t>通过避免漏洞引入而进行的补救示例（DTReme）。</a:t>
            </a:r>
            <a:endParaRPr lang="zh-CN" altLang="en-US"/>
          </a:p>
          <a:p>
            <a:r>
              <a:rPr lang="zh-CN" altLang="en-US"/>
              <a:t>相当多的用户项目包含不可避免的漏洞，即使我们已经用尽了所有可能的依赖树（参考 DTReme 结果）。</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依赖树修复</a:t>
            </a:r>
            <a:endParaRPr lang="zh-CN" altLang="en-US"/>
          </a:p>
          <a:p>
            <a:endParaRPr lang="zh-CN" altLang="en-US"/>
          </a:p>
          <a:p>
            <a:r>
              <a:rPr lang="zh-CN" altLang="en-US"/>
              <a:t>目前大多数现有的修复工具只是通过简单地调整用户的直接依赖来修复漏洞，如左图所示，现有工具通过调节</a:t>
            </a:r>
            <a:r>
              <a:rPr lang="en-US" altLang="zh-CN"/>
              <a:t>B</a:t>
            </a:r>
            <a:r>
              <a:rPr lang="zh-CN" altLang="en-US"/>
              <a:t>、</a:t>
            </a:r>
            <a:r>
              <a:rPr lang="en-US" altLang="zh-CN"/>
              <a:t>C</a:t>
            </a:r>
            <a:r>
              <a:rPr lang="zh-CN" altLang="en-US"/>
              <a:t>的版本来避免</a:t>
            </a:r>
            <a:r>
              <a:rPr lang="zh-CN" altLang="en-US"/>
              <a:t>漏洞。</a:t>
            </a:r>
            <a:endParaRPr lang="zh-CN" altLang="en-US"/>
          </a:p>
          <a:p>
            <a:endParaRPr lang="zh-CN" altLang="en-US"/>
          </a:p>
          <a:p>
            <a:r>
              <a:rPr lang="zh-CN" altLang="en-US"/>
              <a:t>我们的工具</a:t>
            </a:r>
            <a:r>
              <a:rPr lang="en-US" altLang="zh-CN"/>
              <a:t>DTReme</a:t>
            </a:r>
            <a:r>
              <a:rPr lang="zh-CN" altLang="en-US"/>
              <a:t>继承到</a:t>
            </a:r>
            <a:r>
              <a:rPr lang="en-US" altLang="zh-CN"/>
              <a:t>DTResolver</a:t>
            </a:r>
            <a:r>
              <a:rPr lang="zh-CN" altLang="en-US"/>
              <a:t>的检测工具中，首先前向检查漏洞，检查</a:t>
            </a:r>
            <a:r>
              <a:rPr lang="en-US" altLang="zh-CN"/>
              <a:t>I</a:t>
            </a:r>
            <a:r>
              <a:rPr lang="zh-CN" altLang="en-US"/>
              <a:t>是否有干净的版本，然后自底向上进行回溯，然后检查</a:t>
            </a:r>
            <a:r>
              <a:rPr lang="en-US" altLang="zh-CN"/>
              <a:t>H</a:t>
            </a:r>
            <a:r>
              <a:rPr lang="zh-CN" altLang="en-US"/>
              <a:t>有没有可替代版本，直到</a:t>
            </a:r>
            <a:r>
              <a:rPr lang="zh-CN" altLang="en-US"/>
              <a:t>解决。</a:t>
            </a:r>
            <a:endParaRPr lang="zh-CN" altLang="en-US"/>
          </a:p>
          <a:p>
            <a:endParaRPr lang="zh-CN" altLang="en-US"/>
          </a:p>
          <a:p>
            <a:r>
              <a:rPr lang="zh-CN" altLang="en-US"/>
              <a:t>为了证明其有效性，我们使用Github中流行的JavaScript存储库来评估DTReme，</a:t>
            </a:r>
            <a:r>
              <a:rPr lang="zh-CN" altLang="en-US">
                <a:sym typeface="+mn-ea"/>
              </a:rPr>
              <a:t>还比较了</a:t>
            </a:r>
            <a:r>
              <a:rPr lang="en-US" altLang="zh-CN">
                <a:sym typeface="+mn-ea"/>
              </a:rPr>
              <a:t>npm</a:t>
            </a:r>
            <a:r>
              <a:rPr lang="zh-CN" altLang="en-US">
                <a:sym typeface="+mn-ea"/>
              </a:rPr>
              <a:t>的官方工具</a:t>
            </a:r>
            <a:r>
              <a:rPr lang="en-US" altLang="zh-CN">
                <a:sym typeface="+mn-ea"/>
              </a:rPr>
              <a:t> audit fix</a:t>
            </a:r>
            <a:r>
              <a:rPr lang="zh-CN" altLang="en-US">
                <a:sym typeface="+mn-ea"/>
              </a:rPr>
              <a:t>和</a:t>
            </a:r>
            <a:r>
              <a:rPr lang="en-US" altLang="zh-CN">
                <a:sym typeface="+mn-ea"/>
              </a:rPr>
              <a:t>DTReme</a:t>
            </a:r>
            <a:r>
              <a:rPr lang="zh-CN" altLang="en-US">
                <a:sym typeface="+mn-ea"/>
              </a:rPr>
              <a:t>。接下来，我们收集3种类型的依赖关系，默认依赖关系（DefDep）、</a:t>
            </a:r>
            <a:r>
              <a:rPr lang="en-US" altLang="zh-CN">
                <a:sym typeface="+mn-ea"/>
              </a:rPr>
              <a:t>AuditDep</a:t>
            </a:r>
            <a:r>
              <a:rPr lang="zh-CN" altLang="en-US">
                <a:sym typeface="+mn-ea"/>
              </a:rPr>
              <a:t>修复后的依赖关系（AuditDep）和</a:t>
            </a:r>
            <a:r>
              <a:rPr lang="en-US" altLang="zh-CN">
                <a:sym typeface="+mn-ea"/>
              </a:rPr>
              <a:t>RemeDep</a:t>
            </a:r>
            <a:r>
              <a:rPr lang="zh-CN" altLang="en-US">
                <a:sym typeface="+mn-ea"/>
              </a:rPr>
              <a:t>修复</a:t>
            </a:r>
            <a:r>
              <a:rPr lang="zh-CN" altLang="en-US">
                <a:sym typeface="+mn-ea"/>
              </a:rPr>
              <a:t>后的依赖关系（RemeDep），以及这些依赖关系树中的脆弱点，以比较修复效果。</a:t>
            </a:r>
            <a:endParaRPr lang="zh-CN" altLang="en-US">
              <a:sym typeface="+mn-ea"/>
            </a:endParaRPr>
          </a:p>
          <a:p>
            <a:endParaRPr lang="zh-CN" altLang="en-US">
              <a:sym typeface="+mn-ea"/>
            </a:endParaRPr>
          </a:p>
          <a:p>
            <a:r>
              <a:rPr lang="en-US" altLang="zh-CN">
                <a:sym typeface="+mn-ea"/>
              </a:rPr>
              <a:t>30</a:t>
            </a:r>
            <a:r>
              <a:rPr lang="zh-CN" altLang="en-US">
                <a:sym typeface="+mn-ea"/>
              </a:rPr>
              <a:t>个库</a:t>
            </a:r>
            <a:r>
              <a:rPr lang="en-US" altLang="zh-CN">
                <a:sym typeface="+mn-ea"/>
              </a:rPr>
              <a:t> RemeDep</a:t>
            </a:r>
            <a:r>
              <a:rPr lang="zh-CN" altLang="en-US">
                <a:sym typeface="+mn-ea"/>
              </a:rPr>
              <a:t>结果优于</a:t>
            </a:r>
            <a:r>
              <a:rPr lang="en-US" altLang="zh-CN">
                <a:sym typeface="+mn-ea"/>
              </a:rPr>
              <a:t>Auditdep</a:t>
            </a:r>
            <a:r>
              <a:rPr lang="zh-CN" altLang="en-US">
                <a:sym typeface="+mn-ea"/>
              </a:rPr>
              <a:t>是因为</a:t>
            </a:r>
            <a:r>
              <a:rPr>
                <a:sym typeface="+mn-ea"/>
              </a:rPr>
              <a:t>这30种情况是因为有时npm</a:t>
            </a:r>
            <a:r>
              <a:rPr lang="en-US">
                <a:sym typeface="+mn-ea"/>
              </a:rPr>
              <a:t> auditdep </a:t>
            </a:r>
            <a:r>
              <a:rPr>
                <a:sym typeface="+mn-ea"/>
              </a:rPr>
              <a:t>通过违反直接依赖约来补救漏洞，而我们的修复严格遵循用户定义的依赖约束。</a:t>
            </a:r>
            <a:endParaRPr>
              <a:sym typeface="+mn-ea"/>
            </a:endParaRPr>
          </a:p>
          <a:p>
            <a:r>
              <a:rPr lang="zh-CN" altLang="en-US">
                <a:sym typeface="+mn-ea"/>
              </a:rPr>
              <a:t>这些结果表明，DTReme在补救方面的性能优于npm</a:t>
            </a:r>
            <a:r>
              <a:rPr lang="en-US" altLang="zh-CN">
                <a:sym typeface="+mn-ea"/>
              </a:rPr>
              <a:t> auditdep</a:t>
            </a:r>
            <a:r>
              <a:rPr lang="zh-CN" altLang="en-US">
                <a:sym typeface="+mn-ea"/>
              </a:rPr>
              <a:t>。在引入漏洞之前，追溯脆弱路径到状态是在依赖树中排除更多漏洞的有效方法。</a:t>
            </a:r>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PM上发布了170多万个Node.js库，以促进软件开发。第三方库已经在现代软件中被广泛采用。如左图所示，不同的生态系统有不同的第三方库的管理工具，但是对现有组件的大量重用，也带来了新的威胁，即用户项目可能会不断暴露于第三方库存在的安全风险之中。除了已知漏洞不断增长之外，nvd 的最新统计数据中有超过 170000 个已知的 cve，四分之一的数据泄露都是因为开源漏洞导致的。而且，依赖树的复杂性和不同生态系统的管理的多样性也使得他更难从第三方库中正确捕获和衡量漏洞的影响。所有的这些因素都使得漏洞影响被无限放大，迫切需要从生态系统的角度揭开这些影响并妥善修复这些漏洞。本篇工作是围绕</a:t>
            </a:r>
            <a:r>
              <a:rPr lang="en-US" altLang="zh-CN"/>
              <a:t>npm</a:t>
            </a:r>
            <a:r>
              <a:rPr lang="zh-CN" altLang="en-US"/>
              <a:t>，</a:t>
            </a:r>
            <a:r>
              <a:rPr lang="en-US" altLang="zh-CN"/>
              <a:t>Js</a:t>
            </a:r>
            <a:r>
              <a:rPr lang="zh-CN" altLang="en-US"/>
              <a:t>的包管理工具展开</a:t>
            </a:r>
            <a:r>
              <a:rPr lang="zh-CN" altLang="en-US"/>
              <a:t>讨论。</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现有的工作要么只考虑该漏洞通过直接依赖关系的影响，或者通过简单的可达性分析跟踪传递依赖的关系，这忽略了</a:t>
            </a:r>
            <a:r>
              <a:rPr lang="en-US" altLang="zh-CN"/>
              <a:t>Npm</a:t>
            </a:r>
            <a:r>
              <a:rPr lang="zh-CN" altLang="en-US"/>
              <a:t>特定的依赖关系解析规则，导致错误地解析依赖关系树。</a:t>
            </a:r>
            <a:r>
              <a:rPr lang="en-US" altLang="zh-CN"/>
              <a:t> [</a:t>
            </a:r>
            <a:r>
              <a:rPr lang="zh-CN" altLang="en-US"/>
              <a:t>讲附录一的例子</a:t>
            </a:r>
            <a:r>
              <a:rPr lang="en-US" altLang="zh-CN"/>
              <a:t>]</a:t>
            </a:r>
            <a:endParaRPr lang="en-US" altLang="zh-CN"/>
          </a:p>
          <a:p>
            <a:r>
              <a:rPr lang="zh-CN" altLang="en-US"/>
              <a:t>【</a:t>
            </a:r>
            <a:r>
              <a:rPr lang="zh-CN" altLang="en-US">
                <a:sym typeface="+mn-ea"/>
              </a:rPr>
              <a:t>然后讲下一页的左图例子</a:t>
            </a:r>
            <a:r>
              <a:rPr lang="zh-CN" altLang="en-US"/>
              <a:t>】</a:t>
            </a:r>
            <a:endParaRPr lang="en-US" altLang="zh-CN"/>
          </a:p>
          <a:p>
            <a:r>
              <a:rPr lang="zh-CN" altLang="en-US"/>
              <a:t>现有的工作只能通过动态的安装</a:t>
            </a:r>
            <a:r>
              <a:rPr lang="zh-CN" altLang="en-US"/>
              <a:t>依赖包，而不是静态推理中检索依赖树。</a:t>
            </a:r>
            <a:endParaRPr lang="zh-CN" altLang="en-US"/>
          </a:p>
          <a:p>
            <a:r>
              <a:rPr lang="zh-CN" altLang="en-US"/>
              <a:t>本篇工作相对于其他工作的创新点在于：</a:t>
            </a:r>
            <a:r>
              <a:rPr lang="en-US" altLang="zh-CN"/>
              <a:t>1</a:t>
            </a:r>
            <a:r>
              <a:rPr lang="zh-CN" altLang="en-US"/>
              <a:t>、完整性</a:t>
            </a:r>
            <a:r>
              <a:rPr lang="en-US" altLang="zh-CN"/>
              <a:t>  </a:t>
            </a:r>
            <a:r>
              <a:rPr lang="zh-CN" altLang="en-US"/>
              <a:t>爬取了</a:t>
            </a:r>
            <a:r>
              <a:rPr lang="en-US" altLang="zh-CN"/>
              <a:t>npm</a:t>
            </a:r>
            <a:r>
              <a:rPr lang="zh-CN" altLang="en-US"/>
              <a:t>中</a:t>
            </a:r>
            <a:r>
              <a:rPr lang="en-US" altLang="zh-CN"/>
              <a:t>1147558</a:t>
            </a:r>
            <a:r>
              <a:rPr lang="zh-CN" altLang="en-US"/>
              <a:t>个包</a:t>
            </a:r>
            <a:r>
              <a:rPr lang="en-US" altLang="zh-CN"/>
              <a:t>  2</a:t>
            </a:r>
            <a:r>
              <a:rPr lang="zh-CN" altLang="en-US"/>
              <a:t>、准确性，考虑到</a:t>
            </a:r>
            <a:r>
              <a:rPr lang="en-US" altLang="zh-CN"/>
              <a:t>Npm</a:t>
            </a:r>
            <a:r>
              <a:rPr lang="zh-CN" altLang="en-US"/>
              <a:t>特定的依赖解析规则</a:t>
            </a:r>
            <a:r>
              <a:rPr lang="en-US" altLang="zh-CN"/>
              <a:t> 3</a:t>
            </a:r>
            <a:r>
              <a:rPr lang="zh-CN" altLang="en-US"/>
              <a:t>、是静态的</a:t>
            </a:r>
            <a:r>
              <a:rPr lang="en-US" altLang="zh-CN"/>
              <a:t> </a:t>
            </a:r>
            <a:endParaRPr lang="en-US" altLang="zh-CN"/>
          </a:p>
          <a:p>
            <a:r>
              <a:rPr lang="en-US" altLang="zh-CN"/>
              <a:t>4</a:t>
            </a:r>
            <a:r>
              <a:rPr lang="zh-CN" altLang="en-US"/>
              <a:t>、动态更新的</a:t>
            </a:r>
            <a:r>
              <a:rPr lang="en-US" altLang="zh-CN"/>
              <a:t>  </a:t>
            </a:r>
            <a:r>
              <a:rPr lang="zh-CN" altLang="en-US"/>
              <a:t>【讲下一页右图的</a:t>
            </a:r>
            <a:r>
              <a:rPr lang="zh-CN" altLang="en-US"/>
              <a:t>例子】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为什么通过现有的可达性分析来进行漏洞传播分析是不可靠的？</a:t>
            </a:r>
            <a:endParaRPr lang="zh-CN" altLang="en-US"/>
          </a:p>
          <a:p>
            <a:endParaRPr lang="zh-CN" altLang="en-US"/>
          </a:p>
          <a:p>
            <a:r>
              <a:rPr lang="zh-CN" altLang="en-US"/>
              <a:t>此外，因为</a:t>
            </a:r>
            <a:r>
              <a:rPr lang="en-US" altLang="zh-CN"/>
              <a:t>npm</a:t>
            </a:r>
            <a:r>
              <a:rPr lang="zh-CN" altLang="en-US"/>
              <a:t>在依赖项管理方面采用了灵活的策略，例如，依赖关系可以定义为不同类型的版本范围，不同时间安装的依赖树也动态变化，这样就可能导致漏洞随着时间的流逝动态引入和</a:t>
            </a:r>
            <a:r>
              <a:rPr lang="zh-CN" altLang="en-US"/>
              <a:t>删除。</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通过依赖约束解析器构建完整的</a:t>
            </a:r>
            <a:r>
              <a:rPr lang="en-US" altLang="zh-CN"/>
              <a:t>DVGraph,</a:t>
            </a:r>
            <a:r>
              <a:rPr lang="zh-CN" altLang="en-US"/>
              <a:t>充分捕获</a:t>
            </a:r>
            <a:r>
              <a:rPr lang="en-US" altLang="zh-CN"/>
              <a:t>npm</a:t>
            </a:r>
            <a:r>
              <a:rPr lang="zh-CN" altLang="en-US"/>
              <a:t>生态系统的依赖关系和漏洞。</a:t>
            </a:r>
            <a:r>
              <a:rPr lang="en-US" altLang="zh-CN"/>
              <a:t> </a:t>
            </a:r>
            <a:endParaRPr lang="en-US" altLang="zh-CN"/>
          </a:p>
          <a:p>
            <a:r>
              <a:rPr lang="zh-CN" altLang="en-US"/>
              <a:t>而且还提出了</a:t>
            </a:r>
            <a:r>
              <a:rPr lang="en-US" altLang="zh-CN"/>
              <a:t>DTResolver</a:t>
            </a:r>
            <a:r>
              <a:rPr lang="zh-CN" altLang="en-US"/>
              <a:t>算法，该算法模拟</a:t>
            </a:r>
            <a:r>
              <a:rPr lang="en-US" altLang="zh-CN"/>
              <a:t>npm</a:t>
            </a:r>
            <a:r>
              <a:rPr lang="zh-CN" altLang="en-US"/>
              <a:t>的解析过程，可以在任何时间内导出用户项目的依赖树，还可以识别依赖树上的所有漏洞和这些漏洞对应</a:t>
            </a:r>
            <a:r>
              <a:rPr lang="zh-CN" altLang="en-US"/>
              <a:t>的依赖</a:t>
            </a:r>
            <a:r>
              <a:rPr lang="zh-CN" altLang="en-US"/>
              <a:t>路径。</a:t>
            </a:r>
            <a:endParaRPr lang="zh-CN" altLang="en-US"/>
          </a:p>
          <a:p>
            <a:r>
              <a:rPr lang="zh-CN" altLang="en-US"/>
              <a:t>有了这个工具，就可以在</a:t>
            </a:r>
            <a:r>
              <a:rPr lang="en-US" altLang="zh-CN"/>
              <a:t>npm</a:t>
            </a:r>
            <a:r>
              <a:rPr lang="zh-CN" altLang="en-US"/>
              <a:t>生态系统范围进行漏洞传播的分析。接下来做了一个实证研究，研究了漏洞在依赖树中的传播以及漏洞在依赖树中的演化。最后还为不同的利益相关者得出了影响以及可采用的</a:t>
            </a:r>
            <a:r>
              <a:rPr lang="zh-CN" altLang="en-US"/>
              <a:t>解决方案。</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有三种类型的</a:t>
            </a:r>
            <a:r>
              <a:rPr lang="zh-CN" altLang="en-US"/>
              <a:t>结点：</a:t>
            </a:r>
            <a:endParaRPr lang="zh-CN" altLang="en-US"/>
          </a:p>
          <a:p>
            <a:r>
              <a:rPr lang="zh-CN" altLang="en-US"/>
              <a:t>库（Lib）</a:t>
            </a:r>
            <a:r>
              <a:rPr lang="en-US" altLang="zh-CN"/>
              <a:t> </a:t>
            </a:r>
            <a:r>
              <a:rPr lang="zh-CN" altLang="en-US"/>
              <a:t>（库的</a:t>
            </a:r>
            <a:r>
              <a:rPr lang="en-US" altLang="zh-CN"/>
              <a:t>id</a:t>
            </a:r>
            <a:r>
              <a:rPr lang="zh-CN" altLang="en-US"/>
              <a:t>，库的名字，</a:t>
            </a:r>
            <a:r>
              <a:rPr lang="en-US" altLang="zh-CN"/>
              <a:t>..)</a:t>
            </a:r>
            <a:endParaRPr lang="zh-CN" altLang="en-US"/>
          </a:p>
          <a:p>
            <a:r>
              <a:rPr lang="zh-CN" altLang="en-US"/>
              <a:t>版本（Ver）</a:t>
            </a:r>
            <a:r>
              <a:rPr lang="en-US" altLang="zh-CN"/>
              <a:t> </a:t>
            </a:r>
            <a:r>
              <a:rPr lang="zh-CN" altLang="en-US"/>
              <a:t>（版本</a:t>
            </a:r>
            <a:r>
              <a:rPr lang="en-US" altLang="zh-CN"/>
              <a:t>id</a:t>
            </a:r>
            <a:r>
              <a:rPr lang="zh-CN" altLang="en-US"/>
              <a:t>，发布时间，是否弃用）</a:t>
            </a:r>
            <a:endParaRPr lang="zh-CN" altLang="en-US"/>
          </a:p>
          <a:p>
            <a:r>
              <a:rPr lang="zh-CN" altLang="en-US"/>
              <a:t>和漏洞（Vul）</a:t>
            </a:r>
            <a:endParaRPr lang="zh-CN" altLang="en-US"/>
          </a:p>
          <a:p>
            <a:r>
              <a:rPr lang="zh-CN" altLang="en-US"/>
              <a:t>库内部的关系</a:t>
            </a:r>
            <a:r>
              <a:rPr lang="en-US" altLang="zh-CN"/>
              <a:t> : “Lib1–has→ Ver1” denotes Lib1 has a released version Ver1,</a:t>
            </a:r>
            <a:endParaRPr lang="en-US" altLang="zh-CN"/>
          </a:p>
          <a:p>
            <a:r>
              <a:rPr lang="en-US" altLang="zh-CN"/>
              <a:t>“Ver1–upper/lower→ Ver2” denotes the next semantically upper/lower version of Ver1 is Ver2.</a:t>
            </a:r>
            <a:endParaRPr lang="en-US" altLang="zh-CN"/>
          </a:p>
          <a:p>
            <a:endParaRPr lang="en-US" altLang="zh-CN"/>
          </a:p>
          <a:p>
            <a:r>
              <a:rPr lang="en-US" altLang="zh-CN"/>
              <a:t>跨库关系：“Ver1-</a:t>
            </a:r>
            <a:r>
              <a:rPr lang="en-US" altLang="zh-CN"/>
              <a:t>depends→Lib2”表示Ver1直接依赖于Lib2。具体来说，对于每个depends，我们表示“Ver1-default→Ver2”，其中Ver2是满足depends的Lib2的最新版本的dependecy_constrain，因为NPM在默认解析依赖约束到特定版本时采用最新的满意版本。此外，“Lib1-libdeps→Lib2”表示Lib1至少存在一个版本，这依赖于Lib2。</a:t>
            </a:r>
            <a:endParaRPr lang="en-US" altLang="zh-CN"/>
          </a:p>
          <a:p>
            <a:endParaRPr lang="en-US" altLang="zh-CN"/>
          </a:p>
          <a:p>
            <a:r>
              <a:rPr lang="en-US" altLang="zh-CN"/>
              <a:t>default: @A </a:t>
            </a:r>
            <a:r>
              <a:rPr lang="en-US" altLang="zh-CN"/>
              <a:t>dep{ B(&gt;=1.0.0,&lt;=2.0.0)} ,  A version 1.0.0 depends B(Library) ,A version 1.0.0 default B 2.0.0  </a:t>
            </a:r>
            <a:endParaRPr lang="en-US" altLang="zh-CN"/>
          </a:p>
          <a:p>
            <a:endParaRPr lang="en-US" altLang="zh-CN"/>
          </a:p>
          <a:p>
            <a:r>
              <a:rPr lang="en-US" altLang="zh-CN"/>
              <a:t>漏洞相关关系：由于漏洞通常存在于多个版本中，“Vul1-affects→Ver1”和“Vul1-libaffects→Lib1”分别表示Vul1存在于Ver1中，并且至少存在于一个版本的Lib1中。</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图四建立了一组数据管道来构建</a:t>
            </a:r>
            <a:r>
              <a:rPr lang="zh-CN" altLang="en-US"/>
              <a:t>和维护</a:t>
            </a:r>
            <a:r>
              <a:rPr lang="en-US" altLang="zh-CN"/>
              <a:t>DVGraph</a:t>
            </a:r>
            <a:endParaRPr lang="zh-CN" altLang="en-US"/>
          </a:p>
          <a:p>
            <a:r>
              <a:rPr lang="zh-CN" altLang="en-US"/>
              <a:t>Metadata Pipeline</a:t>
            </a:r>
            <a:r>
              <a:rPr lang="en-US" altLang="zh-CN"/>
              <a:t>: </a:t>
            </a:r>
            <a:r>
              <a:rPr lang="zh-CN" altLang="en-US"/>
              <a:t>从</a:t>
            </a:r>
            <a:r>
              <a:rPr lang="en-US" altLang="zh-CN"/>
              <a:t>npm</a:t>
            </a:r>
            <a:r>
              <a:rPr lang="zh-CN" altLang="en-US"/>
              <a:t>注册表中爬取所有</a:t>
            </a:r>
            <a:r>
              <a:rPr lang="en-US" altLang="zh-CN"/>
              <a:t>npm</a:t>
            </a:r>
            <a:r>
              <a:rPr lang="zh-CN" altLang="en-US"/>
              <a:t>库的</a:t>
            </a:r>
            <a:r>
              <a:rPr lang="zh-CN" altLang="en-US"/>
              <a:t>信息，订阅、每天收集、清理和处理新的即将到来的NPM包元数据，并将它们保存在我们的元数据数据库中。</a:t>
            </a:r>
            <a:endParaRPr lang="zh-CN" altLang="en-US"/>
          </a:p>
          <a:p>
            <a:r>
              <a:rPr lang="en-US" altLang="zh-CN"/>
              <a:t>CVE P</a:t>
            </a:r>
            <a:r>
              <a:rPr lang="en-US" altLang="zh-CN"/>
              <a:t>ipline :从NVD数据库中收集CVE提要[27]。由于CVE提要中的一些信息通常是纯文本的，因此设计了一个CVE清理器来过滤语言和识别受影响的库，以及影响版本范围，并将它们保存为初始结果。</a:t>
            </a:r>
            <a:endParaRPr lang="en-US" altLang="zh-CN"/>
          </a:p>
          <a:p>
            <a:r>
              <a:rPr lang="en-US" altLang="zh-CN"/>
              <a:t>CVE  Triage Pipline: 是一个半自动化的管道。</a:t>
            </a:r>
            <a:r>
              <a:rPr lang="zh-CN" altLang="en-US"/>
              <a:t>由安全分析师将</a:t>
            </a:r>
            <a:r>
              <a:rPr lang="en-US" altLang="zh-CN"/>
              <a:t>CVE</a:t>
            </a:r>
            <a:r>
              <a:rPr lang="zh-CN" altLang="en-US"/>
              <a:t>漏洞映射到受影响的库和</a:t>
            </a:r>
            <a:r>
              <a:rPr lang="zh-CN" altLang="en-US"/>
              <a:t>版本。</a:t>
            </a:r>
            <a:endParaRPr lang="zh-CN" altLang="en-US"/>
          </a:p>
          <a:p>
            <a:r>
              <a:rPr lang="en-US" altLang="zh-CN"/>
              <a:t>Graph Pipline: </a:t>
            </a:r>
            <a:r>
              <a:rPr lang="zh-CN" altLang="en-US"/>
              <a:t>用于</a:t>
            </a:r>
            <a:r>
              <a:rPr lang="en-US" altLang="zh-CN"/>
              <a:t>dv</a:t>
            </a:r>
            <a:r>
              <a:rPr lang="zh-CN" altLang="en-US"/>
              <a:t>图的构建，</a:t>
            </a:r>
            <a:r>
              <a:rPr lang="en-US" altLang="zh-CN"/>
              <a:t> 解析新的元数据和映射的CVE数据，计算要在DVGraph上完成的操作（即添加、修改和删除节点和边），最后执行它们。</a:t>
            </a:r>
            <a:endParaRPr lang="en-US" altLang="zh-CN"/>
          </a:p>
          <a:p>
            <a:endParaRPr lang="en-US" altLang="zh-CN"/>
          </a:p>
          <a:p>
            <a:r>
              <a:rPr lang="zh-CN" altLang="en-US"/>
              <a:t>在构建过程中主要有以下</a:t>
            </a:r>
            <a:r>
              <a:rPr lang="zh-CN" altLang="en-US"/>
              <a:t>挑战，</a:t>
            </a:r>
            <a:endParaRPr lang="zh-CN" altLang="en-US"/>
          </a:p>
          <a:p>
            <a:r>
              <a:rPr lang="en-US" altLang="zh-CN"/>
              <a:t>1</a:t>
            </a:r>
            <a:r>
              <a:rPr lang="zh-CN" altLang="en-US"/>
              <a:t>、Dependency Parser</a:t>
            </a:r>
            <a:r>
              <a:rPr lang="en-US" altLang="zh-CN"/>
              <a:t> </a:t>
            </a:r>
            <a:r>
              <a:rPr lang="zh-CN" altLang="en-US"/>
              <a:t>依赖关系解析器</a:t>
            </a:r>
            <a:r>
              <a:rPr lang="en-US" altLang="zh-CN"/>
              <a:t>   </a:t>
            </a:r>
            <a:r>
              <a:rPr lang="zh-CN" altLang="en-US"/>
              <a:t>我的理解是处理依赖字符串，</a:t>
            </a:r>
            <a:r>
              <a:rPr lang="en-US" altLang="zh-CN"/>
              <a:t>&gt;=1.1.0 , &lt;=2.0.0,</a:t>
            </a:r>
            <a:r>
              <a:rPr lang="zh-CN" altLang="en-US"/>
              <a:t>还能处理</a:t>
            </a:r>
            <a:r>
              <a:rPr lang="en-US" altLang="zh-CN"/>
              <a:t>git url, remote links</a:t>
            </a:r>
            <a:r>
              <a:rPr lang="zh-CN" altLang="en-US"/>
              <a:t>等等。</a:t>
            </a:r>
            <a:endParaRPr lang="zh-CN" altLang="en-US"/>
          </a:p>
          <a:p>
            <a:r>
              <a:rPr lang="en-US" altLang="zh-CN"/>
              <a:t>2</a:t>
            </a:r>
            <a:r>
              <a:rPr lang="zh-CN" altLang="en-US"/>
              <a:t>、</a:t>
            </a:r>
            <a:r>
              <a:rPr lang="en-US" altLang="zh-CN"/>
              <a:t>CVE Mappings 尽管CVE Pipline抓取和处理CVE数据，并自动识别受影响的库和版本范围，但仍然可能存在错误标记，因为它们通常在自由文本描述[58,59]中给出。因此，我们实现了如图4所示的CVE分类管道，并投入了4名经验丰富的分析人员来检查受影响的库和版本范围的CVE映射</a:t>
            </a:r>
            <a:r>
              <a:rPr lang="zh-CN" altLang="en-US"/>
              <a:t>。</a:t>
            </a:r>
            <a:endParaRPr lang="zh-CN" altLang="en-US"/>
          </a:p>
          <a:p>
            <a:r>
              <a:rPr lang="en-US" altLang="zh-CN"/>
              <a:t>3</a:t>
            </a:r>
            <a:r>
              <a:rPr lang="zh-CN" altLang="en-US"/>
              <a:t>、</a:t>
            </a:r>
            <a:r>
              <a:rPr lang="en-US" altLang="zh-CN"/>
              <a:t>DVGraph UPdates   DVGraph</a:t>
            </a:r>
            <a:r>
              <a:rPr lang="zh-CN" altLang="en-US"/>
              <a:t>已经有超过</a:t>
            </a:r>
            <a:r>
              <a:rPr lang="en-US" altLang="zh-CN"/>
              <a:t>100</a:t>
            </a:r>
            <a:r>
              <a:rPr lang="zh-CN" altLang="en-US"/>
              <a:t>万个</a:t>
            </a:r>
            <a:r>
              <a:rPr lang="en-US" altLang="zh-CN"/>
              <a:t>npm</a:t>
            </a:r>
            <a:r>
              <a:rPr lang="zh-CN" altLang="en-US"/>
              <a:t>包和</a:t>
            </a:r>
            <a:r>
              <a:rPr lang="en-US" altLang="zh-CN"/>
              <a:t>1000</a:t>
            </a:r>
            <a:r>
              <a:rPr lang="zh-CN" altLang="en-US"/>
              <a:t>万个</a:t>
            </a:r>
            <a:r>
              <a:rPr lang="zh-CN" altLang="en-US"/>
              <a:t>版本，</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目前还没有一个考虑到特定于平台的依赖关系解决规则，可能导致不准确的依赖关系解析。本文目标是实现静态解析与NPM在实际安装过程中动态解析和安装的依赖树一致的依赖树，以便我们能够准确有效地识别依赖树中的漏洞和脆弱路径，而无需实际安装。</a:t>
            </a:r>
            <a:endParaRPr lang="zh-CN" altLang="en-US"/>
          </a:p>
          <a:p>
            <a:endParaRPr lang="zh-CN" altLang="en-US"/>
          </a:p>
          <a:p>
            <a:r>
              <a:rPr lang="zh-CN" altLang="en-US"/>
              <a:t>为了提高精度，同时保持效率，我们提出了一种基于DVGraph的依赖解析算法（DTResolver），可以在不安装的情况下，对任意数据软件包依赖解析的过程中，识别并找出所有依赖中含有安全漏洞的组件及相应的依赖引入路径。</a:t>
            </a:r>
            <a:endParaRPr lang="zh-CN" altLang="en-US"/>
          </a:p>
          <a:p>
            <a:endParaRPr lang="zh-CN" altLang="en-US"/>
          </a:p>
          <a:p>
            <a:r>
              <a:rPr lang="zh-CN" altLang="en-US"/>
              <a:t>通过</a:t>
            </a:r>
            <a:r>
              <a:rPr lang="en-US" altLang="zh-CN"/>
              <a:t>BFS</a:t>
            </a:r>
            <a:r>
              <a:rPr lang="zh-CN" altLang="en-US"/>
              <a:t>递归地解析依赖关系，并以物理树的方式组织依赖关系树，还模拟了</a:t>
            </a:r>
            <a:r>
              <a:rPr lang="en-US" altLang="zh-CN"/>
              <a:t>npm</a:t>
            </a:r>
            <a:r>
              <a:rPr lang="zh-CN" altLang="en-US"/>
              <a:t>本身的文件夹分配策略，所有传递依赖关系都应该是放在根文件夹，除非以前安装的版本与新的依赖关系不兼容。</a:t>
            </a:r>
            <a:endParaRPr lang="zh-CN" altLang="en-US"/>
          </a:p>
          <a:p>
            <a:r>
              <a:rPr lang="zh-CN" altLang="en-US"/>
              <a:t>优先考虑未被弃用的版本，考虑到了安装的时间以便复现依赖树</a:t>
            </a:r>
            <a:r>
              <a:rPr lang="zh-CN" altLang="en-US"/>
              <a:t>等等。</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Input</a:t>
            </a:r>
            <a:r>
              <a:rPr lang="zh-CN" altLang="en-US"/>
              <a:t>：输入</a:t>
            </a:r>
            <a:r>
              <a:rPr lang="en-US" altLang="zh-CN"/>
              <a:t>DVGraph</a:t>
            </a:r>
            <a:r>
              <a:rPr lang="zh-CN" altLang="en-US"/>
              <a:t>，和根节点（可以是任意的包，也可以是</a:t>
            </a:r>
            <a:r>
              <a:rPr lang="zh-CN" altLang="en-US"/>
              <a:t>应用程序）</a:t>
            </a:r>
            <a:endParaRPr lang="zh-CN" altLang="en-US"/>
          </a:p>
          <a:p>
            <a:r>
              <a:rPr lang="en-US" altLang="zh-CN"/>
              <a:t>Output</a:t>
            </a:r>
            <a:r>
              <a:rPr lang="zh-CN" altLang="en-US"/>
              <a:t>：</a:t>
            </a:r>
            <a:r>
              <a:rPr lang="en-US" altLang="zh-CN"/>
              <a:t>DTr </a:t>
            </a:r>
            <a:r>
              <a:rPr lang="zh-CN" altLang="en-US"/>
              <a:t>求解出来的依赖树</a:t>
            </a:r>
            <a:r>
              <a:rPr lang="en-US" altLang="zh-CN"/>
              <a:t> </a:t>
            </a:r>
            <a:r>
              <a:rPr lang="zh-CN" altLang="en-US"/>
              <a:t>（相当于从</a:t>
            </a:r>
            <a:r>
              <a:rPr lang="en-US" altLang="zh-CN"/>
              <a:t>DVGraph</a:t>
            </a:r>
            <a:r>
              <a:rPr lang="zh-CN" altLang="en-US"/>
              <a:t>中提取了一个</a:t>
            </a:r>
            <a:r>
              <a:rPr lang="zh-CN" altLang="en-US"/>
              <a:t>子图）</a:t>
            </a:r>
            <a:endParaRPr lang="zh-CN" altLang="en-US"/>
          </a:p>
          <a:p>
            <a:endParaRPr lang="zh-CN" altLang="en-US"/>
          </a:p>
          <a:p>
            <a:r>
              <a:rPr lang="zh-CN" altLang="en-US"/>
              <a:t>第一行，初始化了一个文件夹，用于安装依赖，作为</a:t>
            </a:r>
            <a:r>
              <a:rPr lang="zh-CN" altLang="en-US"/>
              <a:t>根目录</a:t>
            </a:r>
            <a:endParaRPr lang="zh-CN" altLang="en-US"/>
          </a:p>
          <a:p>
            <a:r>
              <a:rPr lang="zh-CN" altLang="en-US"/>
              <a:t>第二行，</a:t>
            </a:r>
            <a:r>
              <a:rPr lang="en-US" altLang="zh-CN"/>
              <a:t> root_path</a:t>
            </a:r>
            <a:r>
              <a:rPr lang="zh-CN" altLang="en-US"/>
              <a:t>作为根路径，</a:t>
            </a:r>
            <a:r>
              <a:rPr lang="en-US" altLang="zh-CN"/>
              <a:t>Q</a:t>
            </a:r>
            <a:r>
              <a:rPr lang="zh-CN" altLang="en-US"/>
              <a:t>是</a:t>
            </a:r>
            <a:r>
              <a:rPr lang="en-US" altLang="zh-CN"/>
              <a:t>BFS</a:t>
            </a:r>
            <a:r>
              <a:rPr lang="zh-CN" altLang="en-US"/>
              <a:t>的一个队列，</a:t>
            </a:r>
            <a:r>
              <a:rPr lang="en-US" altLang="zh-CN"/>
              <a:t>Deps</a:t>
            </a:r>
            <a:r>
              <a:rPr lang="zh-CN" altLang="en-US"/>
              <a:t>是所有的依赖边的</a:t>
            </a:r>
            <a:r>
              <a:rPr lang="zh-CN" altLang="en-US"/>
              <a:t>集合</a:t>
            </a:r>
            <a:endParaRPr lang="zh-CN" altLang="en-US"/>
          </a:p>
          <a:p>
            <a:r>
              <a:rPr lang="zh-CN" altLang="en-US"/>
              <a:t>第三行，在</a:t>
            </a:r>
            <a:r>
              <a:rPr lang="en-US" altLang="zh-CN"/>
              <a:t>Dir</a:t>
            </a:r>
            <a:r>
              <a:rPr lang="zh-CN" altLang="en-US"/>
              <a:t>文件夹中安装</a:t>
            </a:r>
            <a:r>
              <a:rPr lang="en-US" altLang="zh-CN"/>
              <a:t> r </a:t>
            </a:r>
            <a:r>
              <a:rPr lang="zh-CN" altLang="en-US"/>
              <a:t>这个</a:t>
            </a:r>
            <a:r>
              <a:rPr lang="zh-CN" altLang="en-US"/>
              <a:t>包</a:t>
            </a:r>
            <a:endParaRPr lang="zh-CN" altLang="en-US"/>
          </a:p>
          <a:p>
            <a:r>
              <a:rPr lang="zh-CN" altLang="en-US"/>
              <a:t>第四行，</a:t>
            </a:r>
            <a:r>
              <a:rPr lang="en-US" altLang="zh-CN"/>
              <a:t> r root package</a:t>
            </a:r>
            <a:r>
              <a:rPr lang="zh-CN" altLang="en-US"/>
              <a:t>入队列</a:t>
            </a:r>
            <a:endParaRPr lang="zh-CN" altLang="en-US"/>
          </a:p>
          <a:p>
            <a:endParaRPr lang="zh-CN" altLang="en-US"/>
          </a:p>
          <a:p>
            <a:r>
              <a:rPr lang="en-US" altLang="zh-CN"/>
              <a:t>5-27</a:t>
            </a:r>
            <a:r>
              <a:rPr lang="zh-CN" altLang="en-US"/>
              <a:t>行采用了</a:t>
            </a:r>
            <a:r>
              <a:rPr lang="en-US" altLang="zh-CN"/>
              <a:t>BFS</a:t>
            </a:r>
            <a:r>
              <a:rPr lang="zh-CN" altLang="en-US"/>
              <a:t>搜寻依赖图，同时也模拟了</a:t>
            </a:r>
            <a:r>
              <a:rPr lang="en-US" altLang="zh-CN"/>
              <a:t>npm</a:t>
            </a:r>
            <a:r>
              <a:rPr lang="zh-CN" altLang="en-US"/>
              <a:t>的真实文件夹的安装</a:t>
            </a:r>
            <a:r>
              <a:rPr lang="zh-CN" altLang="en-US"/>
              <a:t>过程</a:t>
            </a:r>
            <a:endParaRPr lang="zh-CN" altLang="en-US"/>
          </a:p>
          <a:p>
            <a:r>
              <a:rPr lang="en-US" altLang="zh-CN"/>
              <a:t>6</a:t>
            </a:r>
            <a:r>
              <a:rPr lang="zh-CN" altLang="en-US"/>
              <a:t>、</a:t>
            </a:r>
            <a:r>
              <a:rPr lang="en-US" altLang="zh-CN"/>
              <a:t>7</a:t>
            </a:r>
            <a:r>
              <a:rPr lang="zh-CN" altLang="en-US"/>
              <a:t>行</a:t>
            </a:r>
            <a:r>
              <a:rPr lang="en-US" altLang="zh-CN"/>
              <a:t> </a:t>
            </a:r>
            <a:r>
              <a:rPr lang="zh-CN" altLang="en-US"/>
              <a:t>当队列不为空的时候，弹出队头的结点，在</a:t>
            </a:r>
            <a:r>
              <a:rPr lang="en-US" altLang="zh-CN"/>
              <a:t>DVGraph</a:t>
            </a:r>
            <a:r>
              <a:rPr lang="zh-CN" altLang="en-US"/>
              <a:t>中提取他的所有</a:t>
            </a:r>
            <a:r>
              <a:rPr lang="zh-CN" altLang="en-US"/>
              <a:t>依赖。</a:t>
            </a:r>
            <a:endParaRPr lang="zh-CN" altLang="en-US"/>
          </a:p>
          <a:p>
            <a:r>
              <a:rPr lang="en-US" altLang="zh-CN"/>
              <a:t>8 </a:t>
            </a:r>
            <a:r>
              <a:rPr lang="zh-CN" altLang="en-US"/>
              <a:t>遍历所有的依赖项，第</a:t>
            </a:r>
            <a:r>
              <a:rPr lang="en-US" altLang="zh-CN"/>
              <a:t>9</a:t>
            </a:r>
            <a:r>
              <a:rPr lang="zh-CN" altLang="en-US"/>
              <a:t>行和第</a:t>
            </a:r>
            <a:r>
              <a:rPr lang="en-US" altLang="zh-CN"/>
              <a:t>10</a:t>
            </a:r>
            <a:r>
              <a:rPr lang="zh-CN" altLang="en-US"/>
              <a:t>行表示提取</a:t>
            </a:r>
            <a:r>
              <a:rPr lang="en-US" altLang="zh-CN"/>
              <a:t>library</a:t>
            </a:r>
            <a:r>
              <a:rPr lang="zh-CN" altLang="en-US"/>
              <a:t>和</a:t>
            </a:r>
            <a:r>
              <a:rPr lang="en-US" altLang="zh-CN"/>
              <a:t>version</a:t>
            </a:r>
            <a:r>
              <a:rPr lang="zh-CN" altLang="en-US"/>
              <a:t>结点</a:t>
            </a:r>
            <a:endParaRPr lang="zh-CN" altLang="en-US"/>
          </a:p>
          <a:p>
            <a:r>
              <a:rPr lang="en-US" altLang="zh-CN"/>
              <a:t>11-13 if</a:t>
            </a:r>
            <a:r>
              <a:rPr lang="zh-CN" altLang="en-US"/>
              <a:t>条件</a:t>
            </a:r>
            <a:r>
              <a:rPr lang="en-US" altLang="zh-CN"/>
              <a:t> </a:t>
            </a:r>
            <a:r>
              <a:rPr lang="zh-CN" altLang="en-US"/>
              <a:t>代表依赖已经存在与根目录的文件夹中，并且不冲突，则直接引用根目录的依赖，并将依赖边加入到</a:t>
            </a:r>
            <a:r>
              <a:rPr lang="en-US" altLang="zh-CN"/>
              <a:t>Deps</a:t>
            </a:r>
            <a:r>
              <a:rPr lang="zh-CN" altLang="en-US"/>
              <a:t>这个集合</a:t>
            </a:r>
            <a:r>
              <a:rPr lang="zh-CN" altLang="en-US"/>
              <a:t>中</a:t>
            </a:r>
            <a:endParaRPr lang="zh-CN" altLang="en-US"/>
          </a:p>
          <a:p>
            <a:r>
              <a:rPr lang="en-US" altLang="zh-CN"/>
              <a:t>14-27 </a:t>
            </a:r>
            <a:r>
              <a:rPr lang="zh-CN" altLang="en-US"/>
              <a:t>行</a:t>
            </a:r>
            <a:r>
              <a:rPr lang="en-US" altLang="zh-CN"/>
              <a:t> else </a:t>
            </a:r>
            <a:r>
              <a:rPr lang="zh-CN" altLang="en-US"/>
              <a:t>代表依赖不存在根目录文件夹或者</a:t>
            </a:r>
            <a:r>
              <a:rPr lang="zh-CN" altLang="en-US"/>
              <a:t>不兼容。。</a:t>
            </a:r>
            <a:endParaRPr lang="zh-CN" altLang="en-US"/>
          </a:p>
          <a:p>
            <a:r>
              <a:rPr lang="en-US" altLang="zh-CN"/>
              <a:t>15 </a:t>
            </a:r>
            <a:r>
              <a:rPr lang="zh-CN" altLang="en-US"/>
              <a:t>行表示选择当前依赖项可选择的最新版本（这里可以加入</a:t>
            </a:r>
            <a:r>
              <a:rPr lang="zh-CN" altLang="en-US"/>
              <a:t>时间限制）</a:t>
            </a:r>
            <a:endParaRPr lang="zh-CN" altLang="en-US"/>
          </a:p>
          <a:p>
            <a:r>
              <a:rPr lang="en-US" altLang="zh-CN"/>
              <a:t>17-18 if </a:t>
            </a:r>
            <a:r>
              <a:rPr lang="zh-CN" altLang="en-US"/>
              <a:t>条件表示当前包没有在根目录安装，则</a:t>
            </a:r>
            <a:r>
              <a:rPr lang="en-US" altLang="zh-CN"/>
              <a:t>install_path</a:t>
            </a:r>
            <a:r>
              <a:rPr lang="zh-CN" altLang="en-US"/>
              <a:t>就是</a:t>
            </a:r>
            <a:r>
              <a:rPr lang="en-US" altLang="zh-CN"/>
              <a:t>root_path</a:t>
            </a:r>
            <a:endParaRPr lang="en-US" altLang="zh-CN"/>
          </a:p>
          <a:p>
            <a:r>
              <a:rPr lang="en-US" altLang="zh-CN"/>
              <a:t>19-23 else </a:t>
            </a:r>
            <a:r>
              <a:rPr lang="zh-CN" altLang="en-US"/>
              <a:t>表示冲突的情况，则将安装路径嵌套在下一级文件夹</a:t>
            </a:r>
            <a:r>
              <a:rPr lang="zh-CN" altLang="en-US"/>
              <a:t>中</a:t>
            </a:r>
            <a:endParaRPr lang="zh-CN" altLang="en-US"/>
          </a:p>
          <a:p>
            <a:r>
              <a:rPr lang="en-US" altLang="zh-CN"/>
              <a:t>24 </a:t>
            </a:r>
            <a:r>
              <a:rPr lang="zh-CN" altLang="en-US"/>
              <a:t>行安装当前</a:t>
            </a:r>
            <a:r>
              <a:rPr lang="zh-CN" altLang="en-US"/>
              <a:t>包</a:t>
            </a:r>
            <a:endParaRPr lang="zh-CN" altLang="en-US"/>
          </a:p>
          <a:p>
            <a:r>
              <a:rPr lang="en-US" altLang="zh-CN"/>
              <a:t>25-26 </a:t>
            </a:r>
            <a:r>
              <a:rPr lang="zh-CN" altLang="en-US"/>
              <a:t>将依赖边加入到</a:t>
            </a:r>
            <a:r>
              <a:rPr lang="en-US" altLang="zh-CN"/>
              <a:t>Deps</a:t>
            </a:r>
            <a:r>
              <a:rPr lang="zh-CN" altLang="en-US"/>
              <a:t>集合</a:t>
            </a:r>
            <a:r>
              <a:rPr lang="zh-CN" altLang="en-US"/>
              <a:t>中</a:t>
            </a:r>
            <a:endParaRPr lang="zh-CN" altLang="en-US"/>
          </a:p>
          <a:p>
            <a:r>
              <a:rPr lang="en-US" altLang="zh-CN"/>
              <a:t>27 BFS</a:t>
            </a:r>
            <a:r>
              <a:rPr lang="zh-CN" altLang="en-US"/>
              <a:t>结点</a:t>
            </a:r>
            <a:r>
              <a:rPr lang="zh-CN" altLang="en-US"/>
              <a:t>入队列</a:t>
            </a:r>
            <a:endParaRPr lang="zh-CN" altLang="en-US"/>
          </a:p>
          <a:p>
            <a:endParaRPr lang="zh-CN" altLang="en-US"/>
          </a:p>
          <a:p>
            <a:r>
              <a:rPr lang="en-US" altLang="zh-CN"/>
              <a:t>28-31 </a:t>
            </a:r>
            <a:r>
              <a:rPr lang="zh-CN" altLang="en-US"/>
              <a:t>返回安装的依赖树和</a:t>
            </a:r>
            <a:r>
              <a:rPr lang="zh-CN" altLang="en-US"/>
              <a:t>依赖关系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15.png"/><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35.xml"/><Relationship Id="rId3" Type="http://schemas.openxmlformats.org/officeDocument/2006/relationships/image" Target="../media/image16.png"/><Relationship Id="rId2" Type="http://schemas.openxmlformats.org/officeDocument/2006/relationships/tags" Target="../tags/tag3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tags" Target="../tags/tag44.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tags" Target="../tags/tag49.xml"/><Relationship Id="rId3" Type="http://schemas.openxmlformats.org/officeDocument/2006/relationships/image" Target="../media/image18.png"/><Relationship Id="rId2" Type="http://schemas.openxmlformats.org/officeDocument/2006/relationships/tags" Target="../tags/tag48.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2.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8.xml"/><Relationship Id="rId6" Type="http://schemas.openxmlformats.org/officeDocument/2006/relationships/image" Target="../media/image4.png"/><Relationship Id="rId5" Type="http://schemas.openxmlformats.org/officeDocument/2006/relationships/tags" Target="../tags/tag7.xml"/><Relationship Id="rId4" Type="http://schemas.openxmlformats.org/officeDocument/2006/relationships/image" Target="../media/image3.png"/><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tags" Target="../tags/tag55.xml"/><Relationship Id="rId3" Type="http://schemas.openxmlformats.org/officeDocument/2006/relationships/image" Target="../media/image20.png"/><Relationship Id="rId2" Type="http://schemas.openxmlformats.org/officeDocument/2006/relationships/tags" Target="../tags/tag54.xml"/><Relationship Id="rId1" Type="http://schemas.openxmlformats.org/officeDocument/2006/relationships/tags" Target="../tags/tag53.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tags" Target="../tags/tag12.xml"/><Relationship Id="rId3"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tags" Target="../tags/tag19.xml"/><Relationship Id="rId6" Type="http://schemas.openxmlformats.org/officeDocument/2006/relationships/image" Target="../media/image9.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8.png"/><Relationship Id="rId2" Type="http://schemas.openxmlformats.org/officeDocument/2006/relationships/tags" Target="../tags/tag16.xml"/><Relationship Id="rId10" Type="http://schemas.openxmlformats.org/officeDocument/2006/relationships/notesSlide" Target="../notesSlides/notesSlide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2.xml"/><Relationship Id="rId3"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14.png"/><Relationship Id="rId3" Type="http://schemas.openxmlformats.org/officeDocument/2006/relationships/tags" Target="../tags/tag27.xml"/><Relationship Id="rId2" Type="http://schemas.openxmlformats.org/officeDocument/2006/relationships/image" Target="../media/image13.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7780" y="1585595"/>
            <a:ext cx="12174220" cy="43834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文本框 7"/>
          <p:cNvSpPr txBox="1"/>
          <p:nvPr>
            <p:custDataLst>
              <p:tags r:id="rId1"/>
            </p:custDataLst>
          </p:nvPr>
        </p:nvSpPr>
        <p:spPr>
          <a:xfrm>
            <a:off x="171450" y="1931035"/>
            <a:ext cx="11849100" cy="953135"/>
          </a:xfrm>
          <a:prstGeom prst="rect">
            <a:avLst/>
          </a:prstGeom>
          <a:noFill/>
        </p:spPr>
        <p:txBody>
          <a:bodyPr wrap="square" rtlCol="0">
            <a:spAutoFit/>
          </a:bodyPr>
          <a:p>
            <a:pPr algn="ctr"/>
            <a:r>
              <a:rPr lang="en-US" altLang="zh-CN" sz="2800">
                <a:solidFill>
                  <a:schemeClr val="bg1"/>
                </a:solidFill>
                <a:latin typeface="方正粗黑宋简体" panose="02000000000000000000" charset="-122"/>
                <a:ea typeface="方正粗黑宋简体" panose="02000000000000000000" charset="-122"/>
              </a:rPr>
              <a:t>Demystifying the Vulnerability Propagation and Its Evolution</a:t>
            </a:r>
            <a:endParaRPr lang="en-US" altLang="zh-CN" sz="2800">
              <a:solidFill>
                <a:schemeClr val="bg1"/>
              </a:solidFill>
              <a:latin typeface="方正粗黑宋简体" panose="02000000000000000000" charset="-122"/>
              <a:ea typeface="方正粗黑宋简体" panose="02000000000000000000" charset="-122"/>
            </a:endParaRPr>
          </a:p>
          <a:p>
            <a:pPr algn="ctr"/>
            <a:r>
              <a:rPr lang="en-US" altLang="zh-CN" sz="2800">
                <a:solidFill>
                  <a:schemeClr val="bg1"/>
                </a:solidFill>
                <a:latin typeface="方正粗黑宋简体" panose="02000000000000000000" charset="-122"/>
                <a:ea typeface="方正粗黑宋简体" panose="02000000000000000000" charset="-122"/>
              </a:rPr>
              <a:t>via Dependency Trees in the NPM Ecosystem</a:t>
            </a:r>
            <a:endParaRPr lang="en-US" altLang="zh-CN" sz="2800">
              <a:solidFill>
                <a:schemeClr val="bg1"/>
              </a:solidFill>
              <a:latin typeface="方正粗黑宋简体" panose="02000000000000000000" charset="-122"/>
              <a:ea typeface="方正粗黑宋简体" panose="02000000000000000000" charset="-122"/>
            </a:endParaRPr>
          </a:p>
        </p:txBody>
      </p:sp>
      <p:sp>
        <p:nvSpPr>
          <p:cNvPr id="6" name="文本框 5"/>
          <p:cNvSpPr txBox="1"/>
          <p:nvPr/>
        </p:nvSpPr>
        <p:spPr>
          <a:xfrm>
            <a:off x="501015" y="3242310"/>
            <a:ext cx="3078480" cy="1476375"/>
          </a:xfrm>
          <a:prstGeom prst="rect">
            <a:avLst/>
          </a:prstGeom>
          <a:noFill/>
        </p:spPr>
        <p:txBody>
          <a:bodyPr wrap="square" rtlCol="0" anchor="t">
            <a:spAutoFit/>
          </a:bodyPr>
          <a:p>
            <a:pPr algn="ctr"/>
            <a:r>
              <a:rPr lang="zh-CN" altLang="en-US">
                <a:solidFill>
                  <a:schemeClr val="bg1"/>
                </a:solidFill>
              </a:rPr>
              <a:t>Chengwei Liu∗</a:t>
            </a:r>
            <a:endParaRPr lang="zh-CN" altLang="en-US">
              <a:solidFill>
                <a:schemeClr val="bg1"/>
              </a:solidFill>
            </a:endParaRPr>
          </a:p>
          <a:p>
            <a:pPr algn="ctr"/>
            <a:r>
              <a:rPr lang="zh-CN" altLang="en-US">
                <a:solidFill>
                  <a:schemeClr val="bg1"/>
                </a:solidFill>
              </a:rPr>
              <a:t>College of Intelligence and</a:t>
            </a:r>
            <a:endParaRPr lang="zh-CN" altLang="en-US">
              <a:solidFill>
                <a:schemeClr val="bg1"/>
              </a:solidFill>
            </a:endParaRPr>
          </a:p>
          <a:p>
            <a:pPr algn="ctr"/>
            <a:r>
              <a:rPr lang="zh-CN" altLang="en-US">
                <a:solidFill>
                  <a:schemeClr val="bg1"/>
                </a:solidFill>
              </a:rPr>
              <a:t>Computing, Tianjin University</a:t>
            </a:r>
            <a:endParaRPr lang="zh-CN" altLang="en-US">
              <a:solidFill>
                <a:schemeClr val="bg1"/>
              </a:solidFill>
            </a:endParaRPr>
          </a:p>
          <a:p>
            <a:pPr algn="ctr"/>
            <a:r>
              <a:rPr lang="zh-CN" altLang="en-US">
                <a:solidFill>
                  <a:schemeClr val="bg1"/>
                </a:solidFill>
              </a:rPr>
              <a:t>Tianjin, China</a:t>
            </a:r>
            <a:endParaRPr lang="zh-CN" altLang="en-US">
              <a:solidFill>
                <a:schemeClr val="bg1"/>
              </a:solidFill>
            </a:endParaRPr>
          </a:p>
          <a:p>
            <a:pPr algn="ctr"/>
            <a:r>
              <a:rPr lang="zh-CN" altLang="en-US">
                <a:solidFill>
                  <a:schemeClr val="bg1"/>
                </a:solidFill>
              </a:rPr>
              <a:t>chengwei001@e.ntu.ed</a:t>
            </a:r>
            <a:r>
              <a:rPr lang="zh-CN" altLang="en-US"/>
              <a:t>u.sg</a:t>
            </a:r>
            <a:endParaRPr lang="zh-CN" altLang="en-US"/>
          </a:p>
        </p:txBody>
      </p:sp>
      <p:sp>
        <p:nvSpPr>
          <p:cNvPr id="7" name="文本框 6"/>
          <p:cNvSpPr txBox="1"/>
          <p:nvPr>
            <p:custDataLst>
              <p:tags r:id="rId2"/>
            </p:custDataLst>
          </p:nvPr>
        </p:nvSpPr>
        <p:spPr>
          <a:xfrm>
            <a:off x="4109085" y="3242310"/>
            <a:ext cx="3078480" cy="1476375"/>
          </a:xfrm>
          <a:prstGeom prst="rect">
            <a:avLst/>
          </a:prstGeom>
          <a:noFill/>
        </p:spPr>
        <p:txBody>
          <a:bodyPr wrap="square" rtlCol="0" anchor="t">
            <a:spAutoFit/>
          </a:bodyPr>
          <a:p>
            <a:pPr algn="ctr"/>
            <a:r>
              <a:rPr lang="zh-CN" altLang="en-US">
                <a:solidFill>
                  <a:schemeClr val="bg1"/>
                </a:solidFill>
              </a:rPr>
              <a:t>Sen Chen†</a:t>
            </a:r>
            <a:endParaRPr lang="zh-CN" altLang="en-US">
              <a:solidFill>
                <a:schemeClr val="bg1"/>
              </a:solidFill>
            </a:endParaRPr>
          </a:p>
          <a:p>
            <a:pPr algn="ctr"/>
            <a:r>
              <a:rPr lang="zh-CN" altLang="en-US">
                <a:solidFill>
                  <a:schemeClr val="bg1"/>
                </a:solidFill>
              </a:rPr>
              <a:t>College of Intelligence and</a:t>
            </a:r>
            <a:endParaRPr lang="zh-CN" altLang="en-US">
              <a:solidFill>
                <a:schemeClr val="bg1"/>
              </a:solidFill>
            </a:endParaRPr>
          </a:p>
          <a:p>
            <a:pPr algn="ctr"/>
            <a:r>
              <a:rPr lang="zh-CN" altLang="en-US">
                <a:solidFill>
                  <a:schemeClr val="bg1"/>
                </a:solidFill>
              </a:rPr>
              <a:t>Computing, Tianjin University</a:t>
            </a:r>
            <a:endParaRPr lang="zh-CN" altLang="en-US">
              <a:solidFill>
                <a:schemeClr val="bg1"/>
              </a:solidFill>
            </a:endParaRPr>
          </a:p>
          <a:p>
            <a:pPr algn="ctr"/>
            <a:r>
              <a:rPr lang="zh-CN" altLang="en-US">
                <a:solidFill>
                  <a:schemeClr val="bg1"/>
                </a:solidFill>
              </a:rPr>
              <a:t>Tianjin, China</a:t>
            </a:r>
            <a:endParaRPr lang="zh-CN" altLang="en-US">
              <a:solidFill>
                <a:schemeClr val="bg1"/>
              </a:solidFill>
            </a:endParaRPr>
          </a:p>
          <a:p>
            <a:pPr algn="ctr"/>
            <a:r>
              <a:rPr lang="zh-CN" altLang="en-US">
                <a:solidFill>
                  <a:schemeClr val="bg1"/>
                </a:solidFill>
              </a:rPr>
              <a:t>senchen@tju.edu.cn</a:t>
            </a:r>
            <a:endParaRPr lang="zh-CN" altLang="en-US">
              <a:solidFill>
                <a:schemeClr val="bg1"/>
              </a:solidFill>
            </a:endParaRPr>
          </a:p>
        </p:txBody>
      </p:sp>
      <p:sp>
        <p:nvSpPr>
          <p:cNvPr id="9" name="文本框 8"/>
          <p:cNvSpPr txBox="1"/>
          <p:nvPr>
            <p:custDataLst>
              <p:tags r:id="rId3"/>
            </p:custDataLst>
          </p:nvPr>
        </p:nvSpPr>
        <p:spPr>
          <a:xfrm>
            <a:off x="7901940" y="3242310"/>
            <a:ext cx="3078480" cy="1753235"/>
          </a:xfrm>
          <a:prstGeom prst="rect">
            <a:avLst/>
          </a:prstGeom>
          <a:noFill/>
        </p:spPr>
        <p:txBody>
          <a:bodyPr wrap="square" rtlCol="0" anchor="t">
            <a:spAutoFit/>
          </a:bodyPr>
          <a:p>
            <a:pPr algn="ctr"/>
            <a:r>
              <a:rPr lang="zh-CN" altLang="en-US">
                <a:solidFill>
                  <a:schemeClr val="bg1"/>
                </a:solidFill>
              </a:rPr>
              <a:t>Lingling Fan</a:t>
            </a:r>
            <a:endParaRPr lang="zh-CN" altLang="en-US">
              <a:solidFill>
                <a:schemeClr val="bg1"/>
              </a:solidFill>
            </a:endParaRPr>
          </a:p>
          <a:p>
            <a:pPr algn="ctr"/>
            <a:r>
              <a:rPr lang="zh-CN" altLang="en-US">
                <a:solidFill>
                  <a:schemeClr val="bg1"/>
                </a:solidFill>
              </a:rPr>
              <a:t>College of Cyber Science, Nankai</a:t>
            </a:r>
            <a:endParaRPr lang="zh-CN" altLang="en-US">
              <a:solidFill>
                <a:schemeClr val="bg1"/>
              </a:solidFill>
            </a:endParaRPr>
          </a:p>
          <a:p>
            <a:pPr algn="ctr"/>
            <a:r>
              <a:rPr lang="zh-CN" altLang="en-US">
                <a:solidFill>
                  <a:schemeClr val="bg1"/>
                </a:solidFill>
              </a:rPr>
              <a:t>University</a:t>
            </a:r>
            <a:endParaRPr lang="zh-CN" altLang="en-US">
              <a:solidFill>
                <a:schemeClr val="bg1"/>
              </a:solidFill>
            </a:endParaRPr>
          </a:p>
          <a:p>
            <a:pPr algn="ctr"/>
            <a:r>
              <a:rPr lang="zh-CN" altLang="en-US">
                <a:solidFill>
                  <a:schemeClr val="bg1"/>
                </a:solidFill>
              </a:rPr>
              <a:t>Tianjin, China</a:t>
            </a:r>
            <a:endParaRPr lang="zh-CN" altLang="en-US">
              <a:solidFill>
                <a:schemeClr val="bg1"/>
              </a:solidFill>
            </a:endParaRPr>
          </a:p>
          <a:p>
            <a:pPr algn="ctr"/>
            <a:r>
              <a:rPr lang="zh-CN" altLang="en-US">
                <a:solidFill>
                  <a:schemeClr val="bg1"/>
                </a:solidFill>
              </a:rPr>
              <a:t>linglingfan@nankai.edu.cn</a:t>
            </a:r>
            <a:endParaRPr lang="zh-CN" altLang="en-US">
              <a:solidFill>
                <a:schemeClr val="bg1"/>
              </a:solidFill>
            </a:endParaRPr>
          </a:p>
        </p:txBody>
      </p:sp>
      <p:sp>
        <p:nvSpPr>
          <p:cNvPr id="10" name="文本框 9"/>
          <p:cNvSpPr txBox="1"/>
          <p:nvPr/>
        </p:nvSpPr>
        <p:spPr>
          <a:xfrm>
            <a:off x="5130165" y="5201920"/>
            <a:ext cx="1229360" cy="368300"/>
          </a:xfrm>
          <a:prstGeom prst="rect">
            <a:avLst/>
          </a:prstGeom>
          <a:noFill/>
        </p:spPr>
        <p:txBody>
          <a:bodyPr wrap="square" rtlCol="0">
            <a:spAutoFit/>
          </a:bodyPr>
          <a:p>
            <a:r>
              <a:rPr lang="en-US" altLang="zh-CN">
                <a:solidFill>
                  <a:schemeClr val="bg1"/>
                </a:solidFill>
              </a:rPr>
              <a:t>ICSE 2022</a:t>
            </a:r>
            <a:endParaRPr lang="en-US" altLang="zh-CN">
              <a:solidFill>
                <a:schemeClr val="bg1"/>
              </a:solidFill>
            </a:endParaRPr>
          </a:p>
        </p:txBody>
      </p:sp>
      <p:pic>
        <p:nvPicPr>
          <p:cNvPr id="11" name="图片 10"/>
          <p:cNvPicPr>
            <a:picLocks noChangeAspect="1"/>
          </p:cNvPicPr>
          <p:nvPr>
            <p:custDataLst>
              <p:tags r:id="rId4"/>
            </p:custDataLst>
          </p:nvPr>
        </p:nvPicPr>
        <p:blipFill>
          <a:blip r:embed="rId5"/>
          <a:stretch>
            <a:fillRect/>
          </a:stretch>
        </p:blipFill>
        <p:spPr>
          <a:xfrm>
            <a:off x="10330815" y="99695"/>
            <a:ext cx="1790700" cy="876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980" y="1767840"/>
            <a:ext cx="9990455" cy="460375"/>
          </a:xfrm>
          <a:prstGeom prst="rect">
            <a:avLst/>
          </a:prstGeom>
          <a:noFill/>
        </p:spPr>
        <p:txBody>
          <a:bodyPr wrap="square" rtlCol="0" anchor="t">
            <a:spAutoFit/>
          </a:bodyPr>
          <a:p>
            <a:r>
              <a:rPr lang="zh-CN" altLang="en-US" sz="2400"/>
              <a:t>a vulnerable path extractor by reverse Depth</a:t>
            </a:r>
            <a:r>
              <a:rPr lang="en-US" altLang="zh-CN" sz="2400"/>
              <a:t> </a:t>
            </a:r>
            <a:r>
              <a:rPr lang="zh-CN" altLang="en-US" sz="2400"/>
              <a:t>First Search (DFS) </a:t>
            </a:r>
            <a:endParaRPr lang="zh-CN" altLang="en-US" sz="2400"/>
          </a:p>
        </p:txBody>
      </p:sp>
      <p:pic>
        <p:nvPicPr>
          <p:cNvPr id="3" name="图片 2"/>
          <p:cNvPicPr>
            <a:picLocks noChangeAspect="1"/>
          </p:cNvPicPr>
          <p:nvPr>
            <p:custDataLst>
              <p:tags r:id="rId1"/>
            </p:custDataLst>
          </p:nvPr>
        </p:nvPicPr>
        <p:blipFill>
          <a:blip r:embed="rId2"/>
          <a:stretch>
            <a:fillRect/>
          </a:stretch>
        </p:blipFill>
        <p:spPr>
          <a:xfrm>
            <a:off x="2497455" y="2837180"/>
            <a:ext cx="6796405" cy="3668395"/>
          </a:xfrm>
          <a:prstGeom prst="rect">
            <a:avLst/>
          </a:prstGeom>
        </p:spPr>
      </p:pic>
      <p:sp>
        <p:nvSpPr>
          <p:cNvPr id="4" name="矩形 3"/>
          <p:cNvSpPr/>
          <p:nvPr>
            <p:custDataLst>
              <p:tags r:id="rId3"/>
            </p:custDataLst>
          </p:nvPr>
        </p:nvSpPr>
        <p:spPr>
          <a:xfrm>
            <a:off x="508635" y="365760"/>
            <a:ext cx="231521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DTResolver</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文本框 7"/>
          <p:cNvSpPr txBox="1"/>
          <p:nvPr>
            <p:custDataLst>
              <p:tags r:id="rId4"/>
            </p:custDataLst>
          </p:nvPr>
        </p:nvSpPr>
        <p:spPr>
          <a:xfrm>
            <a:off x="982980" y="1071245"/>
            <a:ext cx="4650740" cy="460375"/>
          </a:xfrm>
          <a:prstGeom prst="rect">
            <a:avLst/>
          </a:prstGeom>
          <a:noFill/>
        </p:spPr>
        <p:txBody>
          <a:bodyPr wrap="square" rtlCol="0">
            <a:spAutoFit/>
          </a:bodyPr>
          <a:p>
            <a:r>
              <a:rPr lang="en-US" altLang="zh-CN" sz="2400" b="1"/>
              <a:t>Vulnerable Path Identification</a:t>
            </a:r>
            <a:endParaRPr lang="en-US" altLang="zh-CN"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613093" y="365760"/>
            <a:ext cx="210629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Validation</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图片 1"/>
          <p:cNvPicPr>
            <a:picLocks noChangeAspect="1"/>
          </p:cNvPicPr>
          <p:nvPr>
            <p:custDataLst>
              <p:tags r:id="rId2"/>
            </p:custDataLst>
          </p:nvPr>
        </p:nvPicPr>
        <p:blipFill>
          <a:blip r:embed="rId3"/>
          <a:stretch>
            <a:fillRect/>
          </a:stretch>
        </p:blipFill>
        <p:spPr>
          <a:xfrm>
            <a:off x="320040" y="1622425"/>
            <a:ext cx="7027545" cy="4819015"/>
          </a:xfrm>
          <a:prstGeom prst="rect">
            <a:avLst/>
          </a:prstGeom>
        </p:spPr>
      </p:pic>
      <p:sp>
        <p:nvSpPr>
          <p:cNvPr id="8" name="文本框 7"/>
          <p:cNvSpPr txBox="1"/>
          <p:nvPr>
            <p:custDataLst>
              <p:tags r:id="rId4"/>
            </p:custDataLst>
          </p:nvPr>
        </p:nvSpPr>
        <p:spPr>
          <a:xfrm>
            <a:off x="640715" y="1116330"/>
            <a:ext cx="4650740" cy="460375"/>
          </a:xfrm>
          <a:prstGeom prst="rect">
            <a:avLst/>
          </a:prstGeom>
          <a:noFill/>
        </p:spPr>
        <p:txBody>
          <a:bodyPr wrap="square" rtlCol="0">
            <a:spAutoFit/>
          </a:bodyPr>
          <a:p>
            <a:r>
              <a:rPr lang="en-US" altLang="zh-CN" sz="2400" b="1"/>
              <a:t>Evaluation of DTResolver</a:t>
            </a:r>
            <a:endParaRPr lang="en-US" altLang="zh-CN" sz="2400" b="1"/>
          </a:p>
        </p:txBody>
      </p:sp>
      <p:sp>
        <p:nvSpPr>
          <p:cNvPr id="3" name="文本框 2"/>
          <p:cNvSpPr txBox="1"/>
          <p:nvPr/>
        </p:nvSpPr>
        <p:spPr>
          <a:xfrm>
            <a:off x="7759700" y="1203960"/>
            <a:ext cx="3789045" cy="2861310"/>
          </a:xfrm>
          <a:prstGeom prst="rect">
            <a:avLst/>
          </a:prstGeom>
          <a:noFill/>
        </p:spPr>
        <p:txBody>
          <a:bodyPr wrap="square" rtlCol="0">
            <a:spAutoFit/>
          </a:bodyPr>
          <a:p>
            <a:r>
              <a:rPr lang="en-US" altLang="zh-CN" sz="2000" b="1">
                <a:solidFill>
                  <a:srgbClr val="FF0000"/>
                </a:solidFill>
              </a:rPr>
              <a:t>103,609</a:t>
            </a:r>
            <a:r>
              <a:rPr lang="en-US" altLang="zh-CN" sz="2000"/>
              <a:t> versions(almost 1% of the entire NPM ecosystem) from 15673 libraries are sorted out.</a:t>
            </a:r>
            <a:endParaRPr lang="en-US" altLang="zh-CN" sz="2000"/>
          </a:p>
          <a:p>
            <a:endParaRPr lang="en-US" altLang="zh-CN" sz="2000"/>
          </a:p>
          <a:p>
            <a:r>
              <a:rPr lang="en-US" altLang="zh-CN" sz="2000">
                <a:solidFill>
                  <a:schemeClr val="accent1"/>
                </a:solidFill>
              </a:rPr>
              <a:t>90.58%</a:t>
            </a:r>
            <a:r>
              <a:rPr lang="en-US" altLang="zh-CN" sz="2000"/>
              <a:t> of Graph Trees are exactly the same with Install Tree.</a:t>
            </a:r>
            <a:endParaRPr lang="en-US" altLang="zh-CN" sz="2000"/>
          </a:p>
          <a:p>
            <a:r>
              <a:rPr lang="en-US" altLang="zh-CN" sz="2000"/>
              <a:t>In comparison, only </a:t>
            </a:r>
            <a:r>
              <a:rPr lang="en-US" altLang="zh-CN" sz="2000">
                <a:solidFill>
                  <a:schemeClr val="accent1"/>
                </a:solidFill>
              </a:rPr>
              <a:t>53.33%</a:t>
            </a:r>
            <a:r>
              <a:rPr lang="en-US" altLang="zh-CN" sz="2000"/>
              <a:t> of Rmote Trees are same with Install Tree.[24] (</a:t>
            </a:r>
            <a:r>
              <a:rPr lang="en-US" altLang="zh-CN" sz="2000" b="1">
                <a:gradFill>
                  <a:gsLst>
                    <a:gs pos="0">
                      <a:srgbClr val="14CD68"/>
                    </a:gs>
                    <a:gs pos="100000">
                      <a:srgbClr val="0B6E38"/>
                    </a:gs>
                  </a:gsLst>
                  <a:lin scaled="0"/>
                </a:gradFill>
              </a:rPr>
              <a:t>npm-remote-ls</a:t>
            </a:r>
            <a:r>
              <a:rPr lang="en-US" altLang="zh-CN" sz="2000"/>
              <a:t>)</a:t>
            </a:r>
            <a:endParaRPr lang="en-US" altLang="zh-CN" sz="2000"/>
          </a:p>
        </p:txBody>
      </p:sp>
      <p:sp>
        <p:nvSpPr>
          <p:cNvPr id="5" name="文本框 4"/>
          <p:cNvSpPr txBox="1"/>
          <p:nvPr/>
        </p:nvSpPr>
        <p:spPr>
          <a:xfrm>
            <a:off x="438150" y="6441440"/>
            <a:ext cx="8940800" cy="368300"/>
          </a:xfrm>
          <a:prstGeom prst="rect">
            <a:avLst/>
          </a:prstGeom>
          <a:noFill/>
        </p:spPr>
        <p:txBody>
          <a:bodyPr wrap="square" rtlCol="0" anchor="t">
            <a:spAutoFit/>
          </a:bodyPr>
          <a:p>
            <a:r>
              <a:rPr lang="zh-CN" altLang="en-US"/>
              <a:t>[24] 2021. npm-remote-ls. https://www.npmjs.com/package/npm-remote-ls</a:t>
            </a:r>
            <a:endParaRPr lang="zh-CN" altLang="en-US"/>
          </a:p>
        </p:txBody>
      </p:sp>
      <p:sp>
        <p:nvSpPr>
          <p:cNvPr id="6" name="文本框 5"/>
          <p:cNvSpPr txBox="1"/>
          <p:nvPr/>
        </p:nvSpPr>
        <p:spPr>
          <a:xfrm>
            <a:off x="7747635" y="4248785"/>
            <a:ext cx="3950970" cy="1930400"/>
          </a:xfrm>
          <a:prstGeom prst="rect">
            <a:avLst/>
          </a:prstGeom>
          <a:noFill/>
        </p:spPr>
        <p:txBody>
          <a:bodyPr wrap="square" rtlCol="0">
            <a:noAutofit/>
          </a:bodyPr>
          <a:p>
            <a:r>
              <a:rPr lang="en-US" altLang="zh-CN" sz="2000"/>
              <a:t>There are 2 main reasons That cause the mismatch of differences between </a:t>
            </a:r>
            <a:r>
              <a:rPr lang="en-US" altLang="zh-CN" sz="2000" b="1"/>
              <a:t>InstallTree</a:t>
            </a:r>
            <a:r>
              <a:rPr lang="en-US" altLang="zh-CN" sz="2000"/>
              <a:t> and </a:t>
            </a:r>
            <a:r>
              <a:rPr lang="en-US" altLang="zh-CN" sz="2000" b="1"/>
              <a:t>GraphTree</a:t>
            </a:r>
            <a:r>
              <a:rPr lang="en-US" altLang="zh-CN" sz="2000"/>
              <a:t>.</a:t>
            </a:r>
            <a:endParaRPr lang="en-US" altLang="zh-CN" sz="2000"/>
          </a:p>
          <a:p>
            <a:r>
              <a:rPr lang="en-US" altLang="zh-CN" sz="2000"/>
              <a:t>1</a:t>
            </a:r>
            <a:r>
              <a:rPr lang="zh-CN" altLang="en-US" sz="2000"/>
              <a:t>、</a:t>
            </a:r>
            <a:r>
              <a:rPr lang="en-US" altLang="zh-CN" sz="2000"/>
              <a:t>Installtion may not be complete</a:t>
            </a:r>
            <a:endParaRPr lang="en-US" altLang="zh-CN" sz="2000"/>
          </a:p>
          <a:p>
            <a:r>
              <a:rPr lang="en-US" altLang="zh-CN" sz="2000"/>
              <a:t>2</a:t>
            </a:r>
            <a:r>
              <a:rPr lang="zh-CN" altLang="en-US" sz="2000"/>
              <a:t>、</a:t>
            </a:r>
            <a:r>
              <a:rPr lang="en-US" altLang="zh-CN" sz="2000"/>
              <a:t>Dependency tree from </a:t>
            </a:r>
            <a:r>
              <a:rPr lang="en-US" altLang="zh-CN" sz="2000" b="1"/>
              <a:t>npm ls </a:t>
            </a:r>
            <a:r>
              <a:rPr lang="en-US" altLang="zh-CN" sz="2000"/>
              <a:t>are deduped</a:t>
            </a:r>
            <a:endParaRPr lang="en-US" altLang="zh-CN"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613093" y="365760"/>
            <a:ext cx="210629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Validation</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文本框 7"/>
          <p:cNvSpPr txBox="1"/>
          <p:nvPr>
            <p:custDataLst>
              <p:tags r:id="rId2"/>
            </p:custDataLst>
          </p:nvPr>
        </p:nvSpPr>
        <p:spPr>
          <a:xfrm>
            <a:off x="640715" y="1116330"/>
            <a:ext cx="10587990" cy="460375"/>
          </a:xfrm>
          <a:prstGeom prst="rect">
            <a:avLst/>
          </a:prstGeom>
          <a:noFill/>
        </p:spPr>
        <p:txBody>
          <a:bodyPr wrap="square" rtlCol="0">
            <a:spAutoFit/>
          </a:bodyPr>
          <a:p>
            <a:r>
              <a:rPr lang="zh-CN" altLang="en-US" sz="2400" b="1">
                <a:sym typeface="+mn-ea"/>
              </a:rPr>
              <a:t>Evaluation of Vulnerability Detection and Vulnerable Path</a:t>
            </a:r>
            <a:r>
              <a:rPr lang="en-US" altLang="zh-CN" sz="2400" b="1">
                <a:sym typeface="+mn-ea"/>
              </a:rPr>
              <a:t> </a:t>
            </a:r>
            <a:r>
              <a:rPr lang="zh-CN" altLang="en-US" sz="2400" b="1">
                <a:sym typeface="+mn-ea"/>
              </a:rPr>
              <a:t>Identification.</a:t>
            </a:r>
            <a:endParaRPr lang="en-US" altLang="zh-CN" sz="2400" b="1"/>
          </a:p>
        </p:txBody>
      </p:sp>
      <p:sp>
        <p:nvSpPr>
          <p:cNvPr id="5" name="文本框 4"/>
          <p:cNvSpPr txBox="1"/>
          <p:nvPr/>
        </p:nvSpPr>
        <p:spPr>
          <a:xfrm>
            <a:off x="736600" y="1876425"/>
            <a:ext cx="11195050" cy="706755"/>
          </a:xfrm>
          <a:prstGeom prst="rect">
            <a:avLst/>
          </a:prstGeom>
          <a:noFill/>
        </p:spPr>
        <p:txBody>
          <a:bodyPr wrap="square" rtlCol="0">
            <a:spAutoFit/>
          </a:bodyPr>
          <a:p>
            <a:r>
              <a:rPr lang="en-US" altLang="zh-CN" sz="2000"/>
              <a:t>31,913 library versions from our test set contains at least one vulnerable dependency</a:t>
            </a:r>
            <a:r>
              <a:rPr lang="zh-CN" altLang="en-US" sz="2000"/>
              <a:t>，</a:t>
            </a:r>
            <a:r>
              <a:rPr lang="en-US" altLang="zh-CN" sz="2000"/>
              <a:t>208,129 vulnerable points in total.</a:t>
            </a:r>
            <a:endParaRPr lang="en-US" altLang="zh-CN" sz="2000"/>
          </a:p>
        </p:txBody>
      </p:sp>
      <p:sp>
        <p:nvSpPr>
          <p:cNvPr id="6" name="文本框 5"/>
          <p:cNvSpPr txBox="1"/>
          <p:nvPr>
            <p:custDataLst>
              <p:tags r:id="rId3"/>
            </p:custDataLst>
          </p:nvPr>
        </p:nvSpPr>
        <p:spPr>
          <a:xfrm>
            <a:off x="863600" y="4022090"/>
            <a:ext cx="11195050" cy="398780"/>
          </a:xfrm>
          <a:prstGeom prst="rect">
            <a:avLst/>
          </a:prstGeom>
          <a:noFill/>
        </p:spPr>
        <p:txBody>
          <a:bodyPr wrap="square" rtlCol="0">
            <a:spAutoFit/>
          </a:bodyPr>
          <a:p>
            <a:r>
              <a:rPr lang="en-US" altLang="zh-CN" sz="2000"/>
              <a:t>324,718 </a:t>
            </a:r>
            <a:r>
              <a:rPr lang="en-US" sz="2000"/>
              <a:t>individual vulnerable paths are derived from these vulnerable points</a:t>
            </a:r>
            <a:endParaRPr lang="en-US" sz="2000"/>
          </a:p>
        </p:txBody>
      </p:sp>
      <p:sp>
        <p:nvSpPr>
          <p:cNvPr id="7" name="文本框 6"/>
          <p:cNvSpPr txBox="1"/>
          <p:nvPr/>
        </p:nvSpPr>
        <p:spPr>
          <a:xfrm>
            <a:off x="1829435" y="2773680"/>
            <a:ext cx="8050530" cy="829945"/>
          </a:xfrm>
          <a:prstGeom prst="rect">
            <a:avLst/>
          </a:prstGeom>
          <a:noFill/>
        </p:spPr>
        <p:txBody>
          <a:bodyPr wrap="square" rtlCol="0">
            <a:spAutoFit/>
          </a:bodyPr>
          <a:p>
            <a:r>
              <a:rPr lang="en-US" altLang="zh-CN" sz="2400" b="1"/>
              <a:t>DTResolver</a:t>
            </a:r>
            <a:r>
              <a:rPr lang="en-US" altLang="zh-CN" sz="2400"/>
              <a:t> and </a:t>
            </a:r>
            <a:r>
              <a:rPr lang="en-US" altLang="zh-CN" sz="2400" b="1"/>
              <a:t>npm-remote-ls</a:t>
            </a:r>
            <a:r>
              <a:rPr lang="en-US" altLang="zh-CN" sz="2400"/>
              <a:t> have high coverage on these identified vulnerable points (98.1% v.s. 97.7%)</a:t>
            </a:r>
            <a:endParaRPr lang="en-US" altLang="zh-CN" sz="2400"/>
          </a:p>
        </p:txBody>
      </p:sp>
      <p:sp>
        <p:nvSpPr>
          <p:cNvPr id="9" name="文本框 8"/>
          <p:cNvSpPr txBox="1"/>
          <p:nvPr>
            <p:custDataLst>
              <p:tags r:id="rId4"/>
            </p:custDataLst>
          </p:nvPr>
        </p:nvSpPr>
        <p:spPr>
          <a:xfrm>
            <a:off x="1830070" y="4624070"/>
            <a:ext cx="8176895" cy="1198880"/>
          </a:xfrm>
          <a:prstGeom prst="rect">
            <a:avLst/>
          </a:prstGeom>
          <a:noFill/>
        </p:spPr>
        <p:txBody>
          <a:bodyPr wrap="square" rtlCol="0">
            <a:spAutoFit/>
          </a:bodyPr>
          <a:p>
            <a:r>
              <a:rPr lang="en-US" altLang="zh-CN" sz="2400"/>
              <a:t>300,691 of them are identified by </a:t>
            </a:r>
            <a:r>
              <a:rPr lang="en-US" altLang="zh-CN" sz="2400" b="1"/>
              <a:t>DTResolver (92.60%)</a:t>
            </a:r>
            <a:r>
              <a:rPr lang="en-US" altLang="zh-CN" sz="2400"/>
              <a:t>,but only 254,298 vulnerable paths of them are identified by </a:t>
            </a:r>
            <a:r>
              <a:rPr lang="en-US" altLang="zh-CN" sz="2400" b="1"/>
              <a:t>npm-remote-ls (78.31%)</a:t>
            </a:r>
            <a:endParaRPr lang="en-US" altLang="zh-CN"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542608" y="365760"/>
            <a:ext cx="312102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Empirical Study</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663575" y="1226185"/>
            <a:ext cx="11242040" cy="1660525"/>
          </a:xfrm>
          <a:prstGeom prst="rect">
            <a:avLst/>
          </a:prstGeom>
          <a:noFill/>
        </p:spPr>
        <p:txBody>
          <a:bodyPr wrap="square" rtlCol="0" anchor="t">
            <a:spAutoFit/>
          </a:bodyPr>
          <a:p>
            <a:r>
              <a:rPr lang="zh-CN" altLang="en-US" sz="2400" b="1"/>
              <a:t>RQ1: (Vulnerability Propagation via Dependency Trees)</a:t>
            </a:r>
            <a:r>
              <a:rPr lang="en-US" altLang="zh-CN"/>
              <a:t>  </a:t>
            </a:r>
            <a:endParaRPr lang="en-US" altLang="zh-CN"/>
          </a:p>
          <a:p>
            <a:pPr indent="457200"/>
            <a:r>
              <a:rPr lang="en-US" altLang="zh-CN" sz="2000">
                <a:solidFill>
                  <a:srgbClr val="00B050"/>
                </a:solidFill>
              </a:rPr>
              <a:t>(Dependency Trees of all 10M library versions)</a:t>
            </a:r>
            <a:endParaRPr lang="zh-CN" altLang="en-US" sz="2000">
              <a:solidFill>
                <a:srgbClr val="00B050"/>
              </a:solidFill>
            </a:endParaRPr>
          </a:p>
          <a:p>
            <a:endParaRPr lang="zh-CN" altLang="en-US"/>
          </a:p>
          <a:p>
            <a:pPr indent="457200"/>
            <a:r>
              <a:rPr lang="en-US" altLang="zh-CN" sz="2000"/>
              <a:t>RQ1.1 </a:t>
            </a:r>
            <a:r>
              <a:rPr lang="zh-CN" altLang="en-US" sz="2000"/>
              <a:t>How </a:t>
            </a:r>
            <a:r>
              <a:rPr lang="zh-CN" altLang="en-US" sz="2000">
                <a:solidFill>
                  <a:srgbClr val="FF0000"/>
                </a:solidFill>
              </a:rPr>
              <a:t>many</a:t>
            </a:r>
            <a:r>
              <a:rPr lang="zh-CN" altLang="en-US" sz="2000"/>
              <a:t> packages are affected by existing known</a:t>
            </a:r>
            <a:r>
              <a:rPr lang="en-US" altLang="zh-CN" sz="2000"/>
              <a:t> </a:t>
            </a:r>
            <a:r>
              <a:rPr lang="zh-CN" altLang="en-US" sz="2000"/>
              <a:t>vulnerabilities in the NPM ecosystem?</a:t>
            </a:r>
            <a:endParaRPr lang="zh-CN" altLang="en-US" sz="2000"/>
          </a:p>
          <a:p>
            <a:pPr indent="457200"/>
            <a:r>
              <a:rPr lang="en-US" altLang="zh-CN" sz="2000"/>
              <a:t>RQ1.2</a:t>
            </a:r>
            <a:r>
              <a:rPr lang="en-US" altLang="zh-CN"/>
              <a:t>  </a:t>
            </a:r>
            <a:r>
              <a:rPr lang="zh-CN" altLang="en-US" sz="2000"/>
              <a:t>How do vulnerabilities </a:t>
            </a:r>
            <a:r>
              <a:rPr lang="zh-CN" altLang="en-US" sz="2000">
                <a:solidFill>
                  <a:srgbClr val="FF0000"/>
                </a:solidFill>
              </a:rPr>
              <a:t>propagate</a:t>
            </a:r>
            <a:r>
              <a:rPr lang="zh-CN" altLang="en-US" sz="2000"/>
              <a:t> to affect root packages via dependency tree?</a:t>
            </a:r>
            <a:endParaRPr lang="zh-CN" altLang="en-US" sz="2000"/>
          </a:p>
        </p:txBody>
      </p:sp>
      <p:sp>
        <p:nvSpPr>
          <p:cNvPr id="3" name="文本框 2"/>
          <p:cNvSpPr txBox="1"/>
          <p:nvPr>
            <p:custDataLst>
              <p:tags r:id="rId2"/>
            </p:custDataLst>
          </p:nvPr>
        </p:nvSpPr>
        <p:spPr>
          <a:xfrm>
            <a:off x="663575" y="3619500"/>
            <a:ext cx="11242040" cy="2584450"/>
          </a:xfrm>
          <a:prstGeom prst="rect">
            <a:avLst/>
          </a:prstGeom>
          <a:noFill/>
        </p:spPr>
        <p:txBody>
          <a:bodyPr wrap="square" rtlCol="0" anchor="t">
            <a:spAutoFit/>
          </a:bodyPr>
          <a:p>
            <a:r>
              <a:rPr lang="zh-CN" altLang="en-US" sz="2400" b="1"/>
              <a:t>RQ</a:t>
            </a:r>
            <a:r>
              <a:rPr lang="en-US" altLang="zh-CN" sz="2400" b="1"/>
              <a:t>2</a:t>
            </a:r>
            <a:r>
              <a:rPr lang="zh-CN" altLang="en-US" sz="2400" b="1"/>
              <a:t>: (Vulnerability Propagation Evolution in Dependency</a:t>
            </a:r>
            <a:r>
              <a:rPr lang="en-US" altLang="zh-CN" sz="2400" b="1"/>
              <a:t> </a:t>
            </a:r>
            <a:r>
              <a:rPr lang="zh-CN" altLang="en-US" sz="2400" b="1"/>
              <a:t>Trees)</a:t>
            </a:r>
            <a:r>
              <a:rPr lang="en-US" altLang="zh-CN"/>
              <a:t>  </a:t>
            </a:r>
            <a:endParaRPr lang="en-US" altLang="zh-CN"/>
          </a:p>
          <a:p>
            <a:pPr indent="457200"/>
            <a:r>
              <a:rPr lang="en-US" altLang="zh-CN" sz="2000">
                <a:solidFill>
                  <a:srgbClr val="00B050"/>
                </a:solidFill>
              </a:rPr>
              <a:t>(Dependency Trees Changes(DTCs) from release to current for 50K library versions from validation set,10.9 dep trees in total</a:t>
            </a:r>
            <a:r>
              <a:rPr lang="zh-CN" altLang="en-US" sz="2000">
                <a:solidFill>
                  <a:srgbClr val="00B050"/>
                </a:solidFill>
              </a:rPr>
              <a:t>）</a:t>
            </a:r>
            <a:endParaRPr lang="zh-CN" altLang="en-US" sz="2000">
              <a:solidFill>
                <a:srgbClr val="00B050"/>
              </a:solidFill>
            </a:endParaRPr>
          </a:p>
          <a:p>
            <a:endParaRPr lang="zh-CN" altLang="en-US"/>
          </a:p>
          <a:p>
            <a:pPr indent="457200"/>
            <a:r>
              <a:rPr lang="en-US" altLang="zh-CN" sz="2000"/>
              <a:t>RQ2.1 </a:t>
            </a:r>
            <a:r>
              <a:rPr sz="2000"/>
              <a:t>How does known </a:t>
            </a:r>
            <a:r>
              <a:rPr sz="2000">
                <a:solidFill>
                  <a:srgbClr val="FF0000"/>
                </a:solidFill>
              </a:rPr>
              <a:t>vulnerability propagation evolve</a:t>
            </a:r>
            <a:r>
              <a:rPr sz="2000"/>
              <a:t> over</a:t>
            </a:r>
            <a:r>
              <a:rPr lang="en-US" sz="2000"/>
              <a:t> </a:t>
            </a:r>
            <a:r>
              <a:rPr sz="2000"/>
              <a:t>time?</a:t>
            </a:r>
            <a:endParaRPr sz="2000"/>
          </a:p>
          <a:p>
            <a:pPr indent="457200"/>
            <a:r>
              <a:rPr lang="en-US" altLang="zh-CN" sz="2000"/>
              <a:t>RQ2.2</a:t>
            </a:r>
            <a:r>
              <a:rPr lang="en-US" altLang="zh-CN"/>
              <a:t>  </a:t>
            </a:r>
            <a:r>
              <a:rPr lang="zh-CN" altLang="en-US" sz="2000"/>
              <a:t>How </a:t>
            </a:r>
            <a:r>
              <a:rPr lang="zh-CN" altLang="en-US" sz="2000">
                <a:solidFill>
                  <a:srgbClr val="FF0000"/>
                </a:solidFill>
              </a:rPr>
              <a:t>long</a:t>
            </a:r>
            <a:r>
              <a:rPr lang="zh-CN" altLang="en-US" sz="2000"/>
              <a:t> do vulnerabilities live in dependency trees?</a:t>
            </a:r>
            <a:endParaRPr lang="zh-CN" altLang="en-US" sz="2000"/>
          </a:p>
          <a:p>
            <a:pPr indent="457200"/>
            <a:r>
              <a:rPr lang="en-US" altLang="zh-CN" sz="2000"/>
              <a:t>RQ2.3 Why are there still </a:t>
            </a:r>
            <a:r>
              <a:rPr lang="en-US" altLang="zh-CN" sz="2000">
                <a:solidFill>
                  <a:srgbClr val="FF0000"/>
                </a:solidFill>
              </a:rPr>
              <a:t>a considerable portion of CVEs not </a:t>
            </a:r>
            <a:r>
              <a:rPr lang="zh-CN" altLang="en-US" sz="2000">
                <a:solidFill>
                  <a:srgbClr val="FF0000"/>
                </a:solidFill>
              </a:rPr>
              <a:t>removed</a:t>
            </a:r>
            <a:r>
              <a:rPr lang="en-US" altLang="zh-CN" sz="2000">
                <a:solidFill>
                  <a:schemeClr val="tx1"/>
                </a:solidFill>
              </a:rPr>
              <a:t>?</a:t>
            </a:r>
            <a:endParaRPr lang="en-US" altLang="zh-CN" sz="2000">
              <a:solidFill>
                <a:schemeClr val="tx1"/>
              </a:solidFill>
            </a:endParaRPr>
          </a:p>
          <a:p>
            <a:pPr indent="457200"/>
            <a:r>
              <a:rPr lang="en-US" altLang="zh-CN" sz="2000">
                <a:solidFill>
                  <a:schemeClr val="tx1"/>
                </a:solidFill>
              </a:rPr>
              <a:t>RQ2.4 Example of remediation by avoiding vulnerability introduction (DTReme).</a:t>
            </a:r>
            <a:endParaRPr lang="en-US" altLang="zh-CN" sz="2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542608" y="365760"/>
            <a:ext cx="312102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Empirical Study</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文本框 2"/>
          <p:cNvSpPr txBox="1"/>
          <p:nvPr/>
        </p:nvSpPr>
        <p:spPr>
          <a:xfrm>
            <a:off x="807720" y="1967230"/>
            <a:ext cx="10658475" cy="1630045"/>
          </a:xfrm>
          <a:prstGeom prst="rect">
            <a:avLst/>
          </a:prstGeom>
          <a:noFill/>
        </p:spPr>
        <p:txBody>
          <a:bodyPr wrap="square" rtlCol="0">
            <a:spAutoFit/>
          </a:bodyPr>
          <a:p>
            <a:r>
              <a:rPr lang="en-US" altLang="zh-CN" sz="2000">
                <a:sym typeface="+mn-ea"/>
              </a:rPr>
              <a:t>RQ1.1 </a:t>
            </a:r>
            <a:r>
              <a:rPr lang="zh-CN" altLang="en-US" sz="2000">
                <a:sym typeface="+mn-ea"/>
              </a:rPr>
              <a:t>How </a:t>
            </a:r>
            <a:r>
              <a:rPr lang="zh-CN" altLang="en-US" sz="2000">
                <a:solidFill>
                  <a:srgbClr val="FF0000"/>
                </a:solidFill>
                <a:sym typeface="+mn-ea"/>
              </a:rPr>
              <a:t>many</a:t>
            </a:r>
            <a:r>
              <a:rPr lang="zh-CN" altLang="en-US" sz="2000">
                <a:sym typeface="+mn-ea"/>
              </a:rPr>
              <a:t> packages are affected by existing known</a:t>
            </a:r>
            <a:r>
              <a:rPr lang="en-US" altLang="zh-CN" sz="2000">
                <a:sym typeface="+mn-ea"/>
              </a:rPr>
              <a:t> </a:t>
            </a:r>
            <a:r>
              <a:rPr lang="zh-CN" altLang="en-US" sz="2000">
                <a:sym typeface="+mn-ea"/>
              </a:rPr>
              <a:t>vulnerabilities in the NPM ecosystem?</a:t>
            </a:r>
            <a:endParaRPr lang="zh-CN" altLang="en-US" sz="2000">
              <a:sym typeface="+mn-ea"/>
            </a:endParaRPr>
          </a:p>
          <a:p>
            <a:endParaRPr lang="zh-CN" altLang="en-US" sz="2000"/>
          </a:p>
          <a:p>
            <a:r>
              <a:rPr lang="en-US" sz="2000">
                <a:solidFill>
                  <a:schemeClr val="tx1"/>
                </a:solidFill>
              </a:rPr>
              <a:t>1</a:t>
            </a:r>
            <a:r>
              <a:rPr lang="zh-CN" altLang="en-US" sz="2000">
                <a:solidFill>
                  <a:schemeClr val="tx1"/>
                </a:solidFill>
              </a:rPr>
              <a:t>、</a:t>
            </a:r>
            <a:r>
              <a:rPr lang="en-US" sz="2000">
                <a:solidFill>
                  <a:schemeClr val="tx1"/>
                </a:solidFill>
              </a:rPr>
              <a:t>V</a:t>
            </a:r>
            <a:r>
              <a:rPr sz="2000">
                <a:solidFill>
                  <a:schemeClr val="tx1"/>
                </a:solidFill>
              </a:rPr>
              <a:t>ulnerabilities are</a:t>
            </a:r>
            <a:r>
              <a:rPr lang="en-US" sz="2000">
                <a:solidFill>
                  <a:schemeClr val="tx1"/>
                </a:solidFill>
              </a:rPr>
              <a:t> </a:t>
            </a:r>
            <a:r>
              <a:rPr sz="2000">
                <a:solidFill>
                  <a:schemeClr val="tx1"/>
                </a:solidFill>
              </a:rPr>
              <a:t>widely existing in dependencies of NPM packages </a:t>
            </a:r>
            <a:r>
              <a:rPr lang="en-US" sz="2000">
                <a:solidFill>
                  <a:schemeClr val="tx1"/>
                </a:solidFill>
              </a:rPr>
              <a:t>as statically proved</a:t>
            </a:r>
            <a:endParaRPr lang="en-US" sz="2000">
              <a:solidFill>
                <a:schemeClr val="tx1"/>
              </a:solidFill>
            </a:endParaRPr>
          </a:p>
          <a:p>
            <a:pPr marL="342900" indent="-342900">
              <a:buFont typeface="Arial" panose="020B0604020202020204" pitchFamily="34" charset="0"/>
              <a:buChar char="•"/>
            </a:pPr>
            <a:r>
              <a:rPr sz="2000">
                <a:solidFill>
                  <a:srgbClr val="FF0000"/>
                </a:solidFill>
              </a:rPr>
              <a:t>one-quarter</a:t>
            </a:r>
            <a:r>
              <a:rPr lang="en-US" sz="2000">
                <a:solidFill>
                  <a:srgbClr val="FF0000"/>
                </a:solidFill>
              </a:rPr>
              <a:t> </a:t>
            </a:r>
            <a:r>
              <a:rPr sz="2000">
                <a:solidFill>
                  <a:srgbClr val="FF0000"/>
                </a:solidFill>
              </a:rPr>
              <a:t>versions of 19.96% libraries across the ecosystem</a:t>
            </a:r>
            <a:r>
              <a:rPr lang="en-US" sz="2000">
                <a:solidFill>
                  <a:srgbClr val="FF0000"/>
                </a:solidFill>
              </a:rPr>
              <a:t>.</a:t>
            </a:r>
            <a:endParaRPr sz="2000">
              <a:solidFill>
                <a:srgbClr val="FF0000"/>
              </a:solidFill>
            </a:endParaRPr>
          </a:p>
          <a:p>
            <a:pPr marL="342900" indent="-342900">
              <a:buFont typeface="Arial" panose="020B0604020202020204" pitchFamily="34" charset="0"/>
              <a:buChar char="•"/>
            </a:pPr>
            <a:r>
              <a:rPr lang="en-US" sz="2000">
                <a:solidFill>
                  <a:srgbClr val="FF0000"/>
                </a:solidFill>
              </a:rPr>
              <a:t>the latests versions of 16% libraries.</a:t>
            </a:r>
            <a:endParaRPr lang="en-US" sz="2000">
              <a:solidFill>
                <a:srgbClr val="FF0000"/>
              </a:solidFill>
            </a:endParaRPr>
          </a:p>
        </p:txBody>
      </p:sp>
      <p:sp>
        <p:nvSpPr>
          <p:cNvPr id="6" name="文本框 5"/>
          <p:cNvSpPr txBox="1"/>
          <p:nvPr/>
        </p:nvSpPr>
        <p:spPr>
          <a:xfrm>
            <a:off x="807720" y="4061460"/>
            <a:ext cx="10895330" cy="1938020"/>
          </a:xfrm>
          <a:prstGeom prst="rect">
            <a:avLst/>
          </a:prstGeom>
          <a:noFill/>
        </p:spPr>
        <p:txBody>
          <a:bodyPr wrap="square" rtlCol="0">
            <a:spAutoFit/>
          </a:bodyPr>
          <a:p>
            <a:r>
              <a:rPr lang="en-US" altLang="zh-CN" sz="2000">
                <a:sym typeface="+mn-ea"/>
              </a:rPr>
              <a:t>RQ1.2  </a:t>
            </a:r>
            <a:r>
              <a:rPr lang="zh-CN" altLang="en-US" sz="2000">
                <a:sym typeface="+mn-ea"/>
              </a:rPr>
              <a:t>How do vulnerabilities </a:t>
            </a:r>
            <a:r>
              <a:rPr lang="zh-CN" altLang="en-US" sz="2000">
                <a:solidFill>
                  <a:srgbClr val="FF0000"/>
                </a:solidFill>
                <a:sym typeface="+mn-ea"/>
              </a:rPr>
              <a:t>propagate</a:t>
            </a:r>
            <a:r>
              <a:rPr lang="zh-CN" altLang="en-US" sz="2000">
                <a:sym typeface="+mn-ea"/>
              </a:rPr>
              <a:t> to affect root packages via dependency </a:t>
            </a:r>
            <a:r>
              <a:rPr lang="zh-CN" altLang="en-US" sz="2000">
                <a:sym typeface="+mn-ea"/>
              </a:rPr>
              <a:t>tree?</a:t>
            </a:r>
            <a:endParaRPr lang="zh-CN" altLang="en-US" sz="2000">
              <a:sym typeface="+mn-ea"/>
            </a:endParaRPr>
          </a:p>
          <a:p>
            <a:endParaRPr lang="en-US" altLang="zh-CN" sz="2000"/>
          </a:p>
          <a:p>
            <a:r>
              <a:rPr lang="en-US" altLang="zh-CN" sz="2000"/>
              <a:t>2</a:t>
            </a:r>
            <a:r>
              <a:rPr lang="zh-CN" altLang="en-US" sz="2000"/>
              <a:t>、</a:t>
            </a:r>
            <a:r>
              <a:rPr lang="en-US" altLang="zh-CN" sz="2000"/>
              <a:t>vulnerabilities from </a:t>
            </a:r>
            <a:r>
              <a:rPr lang="en-US" altLang="zh-CN" sz="2000">
                <a:solidFill>
                  <a:srgbClr val="FF0000"/>
                </a:solidFill>
              </a:rPr>
              <a:t>direct dependencies</a:t>
            </a:r>
            <a:r>
              <a:rPr lang="en-US" altLang="zh-CN" sz="2000"/>
              <a:t> are widely neglected (</a:t>
            </a:r>
            <a:r>
              <a:rPr lang="en-US" altLang="zh-CN" sz="2000">
                <a:solidFill>
                  <a:srgbClr val="FF0000"/>
                </a:solidFill>
              </a:rPr>
              <a:t>over 30% affected library versions</a:t>
            </a:r>
            <a:r>
              <a:rPr lang="en-US" altLang="zh-CN" sz="2000"/>
              <a:t>)</a:t>
            </a:r>
            <a:endParaRPr lang="en-US" altLang="zh-CN" sz="2000"/>
          </a:p>
          <a:p>
            <a:pPr indent="457200"/>
            <a:r>
              <a:rPr lang="en-US" altLang="zh-CN" sz="2000"/>
              <a:t>most of the vulnerable paths go through limited direct dependencies, which could be utilized to cut off vulnerable paths.</a:t>
            </a:r>
            <a:endParaRPr lang="en-US" altLang="zh-CN" sz="2000"/>
          </a:p>
          <a:p>
            <a:r>
              <a:rPr lang="en-US" altLang="zh-CN" sz="2000">
                <a:solidFill>
                  <a:schemeClr val="tx1"/>
                </a:solidFill>
              </a:rPr>
              <a:t>3</a:t>
            </a:r>
            <a:r>
              <a:rPr lang="zh-CN" altLang="en-US" sz="2000">
                <a:solidFill>
                  <a:schemeClr val="tx1"/>
                </a:solidFill>
              </a:rPr>
              <a:t>、</a:t>
            </a:r>
            <a:r>
              <a:rPr lang="en-US" altLang="zh-CN" sz="2000">
                <a:solidFill>
                  <a:schemeClr val="tx1"/>
                </a:solidFill>
              </a:rPr>
              <a:t>A</a:t>
            </a:r>
            <a:r>
              <a:rPr lang="zh-CN" altLang="en-US" sz="2000">
                <a:solidFill>
                  <a:schemeClr val="tx1"/>
                </a:solidFill>
              </a:rPr>
              <a:t>veragely, one</a:t>
            </a:r>
            <a:r>
              <a:rPr lang="en-US" altLang="zh-CN" sz="2000">
                <a:solidFill>
                  <a:schemeClr val="tx1"/>
                </a:solidFill>
              </a:rPr>
              <a:t> </a:t>
            </a:r>
            <a:r>
              <a:rPr lang="zh-CN" altLang="en-US" sz="2000">
                <a:solidFill>
                  <a:schemeClr val="tx1"/>
                </a:solidFill>
              </a:rPr>
              <a:t>vulnerable points introduce 8 vulnerable paths</a:t>
            </a:r>
            <a:endParaRPr lang="en-US" altLang="zh-CN" sz="2000">
              <a:solidFill>
                <a:schemeClr val="tx1"/>
              </a:solidFill>
            </a:endParaRPr>
          </a:p>
        </p:txBody>
      </p:sp>
      <p:sp>
        <p:nvSpPr>
          <p:cNvPr id="7" name="文本框 6"/>
          <p:cNvSpPr txBox="1"/>
          <p:nvPr/>
        </p:nvSpPr>
        <p:spPr>
          <a:xfrm>
            <a:off x="807720" y="1290320"/>
            <a:ext cx="9401175" cy="460375"/>
          </a:xfrm>
          <a:prstGeom prst="rect">
            <a:avLst/>
          </a:prstGeom>
          <a:noFill/>
        </p:spPr>
        <p:txBody>
          <a:bodyPr wrap="square" rtlCol="0" anchor="t">
            <a:spAutoFit/>
          </a:bodyPr>
          <a:p>
            <a:r>
              <a:rPr lang="zh-CN" altLang="en-US" sz="2400" b="1">
                <a:sym typeface="+mn-ea"/>
              </a:rPr>
              <a:t>RQ1: (Vulnerability Propagation via Dependency Trees)</a:t>
            </a:r>
            <a:endParaRPr lang="zh-CN" altLang="en-US" sz="2400"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542608" y="365760"/>
            <a:ext cx="312102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Empirical Study</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663575" y="1254760"/>
            <a:ext cx="9813290" cy="460375"/>
          </a:xfrm>
          <a:prstGeom prst="rect">
            <a:avLst/>
          </a:prstGeom>
          <a:noFill/>
        </p:spPr>
        <p:txBody>
          <a:bodyPr wrap="square" rtlCol="0" anchor="t">
            <a:spAutoFit/>
          </a:bodyPr>
          <a:p>
            <a:r>
              <a:rPr lang="zh-CN" altLang="en-US" sz="2400" b="1">
                <a:sym typeface="+mn-ea"/>
              </a:rPr>
              <a:t>RQ</a:t>
            </a:r>
            <a:r>
              <a:rPr lang="en-US" altLang="zh-CN" sz="2400" b="1">
                <a:sym typeface="+mn-ea"/>
              </a:rPr>
              <a:t>2</a:t>
            </a:r>
            <a:r>
              <a:rPr lang="zh-CN" altLang="en-US" sz="2400" b="1">
                <a:sym typeface="+mn-ea"/>
              </a:rPr>
              <a:t>: (Vulnerability Propagation Evolution in Dependency</a:t>
            </a:r>
            <a:r>
              <a:rPr lang="en-US" altLang="zh-CN" sz="2400" b="1">
                <a:sym typeface="+mn-ea"/>
              </a:rPr>
              <a:t> </a:t>
            </a:r>
            <a:r>
              <a:rPr lang="zh-CN" altLang="en-US" sz="2400" b="1">
                <a:sym typeface="+mn-ea"/>
              </a:rPr>
              <a:t>Trees)</a:t>
            </a:r>
            <a:r>
              <a:rPr lang="en-US" altLang="zh-CN">
                <a:sym typeface="+mn-ea"/>
              </a:rPr>
              <a:t>  </a:t>
            </a:r>
            <a:endParaRPr lang="en-US" altLang="zh-CN">
              <a:sym typeface="+mn-ea"/>
            </a:endParaRPr>
          </a:p>
        </p:txBody>
      </p:sp>
      <p:sp>
        <p:nvSpPr>
          <p:cNvPr id="5" name="文本框 4"/>
          <p:cNvSpPr txBox="1"/>
          <p:nvPr/>
        </p:nvSpPr>
        <p:spPr>
          <a:xfrm>
            <a:off x="668020" y="1852930"/>
            <a:ext cx="9808845" cy="706755"/>
          </a:xfrm>
          <a:prstGeom prst="rect">
            <a:avLst/>
          </a:prstGeom>
          <a:noFill/>
        </p:spPr>
        <p:txBody>
          <a:bodyPr wrap="square" rtlCol="0">
            <a:spAutoFit/>
          </a:bodyPr>
          <a:p>
            <a:r>
              <a:rPr lang="en-US" altLang="zh-CN" sz="2000">
                <a:sym typeface="+mn-ea"/>
              </a:rPr>
              <a:t>RQ2.1 </a:t>
            </a:r>
            <a:r>
              <a:rPr sz="2000">
                <a:sym typeface="+mn-ea"/>
              </a:rPr>
              <a:t>How does known </a:t>
            </a:r>
            <a:r>
              <a:rPr sz="2000">
                <a:solidFill>
                  <a:srgbClr val="FF0000"/>
                </a:solidFill>
                <a:sym typeface="+mn-ea"/>
              </a:rPr>
              <a:t>vulnerability propagation evolve</a:t>
            </a:r>
            <a:r>
              <a:rPr sz="2000">
                <a:sym typeface="+mn-ea"/>
              </a:rPr>
              <a:t> over</a:t>
            </a:r>
            <a:r>
              <a:rPr lang="en-US" sz="2000">
                <a:sym typeface="+mn-ea"/>
              </a:rPr>
              <a:t> </a:t>
            </a:r>
            <a:r>
              <a:rPr sz="2000">
                <a:sym typeface="+mn-ea"/>
              </a:rPr>
              <a:t>time?</a:t>
            </a:r>
            <a:endParaRPr lang="zh-CN" altLang="en-US" sz="2000"/>
          </a:p>
          <a:p>
            <a:r>
              <a:rPr lang="en-US" altLang="zh-CN" sz="2000"/>
              <a:t>4</a:t>
            </a:r>
            <a:r>
              <a:rPr lang="zh-CN" altLang="en-US" sz="2000"/>
              <a:t>、 Known vulnerabilities are causing a larger impact</a:t>
            </a:r>
            <a:r>
              <a:rPr lang="en-US" altLang="zh-CN" sz="2000"/>
              <a:t> </a:t>
            </a:r>
            <a:r>
              <a:rPr lang="zh-CN" altLang="en-US" sz="2000"/>
              <a:t>across the NPM ecosystem over time.</a:t>
            </a:r>
            <a:endParaRPr lang="zh-CN" altLang="en-US" sz="2000"/>
          </a:p>
        </p:txBody>
      </p:sp>
      <p:pic>
        <p:nvPicPr>
          <p:cNvPr id="6" name="图片 5"/>
          <p:cNvPicPr>
            <a:picLocks noChangeAspect="1"/>
          </p:cNvPicPr>
          <p:nvPr>
            <p:custDataLst>
              <p:tags r:id="rId2"/>
            </p:custDataLst>
          </p:nvPr>
        </p:nvPicPr>
        <p:blipFill>
          <a:blip r:embed="rId3"/>
          <a:stretch>
            <a:fillRect/>
          </a:stretch>
        </p:blipFill>
        <p:spPr>
          <a:xfrm>
            <a:off x="5231765" y="3110230"/>
            <a:ext cx="6725285" cy="3449320"/>
          </a:xfrm>
          <a:prstGeom prst="rect">
            <a:avLst/>
          </a:prstGeom>
        </p:spPr>
      </p:pic>
      <p:sp>
        <p:nvSpPr>
          <p:cNvPr id="7" name="文本框 6"/>
          <p:cNvSpPr txBox="1"/>
          <p:nvPr/>
        </p:nvSpPr>
        <p:spPr>
          <a:xfrm>
            <a:off x="669290" y="2774950"/>
            <a:ext cx="4343400" cy="3784600"/>
          </a:xfrm>
          <a:prstGeom prst="rect">
            <a:avLst/>
          </a:prstGeom>
          <a:noFill/>
        </p:spPr>
        <p:txBody>
          <a:bodyPr wrap="square" rtlCol="0">
            <a:spAutoFit/>
          </a:bodyPr>
          <a:p>
            <a:r>
              <a:rPr lang="en-US" altLang="zh-CN" sz="2000">
                <a:sym typeface="+mn-ea"/>
              </a:rPr>
              <a:t>RQ2.2  </a:t>
            </a:r>
            <a:r>
              <a:rPr lang="zh-CN" altLang="en-US" sz="2000">
                <a:sym typeface="+mn-ea"/>
              </a:rPr>
              <a:t>How </a:t>
            </a:r>
            <a:r>
              <a:rPr lang="zh-CN" altLang="en-US" sz="2000">
                <a:solidFill>
                  <a:srgbClr val="FF0000"/>
                </a:solidFill>
                <a:sym typeface="+mn-ea"/>
              </a:rPr>
              <a:t>long</a:t>
            </a:r>
            <a:r>
              <a:rPr lang="zh-CN" altLang="en-US" sz="2000">
                <a:sym typeface="+mn-ea"/>
              </a:rPr>
              <a:t> do vulnerabilities live in dependency trees?</a:t>
            </a:r>
            <a:endParaRPr lang="zh-CN" altLang="en-US" sz="2000"/>
          </a:p>
          <a:p>
            <a:r>
              <a:rPr lang="en-US" altLang="zh-CN" sz="2000"/>
              <a:t>5</a:t>
            </a:r>
            <a:r>
              <a:rPr lang="zh-CN" altLang="en-US" sz="2000"/>
              <a:t>、Most of the CVEs (</a:t>
            </a:r>
            <a:r>
              <a:rPr lang="zh-CN" altLang="en-US" sz="2000">
                <a:solidFill>
                  <a:srgbClr val="FF0000"/>
                </a:solidFill>
              </a:rPr>
              <a:t>93%</a:t>
            </a:r>
            <a:r>
              <a:rPr lang="zh-CN" altLang="en-US" sz="2000"/>
              <a:t>) have already been </a:t>
            </a:r>
            <a:r>
              <a:rPr lang="zh-CN" altLang="en-US" sz="2000">
                <a:solidFill>
                  <a:srgbClr val="FF0000"/>
                </a:solidFill>
              </a:rPr>
              <a:t>introduced</a:t>
            </a:r>
            <a:r>
              <a:rPr lang="zh-CN" altLang="en-US" sz="2000"/>
              <a:t> to dependency trees </a:t>
            </a:r>
            <a:r>
              <a:rPr lang="zh-CN" altLang="en-US" sz="2000">
                <a:solidFill>
                  <a:srgbClr val="FF0000"/>
                </a:solidFill>
              </a:rPr>
              <a:t>before they were discovered</a:t>
            </a:r>
            <a:r>
              <a:rPr lang="zh-CN" altLang="en-US" sz="2000"/>
              <a:t>,</a:t>
            </a:r>
            <a:r>
              <a:rPr lang="en-US" altLang="zh-CN" sz="2000"/>
              <a:t> </a:t>
            </a:r>
            <a:r>
              <a:rPr lang="zh-CN" altLang="en-US" sz="2000"/>
              <a:t>and the fixed versions of these CVEs (</a:t>
            </a:r>
            <a:r>
              <a:rPr lang="zh-CN" altLang="en-US" sz="2000">
                <a:solidFill>
                  <a:srgbClr val="FF0000"/>
                </a:solidFill>
              </a:rPr>
              <a:t>87%</a:t>
            </a:r>
            <a:r>
              <a:rPr lang="zh-CN" altLang="en-US" sz="2000"/>
              <a:t>) were also mostly</a:t>
            </a:r>
            <a:r>
              <a:rPr lang="en-US" altLang="zh-CN" sz="2000"/>
              <a:t> </a:t>
            </a:r>
            <a:r>
              <a:rPr lang="zh-CN" altLang="en-US" sz="2000">
                <a:solidFill>
                  <a:srgbClr val="FF0000"/>
                </a:solidFill>
              </a:rPr>
              <a:t>released before CVE publish.</a:t>
            </a:r>
            <a:endParaRPr lang="zh-CN" altLang="en-US" sz="2000">
              <a:solidFill>
                <a:schemeClr val="tx1"/>
              </a:solidFill>
            </a:endParaRPr>
          </a:p>
          <a:p>
            <a:endParaRPr lang="en-US" altLang="zh-CN" sz="2000">
              <a:solidFill>
                <a:schemeClr val="tx1"/>
              </a:solidFill>
            </a:endParaRPr>
          </a:p>
          <a:p>
            <a:r>
              <a:rPr lang="en-US" altLang="zh-CN" sz="2000">
                <a:solidFill>
                  <a:schemeClr val="tx1"/>
                </a:solidFill>
              </a:rPr>
              <a:t>6</a:t>
            </a:r>
            <a:r>
              <a:rPr lang="zh-CN" altLang="en-US" sz="2000">
                <a:solidFill>
                  <a:schemeClr val="tx1"/>
                </a:solidFill>
              </a:rPr>
              <a:t>、Only </a:t>
            </a:r>
            <a:r>
              <a:rPr lang="zh-CN" altLang="en-US" sz="2000">
                <a:solidFill>
                  <a:srgbClr val="FF0000"/>
                </a:solidFill>
              </a:rPr>
              <a:t>60%</a:t>
            </a:r>
            <a:r>
              <a:rPr lang="zh-CN" altLang="en-US" sz="2000">
                <a:solidFill>
                  <a:schemeClr val="tx1"/>
                </a:solidFill>
              </a:rPr>
              <a:t> of CVEs in dependency trees are</a:t>
            </a:r>
            <a:r>
              <a:rPr lang="zh-CN" altLang="en-US" sz="2000">
                <a:solidFill>
                  <a:srgbClr val="FF0000"/>
                </a:solidFill>
              </a:rPr>
              <a:t> removed automatically</a:t>
            </a:r>
            <a:r>
              <a:rPr lang="zh-CN" altLang="en-US" sz="2000">
                <a:solidFill>
                  <a:schemeClr val="tx1"/>
                </a:solidFill>
              </a:rPr>
              <a:t> by DTCs, and even so,</a:t>
            </a:r>
            <a:r>
              <a:rPr lang="en-US" altLang="zh-CN" sz="2000">
                <a:solidFill>
                  <a:schemeClr val="tx1"/>
                </a:solidFill>
              </a:rPr>
              <a:t> </a:t>
            </a:r>
            <a:r>
              <a:rPr lang="zh-CN" altLang="en-US" sz="2000">
                <a:solidFill>
                  <a:schemeClr val="tx1"/>
                </a:solidFill>
              </a:rPr>
              <a:t>it still takes over </a:t>
            </a:r>
            <a:r>
              <a:rPr lang="zh-CN" altLang="en-US" sz="2000">
                <a:solidFill>
                  <a:srgbClr val="FF0000"/>
                </a:solidFill>
              </a:rPr>
              <a:t>one year</a:t>
            </a:r>
            <a:r>
              <a:rPr lang="zh-CN" altLang="en-US" sz="2000">
                <a:solidFill>
                  <a:schemeClr val="tx1"/>
                </a:solidFill>
              </a:rPr>
              <a:t> for each CVE to </a:t>
            </a:r>
            <a:r>
              <a:rPr lang="zh-CN" altLang="en-US" sz="2000">
                <a:solidFill>
                  <a:srgbClr val="FF0000"/>
                </a:solidFill>
              </a:rPr>
              <a:t>get removed.</a:t>
            </a:r>
            <a:endParaRPr lang="zh-CN" altLang="en-US" sz="20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542608" y="365760"/>
            <a:ext cx="312102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Empirical Study</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custDataLst>
              <p:tags r:id="rId2"/>
            </p:custDataLst>
          </p:nvPr>
        </p:nvSpPr>
        <p:spPr>
          <a:xfrm>
            <a:off x="663575" y="1254760"/>
            <a:ext cx="9813290" cy="460375"/>
          </a:xfrm>
          <a:prstGeom prst="rect">
            <a:avLst/>
          </a:prstGeom>
          <a:noFill/>
        </p:spPr>
        <p:txBody>
          <a:bodyPr wrap="square" rtlCol="0" anchor="t">
            <a:spAutoFit/>
          </a:bodyPr>
          <a:p>
            <a:r>
              <a:rPr lang="zh-CN" altLang="en-US" sz="2400" b="1">
                <a:sym typeface="+mn-ea"/>
              </a:rPr>
              <a:t>RQ</a:t>
            </a:r>
            <a:r>
              <a:rPr lang="en-US" altLang="zh-CN" sz="2400" b="1">
                <a:sym typeface="+mn-ea"/>
              </a:rPr>
              <a:t>2</a:t>
            </a:r>
            <a:r>
              <a:rPr lang="zh-CN" altLang="en-US" sz="2400" b="1">
                <a:sym typeface="+mn-ea"/>
              </a:rPr>
              <a:t>: (Vulnerability Propagation Evolution in Dependency</a:t>
            </a:r>
            <a:r>
              <a:rPr lang="en-US" altLang="zh-CN" sz="2400" b="1">
                <a:sym typeface="+mn-ea"/>
              </a:rPr>
              <a:t> </a:t>
            </a:r>
            <a:r>
              <a:rPr lang="zh-CN" altLang="en-US" sz="2400" b="1">
                <a:sym typeface="+mn-ea"/>
              </a:rPr>
              <a:t>Trees)</a:t>
            </a:r>
            <a:r>
              <a:rPr lang="en-US" altLang="zh-CN">
                <a:sym typeface="+mn-ea"/>
              </a:rPr>
              <a:t>  </a:t>
            </a:r>
            <a:endParaRPr lang="en-US" altLang="zh-CN">
              <a:sym typeface="+mn-ea"/>
            </a:endParaRPr>
          </a:p>
        </p:txBody>
      </p:sp>
      <p:sp>
        <p:nvSpPr>
          <p:cNvPr id="3" name="文本框 2"/>
          <p:cNvSpPr txBox="1"/>
          <p:nvPr/>
        </p:nvSpPr>
        <p:spPr>
          <a:xfrm>
            <a:off x="771525" y="1958975"/>
            <a:ext cx="10599420" cy="2245360"/>
          </a:xfrm>
          <a:prstGeom prst="rect">
            <a:avLst/>
          </a:prstGeom>
          <a:noFill/>
        </p:spPr>
        <p:txBody>
          <a:bodyPr wrap="square" rtlCol="0">
            <a:spAutoFit/>
          </a:bodyPr>
          <a:p>
            <a:r>
              <a:rPr lang="en-US" altLang="zh-CN" sz="2000">
                <a:sym typeface="+mn-ea"/>
              </a:rPr>
              <a:t>RQ2.3 Why are there still </a:t>
            </a:r>
            <a:r>
              <a:rPr lang="en-US" altLang="zh-CN" sz="2000">
                <a:solidFill>
                  <a:srgbClr val="FF0000"/>
                </a:solidFill>
                <a:sym typeface="+mn-ea"/>
              </a:rPr>
              <a:t>a considerable portion of CVEs not </a:t>
            </a:r>
            <a:r>
              <a:rPr lang="zh-CN" altLang="en-US" sz="2000">
                <a:solidFill>
                  <a:srgbClr val="FF0000"/>
                </a:solidFill>
                <a:sym typeface="+mn-ea"/>
              </a:rPr>
              <a:t>removed</a:t>
            </a:r>
            <a:r>
              <a:rPr lang="en-US" altLang="zh-CN" sz="2000">
                <a:sym typeface="+mn-ea"/>
              </a:rPr>
              <a:t>?</a:t>
            </a:r>
            <a:endParaRPr lang="en-US" altLang="zh-CN" sz="2000">
              <a:sym typeface="+mn-ea"/>
            </a:endParaRPr>
          </a:p>
          <a:p>
            <a:endParaRPr lang="zh-CN" altLang="en-US" sz="2000"/>
          </a:p>
          <a:p>
            <a:r>
              <a:rPr lang="en-US" altLang="zh-CN" sz="2000"/>
              <a:t>7</a:t>
            </a:r>
            <a:r>
              <a:rPr lang="zh-CN" altLang="en-US" sz="2000"/>
              <a:t>、</a:t>
            </a:r>
            <a:r>
              <a:rPr lang="en-US" altLang="zh-CN" sz="2000">
                <a:solidFill>
                  <a:srgbClr val="FF0000"/>
                </a:solidFill>
              </a:rPr>
              <a:t>T</a:t>
            </a:r>
            <a:r>
              <a:rPr lang="zh-CN" altLang="en-US" sz="2000">
                <a:solidFill>
                  <a:srgbClr val="FF0000"/>
                </a:solidFill>
              </a:rPr>
              <a:t>he root cause</a:t>
            </a:r>
            <a:r>
              <a:rPr lang="zh-CN" altLang="en-US" sz="2000"/>
              <a:t> of CVE introduction and elimination is </a:t>
            </a:r>
            <a:r>
              <a:rPr lang="zh-CN" altLang="en-US" sz="2000">
                <a:solidFill>
                  <a:srgbClr val="FF0000"/>
                </a:solidFill>
              </a:rPr>
              <a:t>the change of dependency trees,</a:t>
            </a:r>
            <a:r>
              <a:rPr lang="zh-CN" altLang="en-US" sz="2000"/>
              <a:t> which</a:t>
            </a:r>
            <a:endParaRPr lang="zh-CN" altLang="en-US" sz="2000"/>
          </a:p>
          <a:p>
            <a:r>
              <a:rPr lang="zh-CN" altLang="en-US" sz="2000"/>
              <a:t>requires two preconditions: 1) nodes in the dependency tree </a:t>
            </a:r>
            <a:r>
              <a:rPr lang="zh-CN" altLang="en-US" sz="2000">
                <a:solidFill>
                  <a:srgbClr val="FF0000"/>
                </a:solidFill>
              </a:rPr>
              <a:t>have</a:t>
            </a:r>
            <a:r>
              <a:rPr lang="en-US" altLang="zh-CN" sz="2000">
                <a:solidFill>
                  <a:srgbClr val="FF0000"/>
                </a:solidFill>
              </a:rPr>
              <a:t> </a:t>
            </a:r>
            <a:r>
              <a:rPr lang="zh-CN" altLang="en-US" sz="2000">
                <a:solidFill>
                  <a:srgbClr val="FF0000"/>
                </a:solidFill>
              </a:rPr>
              <a:t>new versions released</a:t>
            </a:r>
            <a:r>
              <a:rPr lang="zh-CN" altLang="en-US" sz="2000"/>
              <a:t>; 2) the newly released version </a:t>
            </a:r>
            <a:r>
              <a:rPr lang="zh-CN" altLang="en-US" sz="2000">
                <a:solidFill>
                  <a:srgbClr val="FF0000"/>
                </a:solidFill>
              </a:rPr>
              <a:t>satisfies</a:t>
            </a:r>
            <a:r>
              <a:rPr lang="zh-CN" altLang="en-US" sz="2000"/>
              <a:t> the</a:t>
            </a:r>
            <a:r>
              <a:rPr lang="en-US" altLang="zh-CN" sz="2000"/>
              <a:t> </a:t>
            </a:r>
            <a:r>
              <a:rPr lang="zh-CN" altLang="en-US" sz="2000"/>
              <a:t>corresponding </a:t>
            </a:r>
            <a:r>
              <a:rPr lang="zh-CN" altLang="en-US" sz="2000">
                <a:solidFill>
                  <a:srgbClr val="FF0000"/>
                </a:solidFill>
              </a:rPr>
              <a:t>dependency constraint.</a:t>
            </a:r>
            <a:endParaRPr lang="zh-CN" altLang="en-US" sz="2000">
              <a:solidFill>
                <a:srgbClr val="FF0000"/>
              </a:solidFill>
            </a:endParaRPr>
          </a:p>
          <a:p>
            <a:r>
              <a:rPr lang="en-US" altLang="zh-CN" sz="2000"/>
              <a:t>8</a:t>
            </a:r>
            <a:r>
              <a:rPr lang="zh-CN" altLang="en-US" sz="2000"/>
              <a:t>、</a:t>
            </a:r>
            <a:r>
              <a:rPr lang="zh-CN" altLang="en-US" sz="2000">
                <a:solidFill>
                  <a:srgbClr val="FF0000"/>
                </a:solidFill>
              </a:rPr>
              <a:t>Outdated Maintenance</a:t>
            </a:r>
            <a:r>
              <a:rPr lang="zh-CN" altLang="en-US" sz="2000"/>
              <a:t> (provider) and </a:t>
            </a:r>
            <a:r>
              <a:rPr lang="zh-CN" altLang="en-US" sz="2000">
                <a:solidFill>
                  <a:srgbClr val="FF0000"/>
                </a:solidFill>
              </a:rPr>
              <a:t>Unsuitable</a:t>
            </a:r>
            <a:r>
              <a:rPr lang="en-US" altLang="zh-CN" sz="2000">
                <a:solidFill>
                  <a:srgbClr val="FF0000"/>
                </a:solidFill>
              </a:rPr>
              <a:t> </a:t>
            </a:r>
            <a:r>
              <a:rPr lang="zh-CN" altLang="en-US" sz="2000">
                <a:solidFill>
                  <a:srgbClr val="FF0000"/>
                </a:solidFill>
              </a:rPr>
              <a:t>Dependency Constraint</a:t>
            </a:r>
            <a:r>
              <a:rPr lang="en-US" altLang="zh-CN" sz="2000"/>
              <a:t> </a:t>
            </a:r>
            <a:r>
              <a:rPr lang="zh-CN" altLang="en-US" sz="2000"/>
              <a:t>(consumer) are the </a:t>
            </a:r>
            <a:r>
              <a:rPr lang="zh-CN" altLang="en-US" sz="2000">
                <a:solidFill>
                  <a:srgbClr val="FF0000"/>
                </a:solidFill>
              </a:rPr>
              <a:t>main reasons</a:t>
            </a:r>
            <a:r>
              <a:rPr lang="zh-CN" altLang="en-US" sz="2000"/>
              <a:t> that</a:t>
            </a:r>
            <a:r>
              <a:rPr lang="en-US" altLang="zh-CN" sz="2000"/>
              <a:t> </a:t>
            </a:r>
            <a:r>
              <a:rPr lang="zh-CN" altLang="en-US" sz="2000"/>
              <a:t>hinder the automated vulnerability removal in dependency</a:t>
            </a:r>
            <a:r>
              <a:rPr lang="en-US" altLang="zh-CN" sz="2000"/>
              <a:t> </a:t>
            </a:r>
            <a:r>
              <a:rPr lang="zh-CN" altLang="en-US" sz="2000"/>
              <a:t>trees over time.</a:t>
            </a:r>
            <a:endParaRPr lang="zh-CN" altLang="en-US" sz="2000"/>
          </a:p>
        </p:txBody>
      </p:sp>
      <p:sp>
        <p:nvSpPr>
          <p:cNvPr id="5" name="文本框 4"/>
          <p:cNvSpPr txBox="1"/>
          <p:nvPr/>
        </p:nvSpPr>
        <p:spPr>
          <a:xfrm>
            <a:off x="795655" y="4448175"/>
            <a:ext cx="10245725" cy="1322070"/>
          </a:xfrm>
          <a:prstGeom prst="rect">
            <a:avLst/>
          </a:prstGeom>
          <a:noFill/>
        </p:spPr>
        <p:txBody>
          <a:bodyPr wrap="square" rtlCol="0">
            <a:spAutoFit/>
          </a:bodyPr>
          <a:p>
            <a:r>
              <a:rPr lang="en-US" altLang="zh-CN" sz="2000">
                <a:sym typeface="+mn-ea"/>
              </a:rPr>
              <a:t>RQ2.4 Example of remediation by avoiding vulnerability introduction (DTReme).</a:t>
            </a:r>
            <a:endParaRPr lang="en-US" altLang="zh-CN" sz="2000">
              <a:solidFill>
                <a:schemeClr val="tx1"/>
              </a:solidFill>
            </a:endParaRPr>
          </a:p>
          <a:p>
            <a:endParaRPr lang="zh-CN" altLang="en-US" sz="2000"/>
          </a:p>
          <a:p>
            <a:r>
              <a:rPr lang="en-US" altLang="zh-CN" sz="2000"/>
              <a:t>9</a:t>
            </a:r>
            <a:r>
              <a:rPr lang="zh-CN" altLang="en-US" sz="2000"/>
              <a:t>、</a:t>
            </a:r>
            <a:r>
              <a:rPr lang="en-US" altLang="zh-CN" sz="2000"/>
              <a:t>Considerable user projects contain unavoidable vulunerabilities even though we have exhausted all possible dependency trees(ref. DTReme results).</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674053" y="365760"/>
            <a:ext cx="177228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DTReme</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图片 1"/>
          <p:cNvPicPr>
            <a:picLocks noChangeAspect="1"/>
          </p:cNvPicPr>
          <p:nvPr>
            <p:custDataLst>
              <p:tags r:id="rId2"/>
            </p:custDataLst>
          </p:nvPr>
        </p:nvPicPr>
        <p:blipFill>
          <a:blip r:embed="rId3"/>
          <a:stretch>
            <a:fillRect/>
          </a:stretch>
        </p:blipFill>
        <p:spPr>
          <a:xfrm>
            <a:off x="5752465" y="4288155"/>
            <a:ext cx="6314440" cy="256984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1022985" y="1842135"/>
            <a:ext cx="3096895" cy="4587240"/>
          </a:xfrm>
          <a:prstGeom prst="rect">
            <a:avLst/>
          </a:prstGeom>
        </p:spPr>
      </p:pic>
      <p:sp>
        <p:nvSpPr>
          <p:cNvPr id="5" name="文本框 4"/>
          <p:cNvSpPr txBox="1"/>
          <p:nvPr/>
        </p:nvSpPr>
        <p:spPr>
          <a:xfrm>
            <a:off x="1022985" y="1061720"/>
            <a:ext cx="7259320" cy="460375"/>
          </a:xfrm>
          <a:prstGeom prst="rect">
            <a:avLst/>
          </a:prstGeom>
          <a:noFill/>
        </p:spPr>
        <p:txBody>
          <a:bodyPr wrap="square" rtlCol="0">
            <a:spAutoFit/>
          </a:bodyPr>
          <a:p>
            <a:r>
              <a:rPr lang="en-US" altLang="zh-CN" sz="2400" b="1"/>
              <a:t>Dependency Tree Remediation</a:t>
            </a:r>
            <a:endParaRPr lang="en-US" altLang="zh-CN" sz="2400" b="1"/>
          </a:p>
        </p:txBody>
      </p:sp>
      <p:sp>
        <p:nvSpPr>
          <p:cNvPr id="6" name="文本框 5"/>
          <p:cNvSpPr txBox="1"/>
          <p:nvPr/>
        </p:nvSpPr>
        <p:spPr>
          <a:xfrm>
            <a:off x="7129780" y="236855"/>
            <a:ext cx="4662805" cy="1476375"/>
          </a:xfrm>
          <a:prstGeom prst="rect">
            <a:avLst/>
          </a:prstGeom>
          <a:noFill/>
        </p:spPr>
        <p:txBody>
          <a:bodyPr wrap="square" rtlCol="0">
            <a:spAutoFit/>
          </a:bodyPr>
          <a:p>
            <a:r>
              <a:rPr lang="en-US" altLang="zh-CN" b="1"/>
              <a:t>Existing remediation:</a:t>
            </a:r>
            <a:endParaRPr lang="en-US" altLang="zh-CN" b="1"/>
          </a:p>
          <a:p>
            <a:endParaRPr lang="en-US" altLang="zh-CN" b="1"/>
          </a:p>
          <a:p>
            <a:r>
              <a:rPr lang="en-US" altLang="zh-CN" b="1"/>
              <a:t>For vulnerable node I in the dependency tree, remediate I by </a:t>
            </a:r>
            <a:r>
              <a:rPr lang="en-US" altLang="zh-CN" b="1">
                <a:solidFill>
                  <a:srgbClr val="FF0000"/>
                </a:solidFill>
              </a:rPr>
              <a:t>upgrading</a:t>
            </a:r>
            <a:r>
              <a:rPr lang="en-US" altLang="zh-CN" b="1"/>
              <a:t> or </a:t>
            </a:r>
            <a:r>
              <a:rPr lang="en-US" altLang="zh-CN" b="1">
                <a:solidFill>
                  <a:srgbClr val="FF0000"/>
                </a:solidFill>
              </a:rPr>
              <a:t>downgrading</a:t>
            </a:r>
            <a:r>
              <a:rPr lang="en-US" altLang="zh-CN" b="1"/>
              <a:t> B and C to avoid introducing vulnerable I.</a:t>
            </a:r>
            <a:endParaRPr lang="en-US" altLang="zh-CN" b="1"/>
          </a:p>
        </p:txBody>
      </p:sp>
      <p:sp>
        <p:nvSpPr>
          <p:cNvPr id="7" name="圆角矩形 6"/>
          <p:cNvSpPr/>
          <p:nvPr/>
        </p:nvSpPr>
        <p:spPr>
          <a:xfrm>
            <a:off x="7004050" y="165735"/>
            <a:ext cx="4827905" cy="1676400"/>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34990" y="2271395"/>
            <a:ext cx="6196965" cy="1938020"/>
          </a:xfrm>
          <a:prstGeom prst="rect">
            <a:avLst/>
          </a:prstGeom>
          <a:noFill/>
        </p:spPr>
        <p:txBody>
          <a:bodyPr wrap="square" rtlCol="0">
            <a:spAutoFit/>
          </a:bodyPr>
          <a:p>
            <a:r>
              <a:rPr lang="en-US" altLang="zh-CN" sz="2000" b="1"/>
              <a:t>DTReme</a:t>
            </a:r>
            <a:endParaRPr lang="en-US" altLang="zh-CN" sz="2000" b="1"/>
          </a:p>
          <a:p>
            <a:r>
              <a:rPr lang="en-US" altLang="zh-CN" sz="2000"/>
              <a:t>Generally,we exhaustively iterate possible alternatives for each vulnerable paths by:</a:t>
            </a:r>
            <a:endParaRPr lang="en-US" altLang="zh-CN" sz="2000"/>
          </a:p>
          <a:p>
            <a:r>
              <a:rPr lang="en-US" altLang="zh-CN" sz="2000"/>
              <a:t>(1) UpDown: </a:t>
            </a:r>
            <a:r>
              <a:rPr lang="en-US" altLang="zh-CN" sz="2000">
                <a:solidFill>
                  <a:srgbClr val="FF0000"/>
                </a:solidFill>
              </a:rPr>
              <a:t>Forward vulnerability checking</a:t>
            </a:r>
            <a:endParaRPr lang="en-US" altLang="zh-CN" sz="2000"/>
          </a:p>
          <a:p>
            <a:r>
              <a:rPr lang="en-US" altLang="zh-CN" sz="2000"/>
              <a:t>(2) BottomUp:</a:t>
            </a:r>
            <a:r>
              <a:rPr lang="en-US" altLang="zh-CN" sz="2000">
                <a:solidFill>
                  <a:srgbClr val="FF0000"/>
                </a:solidFill>
              </a:rPr>
              <a:t>Backward installed package tracking</a:t>
            </a:r>
            <a:endParaRPr lang="en-US" altLang="zh-CN" sz="2000">
              <a:solidFill>
                <a:srgbClr val="FF0000"/>
              </a:solidFill>
            </a:endParaRPr>
          </a:p>
          <a:p>
            <a:r>
              <a:rPr lang="en-US" altLang="zh-CN" sz="2000"/>
              <a:t>until resolve to clean tree</a:t>
            </a:r>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872173" y="365760"/>
            <a:ext cx="224980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1067435" y="1369060"/>
            <a:ext cx="10057130" cy="706755"/>
          </a:xfrm>
          <a:prstGeom prst="rect">
            <a:avLst/>
          </a:prstGeom>
          <a:noFill/>
        </p:spPr>
        <p:txBody>
          <a:bodyPr wrap="square" rtlCol="0">
            <a:spAutoFit/>
          </a:bodyPr>
          <a:p>
            <a:r>
              <a:rPr lang="en-US" altLang="zh-CN" sz="2000"/>
              <a:t>1</a:t>
            </a:r>
            <a:r>
              <a:rPr lang="zh-CN" altLang="en-US" sz="2000"/>
              <a:t>、</a:t>
            </a:r>
            <a:r>
              <a:rPr lang="en-US" altLang="zh-CN" sz="2000"/>
              <a:t>C</a:t>
            </a:r>
            <a:r>
              <a:rPr lang="en-US" altLang="zh-CN" sz="2000"/>
              <a:t>onsider time dimension</a:t>
            </a:r>
            <a:endParaRPr lang="en-US" altLang="zh-CN" sz="2000"/>
          </a:p>
          <a:p>
            <a:r>
              <a:rPr lang="en-US" altLang="zh-CN" sz="2000"/>
              <a:t>2</a:t>
            </a:r>
            <a:r>
              <a:rPr lang="zh-CN" altLang="en-US" sz="2000"/>
              <a:t>、</a:t>
            </a:r>
            <a:r>
              <a:rPr lang="en-US" altLang="zh-CN" sz="2000"/>
              <a:t>A</a:t>
            </a:r>
            <a:r>
              <a:rPr lang="en-US" altLang="zh-CN" sz="2000"/>
              <a:t>s our next work’s Related work.</a:t>
            </a: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17780" y="1431925"/>
            <a:ext cx="12174220" cy="43834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文本框 7"/>
          <p:cNvSpPr txBox="1"/>
          <p:nvPr>
            <p:custDataLst>
              <p:tags r:id="rId2"/>
            </p:custDataLst>
          </p:nvPr>
        </p:nvSpPr>
        <p:spPr>
          <a:xfrm>
            <a:off x="171450" y="2261235"/>
            <a:ext cx="11849100" cy="645160"/>
          </a:xfrm>
          <a:prstGeom prst="rect">
            <a:avLst/>
          </a:prstGeom>
          <a:noFill/>
        </p:spPr>
        <p:txBody>
          <a:bodyPr wrap="square" rtlCol="0">
            <a:spAutoFit/>
          </a:bodyPr>
          <a:p>
            <a:pPr algn="ctr"/>
            <a:r>
              <a:rPr lang="en-US" altLang="zh-CN" sz="3600">
                <a:solidFill>
                  <a:schemeClr val="bg1"/>
                </a:solidFill>
                <a:latin typeface="方正粗黑宋简体" panose="02000000000000000000" charset="-122"/>
                <a:ea typeface="方正粗黑宋简体" panose="02000000000000000000" charset="-122"/>
              </a:rPr>
              <a:t>THANKS &amp; QUESTIONS</a:t>
            </a:r>
            <a:endParaRPr lang="en-US" altLang="zh-CN" sz="3600">
              <a:solidFill>
                <a:schemeClr val="bg1"/>
              </a:solidFill>
              <a:latin typeface="方正粗黑宋简体" panose="02000000000000000000" charset="-122"/>
              <a:ea typeface="方正粗黑宋简体" panose="02000000000000000000" charset="-122"/>
            </a:endParaRPr>
          </a:p>
        </p:txBody>
      </p:sp>
      <p:sp>
        <p:nvSpPr>
          <p:cNvPr id="2" name="文本框 1"/>
          <p:cNvSpPr txBox="1"/>
          <p:nvPr/>
        </p:nvSpPr>
        <p:spPr>
          <a:xfrm>
            <a:off x="9159240" y="5240655"/>
            <a:ext cx="2595880" cy="368300"/>
          </a:xfrm>
          <a:prstGeom prst="rect">
            <a:avLst/>
          </a:prstGeom>
          <a:noFill/>
        </p:spPr>
        <p:txBody>
          <a:bodyPr wrap="square" rtlCol="0">
            <a:spAutoFit/>
          </a:bodyPr>
          <a:p>
            <a:r>
              <a:rPr lang="en-US" altLang="zh-CN">
                <a:solidFill>
                  <a:schemeClr val="bg1"/>
                </a:solidFill>
              </a:rPr>
              <a:t>Presented by LinLi</a:t>
            </a:r>
            <a:endParaRPr lang="en-US" altLang="zh-CN">
              <a:solidFill>
                <a:schemeClr val="bg1"/>
              </a:solidFill>
            </a:endParaRPr>
          </a:p>
        </p:txBody>
      </p:sp>
      <p:sp>
        <p:nvSpPr>
          <p:cNvPr id="3" name="文本框 2"/>
          <p:cNvSpPr txBox="1"/>
          <p:nvPr/>
        </p:nvSpPr>
        <p:spPr>
          <a:xfrm>
            <a:off x="825500" y="4036695"/>
            <a:ext cx="7247255" cy="645160"/>
          </a:xfrm>
          <a:prstGeom prst="rect">
            <a:avLst/>
          </a:prstGeom>
          <a:noFill/>
        </p:spPr>
        <p:txBody>
          <a:bodyPr wrap="square" rtlCol="0">
            <a:spAutoFit/>
          </a:bodyPr>
          <a:p>
            <a:r>
              <a:rPr lang="en-US" altLang="zh-CN">
                <a:solidFill>
                  <a:schemeClr val="bg1"/>
                </a:solidFill>
              </a:rPr>
              <a:t>Paper: https://arxiv.org/abs/2201.03981</a:t>
            </a:r>
            <a:endParaRPr lang="en-US" altLang="zh-CN">
              <a:solidFill>
                <a:schemeClr val="bg1"/>
              </a:solidFill>
            </a:endParaRPr>
          </a:p>
          <a:p>
            <a:r>
              <a:rPr lang="en-US" altLang="zh-CN">
                <a:solidFill>
                  <a:schemeClr val="bg1"/>
                </a:solidFill>
              </a:rPr>
              <a:t>Websites: https://sites.google.com/view/npm-vulnerability-study/</a:t>
            </a:r>
            <a:endParaRPr lang="en-US" altLang="zh-CN">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570865" y="1290955"/>
            <a:ext cx="4467860" cy="3937000"/>
          </a:xfrm>
          <a:prstGeom prst="rect">
            <a:avLst/>
          </a:prstGeom>
        </p:spPr>
      </p:pic>
      <p:sp>
        <p:nvSpPr>
          <p:cNvPr id="3" name="加号 2"/>
          <p:cNvSpPr/>
          <p:nvPr/>
        </p:nvSpPr>
        <p:spPr>
          <a:xfrm>
            <a:off x="5242560" y="2731135"/>
            <a:ext cx="1348740" cy="12573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6795135" y="1389380"/>
            <a:ext cx="4982210" cy="134175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795135" y="3795395"/>
            <a:ext cx="5028565" cy="1305560"/>
          </a:xfrm>
          <a:prstGeom prst="rect">
            <a:avLst/>
          </a:prstGeom>
        </p:spPr>
      </p:pic>
      <p:sp>
        <p:nvSpPr>
          <p:cNvPr id="6" name="矩形 5"/>
          <p:cNvSpPr/>
          <p:nvPr>
            <p:custDataLst>
              <p:tags r:id="rId7"/>
            </p:custDataLst>
          </p:nvPr>
        </p:nvSpPr>
        <p:spPr>
          <a:xfrm>
            <a:off x="502603" y="365760"/>
            <a:ext cx="243014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Background</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矩形 6"/>
          <p:cNvSpPr/>
          <p:nvPr/>
        </p:nvSpPr>
        <p:spPr>
          <a:xfrm>
            <a:off x="1906270" y="5508625"/>
            <a:ext cx="8529955" cy="1075055"/>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The vulunerability impact could be excessively amplified by dependencies, and demystifying such impact and remediating it is urgent.</a:t>
            </a:r>
            <a:endParaRPr lang="en-US" altLang="zh-CN" sz="20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422593" y="365760"/>
            <a:ext cx="4862195" cy="645160"/>
          </a:xfrm>
          <a:prstGeom prst="rect">
            <a:avLst/>
          </a:prstGeom>
          <a:noFill/>
          <a:ln>
            <a:noFill/>
          </a:ln>
        </p:spPr>
        <p:txBody>
          <a:bodyPr wrap="none" rtlCol="0" anchor="t">
            <a:spAutoFit/>
          </a:bodyPr>
          <a:p>
            <a:pPr algn="ct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附录</a:t>
            </a: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 Npm</a:t>
            </a: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模块安装</a:t>
            </a: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机制</a:t>
            </a:r>
            <a:endPar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492125" y="1371600"/>
            <a:ext cx="9432290" cy="2030095"/>
          </a:xfrm>
          <a:prstGeom prst="rect">
            <a:avLst/>
          </a:prstGeom>
          <a:noFill/>
        </p:spPr>
        <p:txBody>
          <a:bodyPr wrap="square" rtlCol="0" anchor="t">
            <a:spAutoFit/>
          </a:bodyPr>
          <a:p>
            <a:r>
              <a:rPr lang="zh-CN" altLang="en-US">
                <a:solidFill>
                  <a:srgbClr val="FF0000"/>
                </a:solidFill>
              </a:rPr>
              <a:t>依赖树表面的逻辑结构与依赖树真实的物理结构</a:t>
            </a:r>
            <a:r>
              <a:rPr lang="zh-CN" altLang="en-US">
                <a:solidFill>
                  <a:srgbClr val="FF0000"/>
                </a:solidFill>
              </a:rPr>
              <a:t>不同</a:t>
            </a:r>
            <a:endParaRPr lang="zh-CN" altLang="en-US">
              <a:solidFill>
                <a:srgbClr val="FF0000"/>
              </a:solidFill>
            </a:endParaRPr>
          </a:p>
          <a:p>
            <a:endParaRPr lang="zh-CN" altLang="en-US">
              <a:solidFill>
                <a:srgbClr val="FF0000"/>
              </a:solidFill>
            </a:endParaRPr>
          </a:p>
          <a:p>
            <a:r>
              <a:rPr lang="zh-CN" altLang="en-US">
                <a:solidFill>
                  <a:schemeClr val="tx1"/>
                </a:solidFill>
              </a:rPr>
              <a:t>tree -d命令以树状图的方式列出一个项目下所有依赖的物理结构</a:t>
            </a:r>
            <a:endParaRPr lang="zh-CN" altLang="en-US">
              <a:solidFill>
                <a:schemeClr val="tx1"/>
              </a:solidFill>
            </a:endParaRPr>
          </a:p>
          <a:p>
            <a:r>
              <a:rPr lang="zh-CN" altLang="en-US">
                <a:solidFill>
                  <a:schemeClr val="tx1"/>
                </a:solidFill>
              </a:rPr>
              <a:t>npm ls命令以树状图的方式列出一个项目下所有依赖的逻辑结构</a:t>
            </a:r>
            <a:endParaRPr lang="zh-CN" altLang="en-US">
              <a:solidFill>
                <a:schemeClr val="tx1"/>
              </a:solidFill>
            </a:endParaRPr>
          </a:p>
          <a:p>
            <a:endParaRPr lang="zh-CN" altLang="en-US">
              <a:solidFill>
                <a:schemeClr val="tx1"/>
              </a:solidFill>
            </a:endParaRPr>
          </a:p>
          <a:p>
            <a:r>
              <a:rPr lang="zh-CN" altLang="en-US">
                <a:solidFill>
                  <a:srgbClr val="FF0000"/>
                </a:solidFill>
              </a:rPr>
              <a:t>npm2下的模块安装机制</a:t>
            </a:r>
            <a:r>
              <a:rPr lang="en-US" altLang="zh-CN">
                <a:solidFill>
                  <a:srgbClr val="FF0000"/>
                </a:solidFill>
              </a:rPr>
              <a:t> </a:t>
            </a:r>
            <a:r>
              <a:rPr lang="en-US" altLang="zh-CN">
                <a:solidFill>
                  <a:schemeClr val="tx1"/>
                </a:solidFill>
              </a:rPr>
              <a:t>npm2安装多级的依赖模块采用嵌套的安装方式</a:t>
            </a:r>
            <a:endParaRPr lang="en-US" altLang="zh-CN">
              <a:solidFill>
                <a:schemeClr val="tx1"/>
              </a:solidFill>
            </a:endParaRPr>
          </a:p>
          <a:p>
            <a:endParaRPr lang="en-US" altLang="zh-CN">
              <a:solidFill>
                <a:srgbClr val="FF0000"/>
              </a:solidFill>
            </a:endParaRPr>
          </a:p>
        </p:txBody>
      </p:sp>
      <p:pic>
        <p:nvPicPr>
          <p:cNvPr id="4" name="图片 3"/>
          <p:cNvPicPr>
            <a:picLocks noChangeAspect="1"/>
          </p:cNvPicPr>
          <p:nvPr>
            <p:custDataLst>
              <p:tags r:id="rId2"/>
            </p:custDataLst>
          </p:nvPr>
        </p:nvPicPr>
        <p:blipFill>
          <a:blip r:embed="rId3"/>
          <a:stretch>
            <a:fillRect/>
          </a:stretch>
        </p:blipFill>
        <p:spPr>
          <a:xfrm>
            <a:off x="898525" y="3299460"/>
            <a:ext cx="3126105" cy="3195955"/>
          </a:xfrm>
          <a:prstGeom prst="rect">
            <a:avLst/>
          </a:prstGeom>
        </p:spPr>
      </p:pic>
      <p:sp>
        <p:nvSpPr>
          <p:cNvPr id="5" name="矩形 4"/>
          <p:cNvSpPr/>
          <p:nvPr/>
        </p:nvSpPr>
        <p:spPr>
          <a:xfrm>
            <a:off x="2109470" y="4862195"/>
            <a:ext cx="872490" cy="327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冗余</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4646930" y="3562350"/>
            <a:ext cx="7105650" cy="24377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422593" y="365760"/>
            <a:ext cx="4862195" cy="645160"/>
          </a:xfrm>
          <a:prstGeom prst="rect">
            <a:avLst/>
          </a:prstGeom>
          <a:noFill/>
          <a:ln>
            <a:noFill/>
          </a:ln>
        </p:spPr>
        <p:txBody>
          <a:bodyPr wrap="none" rtlCol="0" anchor="t">
            <a:spAutoFit/>
          </a:bodyPr>
          <a:p>
            <a:pPr algn="ct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附录</a:t>
            </a: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 Npm</a:t>
            </a: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模块安装</a:t>
            </a:r>
            <a:r>
              <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机制</a:t>
            </a:r>
            <a:endParaRPr lang="zh-CN" alt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542290" y="1439545"/>
            <a:ext cx="10548620" cy="1753235"/>
          </a:xfrm>
          <a:prstGeom prst="rect">
            <a:avLst/>
          </a:prstGeom>
          <a:noFill/>
        </p:spPr>
        <p:txBody>
          <a:bodyPr wrap="square" rtlCol="0" anchor="t">
            <a:spAutoFit/>
          </a:bodyPr>
          <a:p>
            <a:r>
              <a:rPr lang="zh-CN" altLang="en-US">
                <a:solidFill>
                  <a:srgbClr val="FF0000"/>
                </a:solidFill>
              </a:rPr>
              <a:t>npm3下的模块安装机制</a:t>
            </a:r>
            <a:r>
              <a:rPr lang="zh-CN" altLang="en-US"/>
              <a:t>：</a:t>
            </a:r>
            <a:endParaRPr lang="zh-CN" altLang="en-US"/>
          </a:p>
          <a:p>
            <a:r>
              <a:rPr lang="zh-CN" altLang="en-US"/>
              <a:t>1.在安装某个二级模块时，若发现第一层级还没有相同名称的模块，便把这第二层级的模块放在第一层级</a:t>
            </a:r>
            <a:endParaRPr lang="zh-CN" altLang="en-US"/>
          </a:p>
          <a:p>
            <a:r>
              <a:rPr lang="zh-CN" altLang="en-US"/>
              <a:t>2.在安装某个二级模块时，若发现第一层级有相同名称，相同版本的模块，便直接复用那个模块</a:t>
            </a:r>
            <a:endParaRPr lang="zh-CN" altLang="en-US"/>
          </a:p>
          <a:p>
            <a:r>
              <a:rPr lang="zh-CN" altLang="en-US"/>
              <a:t>3.在安装某个二级模块时，若发现第一层级有相同名称，但版本不同的模块，便只能嵌套在自身的父模块下方</a:t>
            </a:r>
            <a:endParaRPr lang="zh-CN" altLang="en-US"/>
          </a:p>
        </p:txBody>
      </p:sp>
      <p:pic>
        <p:nvPicPr>
          <p:cNvPr id="3" name="图片 2"/>
          <p:cNvPicPr>
            <a:picLocks noChangeAspect="1"/>
          </p:cNvPicPr>
          <p:nvPr/>
        </p:nvPicPr>
        <p:blipFill>
          <a:blip r:embed="rId2"/>
          <a:stretch>
            <a:fillRect/>
          </a:stretch>
        </p:blipFill>
        <p:spPr>
          <a:xfrm>
            <a:off x="4034790" y="3125470"/>
            <a:ext cx="3439160" cy="3581400"/>
          </a:xfrm>
          <a:prstGeom prst="rect">
            <a:avLst/>
          </a:prstGeom>
        </p:spPr>
      </p:pic>
      <p:pic>
        <p:nvPicPr>
          <p:cNvPr id="4" name="图片 3"/>
          <p:cNvPicPr>
            <a:picLocks noChangeAspect="1"/>
          </p:cNvPicPr>
          <p:nvPr/>
        </p:nvPicPr>
        <p:blipFill>
          <a:blip r:embed="rId3"/>
          <a:stretch>
            <a:fillRect/>
          </a:stretch>
        </p:blipFill>
        <p:spPr>
          <a:xfrm>
            <a:off x="3195955" y="3125470"/>
            <a:ext cx="5157470" cy="3458845"/>
          </a:xfrm>
          <a:prstGeom prst="rect">
            <a:avLst/>
          </a:prstGeom>
        </p:spPr>
      </p:pic>
      <p:pic>
        <p:nvPicPr>
          <p:cNvPr id="5" name="图片 4"/>
          <p:cNvPicPr>
            <a:picLocks noChangeAspect="1"/>
          </p:cNvPicPr>
          <p:nvPr/>
        </p:nvPicPr>
        <p:blipFill>
          <a:blip r:embed="rId4"/>
          <a:stretch>
            <a:fillRect/>
          </a:stretch>
        </p:blipFill>
        <p:spPr>
          <a:xfrm>
            <a:off x="2665730" y="2959735"/>
            <a:ext cx="6040120" cy="3747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341630" y="365760"/>
            <a:ext cx="275209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Related Work</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593725" y="5088890"/>
            <a:ext cx="10557510" cy="1568450"/>
          </a:xfrm>
          <a:prstGeom prst="rect">
            <a:avLst/>
          </a:prstGeom>
          <a:noFill/>
        </p:spPr>
        <p:txBody>
          <a:bodyPr wrap="square" rtlCol="0" anchor="t">
            <a:spAutoFit/>
          </a:bodyPr>
          <a:p>
            <a:r>
              <a:rPr lang="zh-CN" altLang="en-US" sz="1600"/>
              <a:t>[52] Alexandre Decan, Tom Mens, and Eleni Constantinou. 2018. On the impact of</a:t>
            </a:r>
            <a:r>
              <a:rPr lang="en-US" altLang="zh-CN" sz="1600"/>
              <a:t> </a:t>
            </a:r>
            <a:r>
              <a:rPr lang="zh-CN" altLang="en-US" sz="1600"/>
              <a:t>security vulnerabilities in the NPM package dependency network. In Proceedings</a:t>
            </a:r>
            <a:r>
              <a:rPr lang="en-US" altLang="zh-CN" sz="1600"/>
              <a:t> </a:t>
            </a:r>
            <a:r>
              <a:rPr lang="zh-CN" altLang="en-US" sz="1600"/>
              <a:t>of the 15th International Conference on Mining Software Repositories. 181–191.</a:t>
            </a:r>
            <a:endParaRPr lang="zh-CN" altLang="en-US" sz="1600"/>
          </a:p>
          <a:p>
            <a:r>
              <a:rPr lang="zh-CN" altLang="en-US" sz="1600"/>
              <a:t>[85] Markus Zimmermann, Cristian-Alexandru Staicu, Cam Tenny, and Michael Pradel.2019. Small world with high risks: A study of security threats in the npm</a:t>
            </a:r>
            <a:r>
              <a:rPr lang="en-US" altLang="zh-CN" sz="1600"/>
              <a:t> </a:t>
            </a:r>
            <a:r>
              <a:rPr lang="zh-CN" altLang="en-US" sz="1600"/>
              <a:t>ecosystem. In 28th USENIX Security Symposium (USENIX Security 19). 995–1010.</a:t>
            </a:r>
            <a:endParaRPr lang="zh-CN" altLang="en-US" sz="1600"/>
          </a:p>
          <a:p>
            <a:r>
              <a:rPr lang="zh-CN" altLang="en-US" sz="1600"/>
              <a:t>[30] 2021. Snyk. https://snyk.io/</a:t>
            </a:r>
            <a:endParaRPr lang="zh-CN" altLang="en-US" sz="1600"/>
          </a:p>
          <a:p>
            <a:r>
              <a:rPr lang="zh-CN" altLang="en-US" sz="1600"/>
              <a:t>[1] 2021. BlackDuck. https://www.blackducksoftware.com/</a:t>
            </a:r>
            <a:endParaRPr lang="zh-CN" altLang="en-US" sz="1600"/>
          </a:p>
        </p:txBody>
      </p:sp>
      <p:sp>
        <p:nvSpPr>
          <p:cNvPr id="3" name="文本框 2"/>
          <p:cNvSpPr txBox="1"/>
          <p:nvPr/>
        </p:nvSpPr>
        <p:spPr>
          <a:xfrm>
            <a:off x="861695" y="1161415"/>
            <a:ext cx="10801350" cy="1938020"/>
          </a:xfrm>
          <a:prstGeom prst="rect">
            <a:avLst/>
          </a:prstGeom>
          <a:noFill/>
        </p:spPr>
        <p:txBody>
          <a:bodyPr wrap="square" rtlCol="0">
            <a:spAutoFit/>
          </a:bodyPr>
          <a:p>
            <a:r>
              <a:rPr lang="en-US" altLang="zh-CN" sz="2000"/>
              <a:t>Existing research</a:t>
            </a:r>
            <a:endParaRPr lang="en-US" altLang="zh-CN" sz="2000"/>
          </a:p>
          <a:p>
            <a:pPr indent="457200"/>
            <a:r>
              <a:rPr lang="en-US" altLang="zh-CN" sz="2000"/>
              <a:t>only considers </a:t>
            </a:r>
            <a:r>
              <a:rPr lang="en-US" altLang="zh-CN" sz="2000">
                <a:solidFill>
                  <a:srgbClr val="FF0000"/>
                </a:solidFill>
              </a:rPr>
              <a:t>direct dependencies </a:t>
            </a:r>
            <a:r>
              <a:rPr lang="en-US" altLang="zh-CN" sz="2000">
                <a:solidFill>
                  <a:schemeClr val="tx1"/>
                </a:solidFill>
              </a:rPr>
              <a:t>[52]</a:t>
            </a:r>
            <a:r>
              <a:rPr lang="en-US" altLang="zh-CN" sz="2000"/>
              <a:t> or</a:t>
            </a:r>
            <a:endParaRPr lang="en-US" altLang="zh-CN" sz="2000"/>
          </a:p>
          <a:p>
            <a:pPr indent="457200"/>
            <a:r>
              <a:rPr lang="en-US" altLang="zh-CN" sz="2000"/>
              <a:t>reasoning </a:t>
            </a:r>
            <a:r>
              <a:rPr lang="en-US" altLang="zh-CN" sz="2000">
                <a:solidFill>
                  <a:srgbClr val="FF0000"/>
                </a:solidFill>
              </a:rPr>
              <a:t>transitive dependencies based on reachability analysis </a:t>
            </a:r>
            <a:r>
              <a:rPr lang="en-US" altLang="zh-CN" sz="2000">
                <a:solidFill>
                  <a:schemeClr val="tx1"/>
                </a:solidFill>
              </a:rPr>
              <a:t>[85]</a:t>
            </a:r>
            <a:endParaRPr lang="en-US" altLang="zh-CN" sz="2000">
              <a:solidFill>
                <a:srgbClr val="FF0000"/>
              </a:solidFill>
            </a:endParaRPr>
          </a:p>
          <a:p>
            <a:pPr marL="0" lvl="0" indent="0">
              <a:buNone/>
            </a:pPr>
            <a:r>
              <a:rPr lang="en-US" altLang="zh-CN" sz="2000">
                <a:solidFill>
                  <a:schemeClr val="tx1"/>
                </a:solidFill>
              </a:rPr>
              <a:t>which neglects the NPM-specific dependency resolution,resulting in wrongly resolved dependencies.</a:t>
            </a:r>
            <a:endParaRPr lang="en-US" altLang="zh-CN" sz="2000">
              <a:solidFill>
                <a:schemeClr val="tx1"/>
              </a:solidFill>
            </a:endParaRPr>
          </a:p>
          <a:p>
            <a:pPr marL="0" lvl="0" indent="0">
              <a:buNone/>
            </a:pPr>
            <a:r>
              <a:rPr lang="en-US" altLang="zh-CN" sz="2000">
                <a:solidFill>
                  <a:schemeClr val="tx1"/>
                </a:solidFill>
              </a:rPr>
              <a:t>Existing approaches can’t </a:t>
            </a:r>
            <a:r>
              <a:rPr lang="en-US" altLang="zh-CN" sz="2000">
                <a:solidFill>
                  <a:srgbClr val="FF0000"/>
                </a:solidFill>
              </a:rPr>
              <a:t>provide precise dependencies</a:t>
            </a:r>
            <a:r>
              <a:rPr lang="en-US" altLang="zh-CN" sz="2000">
                <a:solidFill>
                  <a:schemeClr val="tx1"/>
                </a:solidFill>
              </a:rPr>
              <a:t>  </a:t>
            </a:r>
            <a:endParaRPr lang="en-US" altLang="zh-CN" sz="2000">
              <a:solidFill>
                <a:schemeClr val="tx1"/>
              </a:solidFill>
            </a:endParaRPr>
          </a:p>
          <a:p>
            <a:pPr marL="0" lvl="0" indent="457200">
              <a:buNone/>
            </a:pPr>
            <a:r>
              <a:rPr lang="en-US" altLang="zh-CN" sz="2000">
                <a:solidFill>
                  <a:schemeClr val="tx1"/>
                </a:solidFill>
              </a:rPr>
              <a:t>only</a:t>
            </a:r>
            <a:r>
              <a:rPr lang="en-US" altLang="zh-CN" sz="2000">
                <a:solidFill>
                  <a:srgbClr val="FF0000"/>
                </a:solidFill>
              </a:rPr>
              <a:t> retrieve dependency trees from real installation</a:t>
            </a:r>
            <a:r>
              <a:rPr lang="en-US" altLang="zh-CN" sz="2000">
                <a:solidFill>
                  <a:schemeClr val="tx1"/>
                </a:solidFill>
              </a:rPr>
              <a:t> rather than static reasoning.[30] [1]</a:t>
            </a:r>
            <a:endParaRPr lang="en-US" altLang="zh-CN" sz="2000">
              <a:solidFill>
                <a:schemeClr val="tx1"/>
              </a:solidFill>
            </a:endParaRPr>
          </a:p>
        </p:txBody>
      </p:sp>
      <p:sp>
        <p:nvSpPr>
          <p:cNvPr id="4" name="文本框 3"/>
          <p:cNvSpPr txBox="1"/>
          <p:nvPr/>
        </p:nvSpPr>
        <p:spPr>
          <a:xfrm>
            <a:off x="739775" y="3249930"/>
            <a:ext cx="9980930" cy="1476375"/>
          </a:xfrm>
          <a:prstGeom prst="rect">
            <a:avLst/>
          </a:prstGeom>
          <a:noFill/>
        </p:spPr>
        <p:txBody>
          <a:bodyPr wrap="square" rtlCol="0">
            <a:spAutoFit/>
          </a:bodyPr>
          <a:p>
            <a:r>
              <a:rPr lang="en-US" altLang="zh-CN"/>
              <a:t>This Work has:</a:t>
            </a:r>
            <a:endParaRPr lang="en-US" altLang="zh-CN"/>
          </a:p>
          <a:p>
            <a:pPr marL="342900" indent="-342900">
              <a:buAutoNum type="arabicPeriod"/>
            </a:pPr>
            <a:r>
              <a:rPr lang="en-US" altLang="zh-CN"/>
              <a:t>Completeness. DVGraph covers </a:t>
            </a:r>
            <a:r>
              <a:rPr lang="en-US" altLang="zh-CN">
                <a:solidFill>
                  <a:srgbClr val="FF0000"/>
                </a:solidFill>
              </a:rPr>
              <a:t>100% of libraries</a:t>
            </a:r>
            <a:r>
              <a:rPr lang="en-US" altLang="zh-CN"/>
              <a:t> and</a:t>
            </a:r>
            <a:r>
              <a:rPr lang="en-US" altLang="zh-CN">
                <a:solidFill>
                  <a:srgbClr val="FF0000"/>
                </a:solidFill>
              </a:rPr>
              <a:t> 99.96% of versions</a:t>
            </a:r>
            <a:r>
              <a:rPr lang="en-US" altLang="zh-CN"/>
              <a:t> of the metadata database</a:t>
            </a:r>
            <a:endParaRPr lang="en-US" altLang="zh-CN"/>
          </a:p>
          <a:p>
            <a:pPr marL="342900" indent="-342900">
              <a:buAutoNum type="arabicPeriod"/>
            </a:pPr>
            <a:r>
              <a:rPr lang="en-US" altLang="zh-CN"/>
              <a:t>Accuracy. </a:t>
            </a:r>
            <a:r>
              <a:rPr lang="en-US" altLang="zh-CN">
                <a:solidFill>
                  <a:srgbClr val="FF0000"/>
                </a:solidFill>
              </a:rPr>
              <a:t> Considers NPM-specific dependency resolution rules</a:t>
            </a:r>
            <a:endParaRPr lang="en-US" altLang="zh-CN"/>
          </a:p>
          <a:p>
            <a:pPr marL="342900" indent="-342900">
              <a:buAutoNum type="arabicPeriod"/>
            </a:pPr>
            <a:r>
              <a:rPr lang="en-US" altLang="zh-CN"/>
              <a:t>Efficiency. </a:t>
            </a:r>
            <a:r>
              <a:rPr lang="en-US" altLang="zh-CN">
                <a:solidFill>
                  <a:srgbClr val="FF0000"/>
                </a:solidFill>
              </a:rPr>
              <a:t>static</a:t>
            </a:r>
            <a:endParaRPr lang="en-US" altLang="zh-CN"/>
          </a:p>
          <a:p>
            <a:pPr marL="342900" indent="-342900">
              <a:buAutoNum type="arabicPeriod"/>
            </a:pPr>
            <a:r>
              <a:rPr lang="en-US" altLang="zh-CN"/>
              <a:t>Dynamic updates. </a:t>
            </a:r>
            <a:r>
              <a:rPr lang="en-US" altLang="zh-CN">
                <a:solidFill>
                  <a:srgbClr val="FF0000"/>
                </a:solidFill>
                <a:sym typeface="+mn-ea"/>
              </a:rPr>
              <a:t>time dimension</a:t>
            </a:r>
            <a:endParaRPr lang="en-US" altLang="zh-CN">
              <a:solidFill>
                <a:srgbClr val="FF000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435293" y="365760"/>
            <a:ext cx="400494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Motivation example</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图片 3"/>
          <p:cNvPicPr>
            <a:picLocks noChangeAspect="1"/>
          </p:cNvPicPr>
          <p:nvPr>
            <p:custDataLst>
              <p:tags r:id="rId2"/>
            </p:custDataLst>
          </p:nvPr>
        </p:nvPicPr>
        <p:blipFill>
          <a:blip r:embed="rId3"/>
          <a:stretch>
            <a:fillRect/>
          </a:stretch>
        </p:blipFill>
        <p:spPr>
          <a:xfrm>
            <a:off x="6118860" y="2675255"/>
            <a:ext cx="6073140" cy="3049270"/>
          </a:xfrm>
          <a:prstGeom prst="rect">
            <a:avLst/>
          </a:prstGeom>
        </p:spPr>
      </p:pic>
      <p:sp>
        <p:nvSpPr>
          <p:cNvPr id="5" name="文本框 4"/>
          <p:cNvSpPr txBox="1"/>
          <p:nvPr/>
        </p:nvSpPr>
        <p:spPr>
          <a:xfrm>
            <a:off x="374650" y="1566545"/>
            <a:ext cx="5632450" cy="645160"/>
          </a:xfrm>
          <a:prstGeom prst="rect">
            <a:avLst/>
          </a:prstGeom>
          <a:noFill/>
        </p:spPr>
        <p:txBody>
          <a:bodyPr wrap="square" rtlCol="0" anchor="t">
            <a:spAutoFit/>
          </a:bodyPr>
          <a:p>
            <a:r>
              <a:rPr lang="en-US" altLang="zh-CN"/>
              <a:t>W</a:t>
            </a:r>
            <a:r>
              <a:rPr lang="zh-CN" altLang="en-US"/>
              <a:t>hy it is unreliable to</a:t>
            </a:r>
            <a:r>
              <a:rPr lang="en-US" altLang="zh-CN"/>
              <a:t> </a:t>
            </a:r>
            <a:r>
              <a:rPr lang="zh-CN" altLang="en-US"/>
              <a:t>conduct vulnerability propagation analysis via existing reachability analysis</a:t>
            </a:r>
            <a:r>
              <a:rPr lang="en-US" altLang="zh-CN"/>
              <a:t>?</a:t>
            </a:r>
            <a:endParaRPr lang="en-US" altLang="zh-CN"/>
          </a:p>
        </p:txBody>
      </p:sp>
      <p:pic>
        <p:nvPicPr>
          <p:cNvPr id="7" name="图片 6"/>
          <p:cNvPicPr>
            <a:picLocks noChangeAspect="1"/>
          </p:cNvPicPr>
          <p:nvPr>
            <p:custDataLst>
              <p:tags r:id="rId4"/>
            </p:custDataLst>
          </p:nvPr>
        </p:nvPicPr>
        <p:blipFill>
          <a:blip r:embed="rId5"/>
          <a:stretch>
            <a:fillRect/>
          </a:stretch>
        </p:blipFill>
        <p:spPr>
          <a:xfrm>
            <a:off x="435610" y="2675255"/>
            <a:ext cx="5434330" cy="3699510"/>
          </a:xfrm>
          <a:prstGeom prst="rect">
            <a:avLst/>
          </a:prstGeom>
        </p:spPr>
      </p:pic>
      <p:sp>
        <p:nvSpPr>
          <p:cNvPr id="8" name="文本框 7"/>
          <p:cNvSpPr txBox="1"/>
          <p:nvPr/>
        </p:nvSpPr>
        <p:spPr>
          <a:xfrm>
            <a:off x="6635750" y="1496060"/>
            <a:ext cx="5039360" cy="922020"/>
          </a:xfrm>
          <a:prstGeom prst="rect">
            <a:avLst/>
          </a:prstGeom>
          <a:noFill/>
        </p:spPr>
        <p:txBody>
          <a:bodyPr wrap="square" rtlCol="0">
            <a:spAutoFit/>
          </a:bodyPr>
          <a:p>
            <a:r>
              <a:rPr lang="en-US" altLang="zh-CN"/>
              <a:t>I</a:t>
            </a:r>
            <a:r>
              <a:rPr lang="zh-CN" altLang="en-US"/>
              <a:t>t is highly possible that the status of root packages being affected by vulnerability</a:t>
            </a:r>
            <a:r>
              <a:rPr lang="en-US" altLang="zh-CN"/>
              <a:t> </a:t>
            </a:r>
            <a:r>
              <a:rPr lang="zh-CN" altLang="en-US"/>
              <a:t>via dependencies also changes over time.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667703" y="365760"/>
            <a:ext cx="1997075"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verview</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图片 1"/>
          <p:cNvPicPr>
            <a:picLocks noChangeAspect="1"/>
          </p:cNvPicPr>
          <p:nvPr>
            <p:custDataLst>
              <p:tags r:id="rId2"/>
            </p:custDataLst>
          </p:nvPr>
        </p:nvPicPr>
        <p:blipFill>
          <a:blip r:embed="rId3"/>
          <a:stretch>
            <a:fillRect/>
          </a:stretch>
        </p:blipFill>
        <p:spPr>
          <a:xfrm>
            <a:off x="395605" y="1319530"/>
            <a:ext cx="11400790" cy="2581910"/>
          </a:xfrm>
          <a:prstGeom prst="rect">
            <a:avLst/>
          </a:prstGeom>
        </p:spPr>
      </p:pic>
      <p:sp>
        <p:nvSpPr>
          <p:cNvPr id="3" name="文本框 2"/>
          <p:cNvSpPr txBox="1"/>
          <p:nvPr/>
        </p:nvSpPr>
        <p:spPr>
          <a:xfrm>
            <a:off x="755015" y="4114800"/>
            <a:ext cx="10681970" cy="2306955"/>
          </a:xfrm>
          <a:prstGeom prst="rect">
            <a:avLst/>
          </a:prstGeom>
          <a:noFill/>
        </p:spPr>
        <p:txBody>
          <a:bodyPr wrap="square" rtlCol="0">
            <a:spAutoFit/>
          </a:bodyPr>
          <a:p>
            <a:r>
              <a:rPr lang="zh-CN" altLang="en-US"/>
              <a:t> </a:t>
            </a:r>
            <a:r>
              <a:rPr lang="en-US" altLang="zh-CN"/>
              <a:t>1</a:t>
            </a:r>
            <a:r>
              <a:rPr lang="zh-CN" altLang="en-US"/>
              <a:t>）</a:t>
            </a:r>
            <a:r>
              <a:rPr lang="en-US" altLang="zh-CN"/>
              <a:t>via </a:t>
            </a:r>
            <a:r>
              <a:rPr lang="zh-CN" altLang="en-US"/>
              <a:t>dependency constraint parser</a:t>
            </a:r>
            <a:r>
              <a:rPr lang="en-US" altLang="zh-CN"/>
              <a:t> to construct a complete dependency-vulnerability knowledge graph (DVGraph</a:t>
            </a:r>
            <a:r>
              <a:rPr lang="en-US" altLang="zh-CN">
                <a:solidFill>
                  <a:schemeClr val="tx1"/>
                </a:solidFill>
              </a:rPr>
              <a:t>) </a:t>
            </a:r>
            <a:r>
              <a:rPr lang="en-US" altLang="zh-CN">
                <a:solidFill>
                  <a:srgbClr val="FF0000"/>
                </a:solidFill>
              </a:rPr>
              <a:t> (over 1.14 million libraries and 10.94 million versions), as well as over 800 known CVEs (Common Vulnerabilities and Exposures) [4] from NVD [11]</a:t>
            </a:r>
            <a:endParaRPr lang="en-US" altLang="zh-CN">
              <a:solidFill>
                <a:srgbClr val="FF0000"/>
              </a:solidFill>
            </a:endParaRPr>
          </a:p>
          <a:p>
            <a:r>
              <a:rPr lang="en-US" altLang="zh-CN">
                <a:solidFill>
                  <a:schemeClr val="tx1"/>
                </a:solidFill>
              </a:rPr>
              <a:t>2) propose an accurate DVGraph based dependency resolution algorithm (DTResolver) to </a:t>
            </a:r>
            <a:r>
              <a:rPr lang="en-US" altLang="zh-CN">
                <a:solidFill>
                  <a:srgbClr val="FF0000"/>
                </a:solidFill>
              </a:rPr>
              <a:t>calculate dependency trees at any installation time. </a:t>
            </a:r>
            <a:r>
              <a:rPr lang="en-US" altLang="zh-CN">
                <a:solidFill>
                  <a:schemeClr val="tx1"/>
                </a:solidFill>
              </a:rPr>
              <a:t>over 90% of resolved dependency trees being exactly the same comparing to real installation.</a:t>
            </a:r>
            <a:endParaRPr lang="en-US" altLang="zh-CN">
              <a:solidFill>
                <a:schemeClr val="tx1"/>
              </a:solidFill>
            </a:endParaRPr>
          </a:p>
          <a:p>
            <a:r>
              <a:rPr lang="en-US" altLang="zh-CN">
                <a:solidFill>
                  <a:schemeClr val="tx1"/>
                </a:solidFill>
              </a:rPr>
              <a:t>3) conduct an empirical study.  </a:t>
            </a:r>
            <a:r>
              <a:rPr lang="en-US" altLang="zh-CN">
                <a:solidFill>
                  <a:srgbClr val="FF0000"/>
                </a:solidFill>
              </a:rPr>
              <a:t>unveil the reasons</a:t>
            </a:r>
            <a:r>
              <a:rPr lang="en-US" altLang="zh-CN">
                <a:solidFill>
                  <a:schemeClr val="tx1"/>
                </a:solidFill>
              </a:rPr>
              <a:t> of vulnerabilities being introduced in dependency trees, as well as possible solutions.</a:t>
            </a:r>
            <a:endParaRPr lang="en-US" altLang="zh-C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723265" y="365760"/>
            <a:ext cx="188595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DVGraph</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图片 1"/>
          <p:cNvPicPr>
            <a:picLocks noChangeAspect="1"/>
          </p:cNvPicPr>
          <p:nvPr>
            <p:custDataLst>
              <p:tags r:id="rId2"/>
            </p:custDataLst>
          </p:nvPr>
        </p:nvPicPr>
        <p:blipFill>
          <a:blip r:embed="rId3"/>
          <a:stretch>
            <a:fillRect/>
          </a:stretch>
        </p:blipFill>
        <p:spPr>
          <a:xfrm>
            <a:off x="398780" y="2147570"/>
            <a:ext cx="6032500" cy="3086735"/>
          </a:xfrm>
          <a:prstGeom prst="rect">
            <a:avLst/>
          </a:prstGeom>
        </p:spPr>
      </p:pic>
      <p:sp>
        <p:nvSpPr>
          <p:cNvPr id="3" name="文本框 2"/>
          <p:cNvSpPr txBox="1"/>
          <p:nvPr/>
        </p:nvSpPr>
        <p:spPr>
          <a:xfrm>
            <a:off x="617855" y="1249045"/>
            <a:ext cx="4382135" cy="460375"/>
          </a:xfrm>
          <a:prstGeom prst="rect">
            <a:avLst/>
          </a:prstGeom>
          <a:noFill/>
        </p:spPr>
        <p:txBody>
          <a:bodyPr wrap="square" rtlCol="0">
            <a:spAutoFit/>
          </a:bodyPr>
          <a:p>
            <a:pPr marL="285750" indent="-285750">
              <a:buFont typeface="Arial" panose="020B0604020202020204" pitchFamily="34" charset="0"/>
              <a:buChar char="•"/>
            </a:pPr>
            <a:r>
              <a:rPr lang="en-US" altLang="zh-CN" sz="2400"/>
              <a:t>DVGraph Schema</a:t>
            </a:r>
            <a:endParaRPr lang="en-US" altLang="zh-CN" sz="2400"/>
          </a:p>
        </p:txBody>
      </p:sp>
      <p:sp>
        <p:nvSpPr>
          <p:cNvPr id="4" name="文本框 3"/>
          <p:cNvSpPr txBox="1"/>
          <p:nvPr>
            <p:custDataLst>
              <p:tags r:id="rId4"/>
            </p:custDataLst>
          </p:nvPr>
        </p:nvSpPr>
        <p:spPr>
          <a:xfrm>
            <a:off x="7201535" y="1249045"/>
            <a:ext cx="4382135" cy="460375"/>
          </a:xfrm>
          <a:prstGeom prst="rect">
            <a:avLst/>
          </a:prstGeom>
          <a:noFill/>
        </p:spPr>
        <p:txBody>
          <a:bodyPr wrap="square" rtlCol="0">
            <a:spAutoFit/>
          </a:bodyPr>
          <a:p>
            <a:pPr marL="285750" indent="-285750">
              <a:buFont typeface="Arial" panose="020B0604020202020204" pitchFamily="34" charset="0"/>
              <a:buChar char="•"/>
            </a:pPr>
            <a:r>
              <a:rPr lang="en-US" altLang="zh-CN" sz="2400"/>
              <a:t>Graph statistics</a:t>
            </a:r>
            <a:endParaRPr lang="en-US" altLang="zh-CN" sz="2400"/>
          </a:p>
        </p:txBody>
      </p:sp>
      <p:pic>
        <p:nvPicPr>
          <p:cNvPr id="5" name="图片 4"/>
          <p:cNvPicPr>
            <a:picLocks noChangeAspect="1"/>
          </p:cNvPicPr>
          <p:nvPr>
            <p:custDataLst>
              <p:tags r:id="rId5"/>
            </p:custDataLst>
          </p:nvPr>
        </p:nvPicPr>
        <p:blipFill>
          <a:blip r:embed="rId6"/>
          <a:stretch>
            <a:fillRect/>
          </a:stretch>
        </p:blipFill>
        <p:spPr>
          <a:xfrm>
            <a:off x="6687185" y="2330450"/>
            <a:ext cx="5410200" cy="2197735"/>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158355" y="5201920"/>
            <a:ext cx="5033645" cy="1624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723265" y="365760"/>
            <a:ext cx="188595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DVGraph</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图片 1"/>
          <p:cNvPicPr>
            <a:picLocks noChangeAspect="1"/>
          </p:cNvPicPr>
          <p:nvPr>
            <p:custDataLst>
              <p:tags r:id="rId2"/>
            </p:custDataLst>
          </p:nvPr>
        </p:nvPicPr>
        <p:blipFill>
          <a:blip r:embed="rId3"/>
          <a:stretch>
            <a:fillRect/>
          </a:stretch>
        </p:blipFill>
        <p:spPr>
          <a:xfrm>
            <a:off x="612775" y="2183765"/>
            <a:ext cx="6924040" cy="3707130"/>
          </a:xfrm>
          <a:prstGeom prst="rect">
            <a:avLst/>
          </a:prstGeom>
        </p:spPr>
      </p:pic>
      <p:sp>
        <p:nvSpPr>
          <p:cNvPr id="3" name="文本框 2"/>
          <p:cNvSpPr txBox="1"/>
          <p:nvPr>
            <p:custDataLst>
              <p:tags r:id="rId4"/>
            </p:custDataLst>
          </p:nvPr>
        </p:nvSpPr>
        <p:spPr>
          <a:xfrm>
            <a:off x="723265" y="1367155"/>
            <a:ext cx="4382135" cy="460375"/>
          </a:xfrm>
          <a:prstGeom prst="rect">
            <a:avLst/>
          </a:prstGeom>
          <a:noFill/>
        </p:spPr>
        <p:txBody>
          <a:bodyPr wrap="square" rtlCol="0">
            <a:spAutoFit/>
          </a:bodyPr>
          <a:p>
            <a:pPr marL="285750" indent="-285750">
              <a:buFont typeface="Arial" panose="020B0604020202020204" pitchFamily="34" charset="0"/>
              <a:buChar char="•"/>
            </a:pPr>
            <a:r>
              <a:rPr lang="en-US" altLang="zh-CN" sz="2400"/>
              <a:t>DVGraph C</a:t>
            </a:r>
            <a:r>
              <a:rPr lang="en-US" altLang="zh-CN" sz="2400"/>
              <a:t>onstruCtion Piplines</a:t>
            </a:r>
            <a:endParaRPr lang="en-US" altLang="zh-CN" sz="2400"/>
          </a:p>
        </p:txBody>
      </p:sp>
      <p:sp>
        <p:nvSpPr>
          <p:cNvPr id="4" name="文本框 3"/>
          <p:cNvSpPr txBox="1"/>
          <p:nvPr/>
        </p:nvSpPr>
        <p:spPr>
          <a:xfrm>
            <a:off x="8007985" y="2891155"/>
            <a:ext cx="3930015" cy="1568450"/>
          </a:xfrm>
          <a:prstGeom prst="rect">
            <a:avLst/>
          </a:prstGeom>
          <a:noFill/>
        </p:spPr>
        <p:txBody>
          <a:bodyPr wrap="square" rtlCol="0">
            <a:spAutoFit/>
          </a:bodyPr>
          <a:p>
            <a:r>
              <a:rPr lang="en-US" altLang="zh-CN" sz="2400" b="1"/>
              <a:t>Main Challenges:</a:t>
            </a:r>
            <a:endParaRPr lang="zh-CN" altLang="en-US" sz="2400" b="1"/>
          </a:p>
          <a:p>
            <a:pPr marL="457200" indent="-457200">
              <a:buFont typeface="Arial" panose="020B0604020202020204" pitchFamily="34" charset="0"/>
              <a:buAutoNum type="arabicPeriod"/>
            </a:pPr>
            <a:r>
              <a:rPr lang="zh-CN" altLang="en-US" sz="2400"/>
              <a:t>Dependency Parser</a:t>
            </a:r>
            <a:endParaRPr lang="zh-CN" altLang="en-US" sz="2400"/>
          </a:p>
          <a:p>
            <a:pPr marL="457200" indent="-457200">
              <a:buFont typeface="Arial" panose="020B0604020202020204" pitchFamily="34" charset="0"/>
              <a:buAutoNum type="arabicPeriod"/>
            </a:pPr>
            <a:r>
              <a:rPr lang="en-US" altLang="zh-CN" sz="2400"/>
              <a:t>CVE Mappings</a:t>
            </a:r>
            <a:endParaRPr lang="en-US" altLang="zh-CN" sz="2400"/>
          </a:p>
          <a:p>
            <a:pPr marL="457200" indent="-457200">
              <a:buFont typeface="Arial" panose="020B0604020202020204" pitchFamily="34" charset="0"/>
              <a:buAutoNum type="arabicPeriod"/>
            </a:pPr>
            <a:r>
              <a:rPr lang="en-US" altLang="zh-CN" sz="2400"/>
              <a:t>DVGraph Updates</a:t>
            </a:r>
            <a:endParaRPr lang="en-US"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508635" y="365760"/>
            <a:ext cx="231521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DTResolver</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文本框 1"/>
          <p:cNvSpPr txBox="1"/>
          <p:nvPr/>
        </p:nvSpPr>
        <p:spPr>
          <a:xfrm>
            <a:off x="6603365" y="1723390"/>
            <a:ext cx="5434330" cy="3784600"/>
          </a:xfrm>
          <a:prstGeom prst="rect">
            <a:avLst/>
          </a:prstGeom>
          <a:noFill/>
        </p:spPr>
        <p:txBody>
          <a:bodyPr wrap="square" rtlCol="0">
            <a:spAutoFit/>
          </a:bodyPr>
          <a:p>
            <a:r>
              <a:rPr lang="en-US" altLang="zh-CN" sz="2400"/>
              <a:t>Key Rules</a:t>
            </a:r>
            <a:endParaRPr lang="en-US" altLang="zh-CN" sz="2400"/>
          </a:p>
          <a:p>
            <a:pPr marL="457200" indent="-457200">
              <a:buAutoNum type="arabicPeriod"/>
            </a:pPr>
            <a:r>
              <a:rPr lang="en-US" altLang="zh-CN" sz="2400"/>
              <a:t>Recursively resolving dependencies by BFS</a:t>
            </a:r>
            <a:endParaRPr lang="en-US" altLang="zh-CN" sz="2400"/>
          </a:p>
          <a:p>
            <a:pPr marL="457200" indent="-457200">
              <a:buAutoNum type="arabicPeriod"/>
            </a:pPr>
            <a:r>
              <a:rPr lang="en-US" altLang="zh-CN" sz="2400"/>
              <a:t>Allocating folders(Logical Tree and Physical Tree)</a:t>
            </a:r>
            <a:endParaRPr lang="en-US" altLang="zh-CN" sz="2400"/>
          </a:p>
          <a:p>
            <a:pPr marL="457200" indent="-457200">
              <a:buAutoNum type="arabicPeriod"/>
            </a:pPr>
            <a:r>
              <a:rPr lang="en-US" altLang="zh-CN" sz="2400"/>
              <a:t>Preference on non-deprecated versions</a:t>
            </a:r>
            <a:endParaRPr lang="en-US" altLang="zh-CN" sz="2400"/>
          </a:p>
          <a:p>
            <a:pPr marL="457200" indent="-457200">
              <a:buAutoNum type="arabicPeriod"/>
            </a:pPr>
            <a:r>
              <a:rPr lang="en-US" altLang="zh-CN" sz="2400"/>
              <a:t>extend time dimension by adding filters on release time</a:t>
            </a:r>
            <a:endParaRPr lang="en-US" altLang="zh-CN" sz="2400"/>
          </a:p>
          <a:p>
            <a:pPr marL="457200" indent="-457200">
              <a:buAutoNum type="arabicPeriod"/>
            </a:pPr>
            <a:r>
              <a:rPr lang="en-US" altLang="zh-CN" sz="2400"/>
              <a:t>...</a:t>
            </a:r>
            <a:endParaRPr lang="en-US" altLang="zh-CN" sz="2400"/>
          </a:p>
        </p:txBody>
      </p:sp>
      <p:sp>
        <p:nvSpPr>
          <p:cNvPr id="7" name="矩形 6"/>
          <p:cNvSpPr/>
          <p:nvPr>
            <p:custDataLst>
              <p:tags r:id="rId2"/>
            </p:custDataLst>
          </p:nvPr>
        </p:nvSpPr>
        <p:spPr>
          <a:xfrm>
            <a:off x="97790" y="5874385"/>
            <a:ext cx="11996420" cy="874395"/>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DTR</a:t>
            </a:r>
            <a:r>
              <a:rPr lang="en-US" altLang="zh-CN" sz="2000">
                <a:solidFill>
                  <a:schemeClr val="tx1"/>
                </a:solidFill>
              </a:rPr>
              <a:t>esolve are also extended to resolve dependency trees that should be installed at any given installtion time.</a:t>
            </a:r>
            <a:endParaRPr lang="en-US" altLang="zh-CN" sz="2000">
              <a:solidFill>
                <a:schemeClr val="tx1"/>
              </a:solidFill>
            </a:endParaRPr>
          </a:p>
        </p:txBody>
      </p:sp>
      <p:pic>
        <p:nvPicPr>
          <p:cNvPr id="5" name="图片 4"/>
          <p:cNvPicPr>
            <a:picLocks noChangeAspect="1"/>
          </p:cNvPicPr>
          <p:nvPr>
            <p:custDataLst>
              <p:tags r:id="rId3"/>
            </p:custDataLst>
          </p:nvPr>
        </p:nvPicPr>
        <p:blipFill>
          <a:blip r:embed="rId4"/>
          <a:stretch>
            <a:fillRect/>
          </a:stretch>
        </p:blipFill>
        <p:spPr>
          <a:xfrm>
            <a:off x="323850" y="1603375"/>
            <a:ext cx="6062980" cy="4145280"/>
          </a:xfrm>
          <a:prstGeom prst="rect">
            <a:avLst/>
          </a:prstGeom>
        </p:spPr>
      </p:pic>
      <p:sp>
        <p:nvSpPr>
          <p:cNvPr id="8" name="文本框 7"/>
          <p:cNvSpPr txBox="1"/>
          <p:nvPr/>
        </p:nvSpPr>
        <p:spPr>
          <a:xfrm>
            <a:off x="508635" y="1170940"/>
            <a:ext cx="4650740" cy="460375"/>
          </a:xfrm>
          <a:prstGeom prst="rect">
            <a:avLst/>
          </a:prstGeom>
          <a:noFill/>
        </p:spPr>
        <p:txBody>
          <a:bodyPr wrap="square" rtlCol="0">
            <a:spAutoFit/>
          </a:bodyPr>
          <a:p>
            <a:r>
              <a:rPr lang="en-US" altLang="zh-CN" sz="2400" b="1"/>
              <a:t>Dependency Tree Resolution</a:t>
            </a:r>
            <a:endParaRPr lang="en-US" altLang="zh-CN"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429260" y="1685925"/>
            <a:ext cx="5643880" cy="466725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073140" y="1859280"/>
            <a:ext cx="5736590" cy="4355465"/>
          </a:xfrm>
          <a:prstGeom prst="rect">
            <a:avLst/>
          </a:prstGeom>
        </p:spPr>
      </p:pic>
      <p:sp>
        <p:nvSpPr>
          <p:cNvPr id="6" name="矩形 5"/>
          <p:cNvSpPr/>
          <p:nvPr>
            <p:custDataLst>
              <p:tags r:id="rId5"/>
            </p:custDataLst>
          </p:nvPr>
        </p:nvSpPr>
        <p:spPr>
          <a:xfrm>
            <a:off x="508635" y="365760"/>
            <a:ext cx="2315210" cy="645160"/>
          </a:xfrm>
          <a:prstGeom prst="rect">
            <a:avLst/>
          </a:prstGeom>
          <a:noFill/>
          <a:ln>
            <a:noFill/>
          </a:ln>
        </p:spPr>
        <p:txBody>
          <a:bodyPr wrap="none" rtlCol="0" anchor="t">
            <a:spAutoFit/>
          </a:bodyPr>
          <a:p>
            <a:pPr algn="ctr"/>
            <a:r>
              <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DTResolver</a:t>
            </a:r>
            <a:endParaRPr lang="en-US" altLang="zh-CN"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文本框 7"/>
          <p:cNvSpPr txBox="1"/>
          <p:nvPr>
            <p:custDataLst>
              <p:tags r:id="rId6"/>
            </p:custDataLst>
          </p:nvPr>
        </p:nvSpPr>
        <p:spPr>
          <a:xfrm>
            <a:off x="508635" y="1170940"/>
            <a:ext cx="4650740" cy="460375"/>
          </a:xfrm>
          <a:prstGeom prst="rect">
            <a:avLst/>
          </a:prstGeom>
          <a:noFill/>
        </p:spPr>
        <p:txBody>
          <a:bodyPr wrap="square" rtlCol="0">
            <a:spAutoFit/>
          </a:bodyPr>
          <a:p>
            <a:r>
              <a:rPr lang="en-US" altLang="zh-CN" sz="2400" b="1"/>
              <a:t>Algorithm</a:t>
            </a:r>
            <a:endParaRPr lang="en-US" altLang="zh-CN" sz="2400" b="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 name="KSO_WM_UNIT_PLACING_PICTURE_USER_VIEWPORT" val="{&quot;height&quot;:4536,&quot;width&quot;:8844}"/>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 name="KSO_WM_UNIT_PLACING_PICTURE_USER_VIEWPORT" val="{&quot;height&quot;:4356,&quot;width&quot;:4944}"/>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 name="KSO_WM_UNIT_PLACING_PICTURE_USER_VIEWPORT" val="{&quot;height&quot;:5033,&quot;width&quot;:4923}"/>
</p:tagLst>
</file>

<file path=ppt/tags/tag55.xml><?xml version="1.0" encoding="utf-8"?>
<p:tagLst xmlns:p="http://schemas.openxmlformats.org/presentationml/2006/main">
  <p:tag name="KSO_WM_BEAUTIFY_FLAG" val=""/>
  <p:tag name="KSO_WM_UNIT_PLACING_PICTURE_USER_VIEWPORT" val="{&quot;height&quot;:3384,&quot;width&quot;:9864}"/>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COMMONDATA" val="eyJoZGlkIjoiOGZiMzA2YWEzOTQ2ZmI5MWRhMGYwY2VmZTlhM2U5M2MifQ=="/>
  <p:tag name="KSO_WPP_MARK_KEY" val="1a53ef7e-286c-48e7-8a3f-931826d5cffb"/>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8027</Words>
  <Application>WPS 演示</Application>
  <PresentationFormat>宽屏</PresentationFormat>
  <Paragraphs>227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方正粗黑宋简体</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HUAWEI</dc:creator>
  <cp:lastModifiedBy>百事乐</cp:lastModifiedBy>
  <cp:revision>7</cp:revision>
  <dcterms:created xsi:type="dcterms:W3CDTF">2023-02-14T07:14:00Z</dcterms:created>
  <dcterms:modified xsi:type="dcterms:W3CDTF">2023-02-16T14:41:00Z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1B9888F5BB26497BA08253261E732A02</vt:lpwstr>
  </property>
  <property fmtid="{D5CDD505-2E9C-101B-9397-08002B2CF9AE}" pid="3" name="KSOProductBuildVer">
    <vt:lpwstr>2052-11.1.0.13703</vt:lpwstr>
  </property>
</Properties>
</file>