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57" r:id="rId6"/>
    <p:sldId id="260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6"/>
        <p:guide pos="375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3.png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ExampleSetup (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19730" y="1490345"/>
            <a:ext cx="6345555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849755"/>
            <a:ext cx="10606405" cy="303974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圆柱形 2"/>
          <p:cNvSpPr/>
          <p:nvPr/>
        </p:nvSpPr>
        <p:spPr>
          <a:xfrm>
            <a:off x="4993640" y="5236845"/>
            <a:ext cx="85090" cy="10083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圆柱形 3"/>
          <p:cNvSpPr/>
          <p:nvPr/>
        </p:nvSpPr>
        <p:spPr>
          <a:xfrm>
            <a:off x="4672965" y="4963795"/>
            <a:ext cx="735330" cy="48069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048250" y="4166870"/>
            <a:ext cx="3175" cy="8521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圆柱形 13"/>
          <p:cNvSpPr/>
          <p:nvPr/>
        </p:nvSpPr>
        <p:spPr>
          <a:xfrm>
            <a:off x="6932295" y="3016250"/>
            <a:ext cx="735330" cy="48069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5044440" y="3437890"/>
            <a:ext cx="1893570" cy="157861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5012055" y="2903220"/>
            <a:ext cx="2287905" cy="1092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853305" y="3766820"/>
            <a:ext cx="3740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Z1</a:t>
            </a:r>
            <a:endParaRPr lang="en-US" altLang="zh-CN" sz="120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5046345" y="4538345"/>
            <a:ext cx="565785" cy="4775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 flipV="1">
            <a:off x="4252595" y="4756150"/>
            <a:ext cx="798830" cy="2597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248910" y="4320540"/>
            <a:ext cx="384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X1</a:t>
            </a:r>
            <a:endParaRPr lang="en-US" altLang="zh-CN" sz="1200"/>
          </a:p>
        </p:txBody>
      </p:sp>
      <p:grpSp>
        <p:nvGrpSpPr>
          <p:cNvPr id="46" name="组合 45"/>
          <p:cNvGrpSpPr/>
          <p:nvPr/>
        </p:nvGrpSpPr>
        <p:grpSpPr>
          <a:xfrm>
            <a:off x="6172835" y="1818005"/>
            <a:ext cx="1312545" cy="1678940"/>
            <a:chOff x="8850" y="2930"/>
            <a:chExt cx="2067" cy="2644"/>
          </a:xfrm>
        </p:grpSpPr>
        <p:cxnSp>
          <p:nvCxnSpPr>
            <p:cNvPr id="18" name="直接箭头连接符 17"/>
            <p:cNvCxnSpPr/>
            <p:nvPr/>
          </p:nvCxnSpPr>
          <p:spPr>
            <a:xfrm flipV="1">
              <a:off x="10620" y="3475"/>
              <a:ext cx="5" cy="134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0328" y="2930"/>
              <a:ext cx="58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Z2</a:t>
              </a:r>
              <a:endParaRPr lang="en-US" altLang="zh-CN" sz="1200"/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H="1" flipV="1">
              <a:off x="9177" y="4728"/>
              <a:ext cx="1435" cy="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H="1">
              <a:off x="9559" y="4817"/>
              <a:ext cx="1061" cy="62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8850" y="4193"/>
              <a:ext cx="60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X2</a:t>
              </a:r>
              <a:endParaRPr lang="en-US" altLang="zh-CN" sz="120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8953" y="5140"/>
              <a:ext cx="60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Y2</a:t>
              </a:r>
              <a:endParaRPr lang="en-US" altLang="zh-CN" sz="1200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4037965" y="4261485"/>
            <a:ext cx="384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Y1</a:t>
            </a:r>
            <a:endParaRPr lang="en-US" altLang="zh-CN" sz="1200"/>
          </a:p>
        </p:txBody>
      </p:sp>
      <p:sp>
        <p:nvSpPr>
          <p:cNvPr id="22" name="文本框 21"/>
          <p:cNvSpPr txBox="1"/>
          <p:nvPr/>
        </p:nvSpPr>
        <p:spPr>
          <a:xfrm>
            <a:off x="3823970" y="3046095"/>
            <a:ext cx="3740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Z3</a:t>
            </a:r>
            <a:endParaRPr lang="en-US" altLang="zh-CN" sz="1200"/>
          </a:p>
        </p:txBody>
      </p:sp>
      <p:sp>
        <p:nvSpPr>
          <p:cNvPr id="29" name="文本框 28"/>
          <p:cNvSpPr txBox="1"/>
          <p:nvPr/>
        </p:nvSpPr>
        <p:spPr>
          <a:xfrm>
            <a:off x="3653155" y="2397760"/>
            <a:ext cx="384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X3</a:t>
            </a:r>
            <a:endParaRPr lang="en-US" altLang="zh-CN" sz="1200"/>
          </a:p>
        </p:txBody>
      </p:sp>
      <p:sp>
        <p:nvSpPr>
          <p:cNvPr id="34" name="文本框 33"/>
          <p:cNvSpPr txBox="1"/>
          <p:nvPr/>
        </p:nvSpPr>
        <p:spPr>
          <a:xfrm>
            <a:off x="4422775" y="3341370"/>
            <a:ext cx="384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Y3</a:t>
            </a:r>
            <a:endParaRPr lang="en-US" altLang="zh-CN" sz="1200"/>
          </a:p>
        </p:txBody>
      </p:sp>
      <p:grpSp>
        <p:nvGrpSpPr>
          <p:cNvPr id="39" name="组合 38"/>
          <p:cNvGrpSpPr/>
          <p:nvPr/>
        </p:nvGrpSpPr>
        <p:grpSpPr>
          <a:xfrm>
            <a:off x="1433830" y="5059045"/>
            <a:ext cx="1591310" cy="1186180"/>
            <a:chOff x="3313" y="6041"/>
            <a:chExt cx="2506" cy="1868"/>
          </a:xfrm>
        </p:grpSpPr>
        <p:sp>
          <p:nvSpPr>
            <p:cNvPr id="11" name="文本框 10"/>
            <p:cNvSpPr txBox="1"/>
            <p:nvPr/>
          </p:nvSpPr>
          <p:spPr>
            <a:xfrm>
              <a:off x="5213" y="6753"/>
              <a:ext cx="60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X</a:t>
              </a:r>
              <a:endParaRPr lang="en-US" altLang="zh-CN" sz="120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425" y="6041"/>
              <a:ext cx="58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Z</a:t>
              </a:r>
              <a:endParaRPr lang="en-US" altLang="zh-CN" sz="1200"/>
            </a:p>
          </p:txBody>
        </p:sp>
        <p:cxnSp>
          <p:nvCxnSpPr>
            <p:cNvPr id="35" name="直接箭头连接符 34"/>
            <p:cNvCxnSpPr/>
            <p:nvPr/>
          </p:nvCxnSpPr>
          <p:spPr>
            <a:xfrm flipV="1">
              <a:off x="4760" y="6567"/>
              <a:ext cx="5" cy="134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flipV="1">
              <a:off x="4760" y="7187"/>
              <a:ext cx="879" cy="71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H="1" flipV="1">
              <a:off x="3507" y="7491"/>
              <a:ext cx="1258" cy="40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3313" y="6965"/>
              <a:ext cx="60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Y</a:t>
              </a:r>
              <a:endParaRPr lang="en-US" altLang="zh-CN" sz="1200"/>
            </a:p>
          </p:txBody>
        </p:sp>
      </p:grpSp>
      <p:cxnSp>
        <p:nvCxnSpPr>
          <p:cNvPr id="40" name="直接连接符 39"/>
          <p:cNvCxnSpPr/>
          <p:nvPr/>
        </p:nvCxnSpPr>
        <p:spPr>
          <a:xfrm flipV="1">
            <a:off x="2355850" y="6236970"/>
            <a:ext cx="2722880" cy="698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1" name="圆柱形 50"/>
          <p:cNvSpPr/>
          <p:nvPr/>
        </p:nvSpPr>
        <p:spPr>
          <a:xfrm rot="21180000">
            <a:off x="4633595" y="2667000"/>
            <a:ext cx="504825" cy="457200"/>
          </a:xfrm>
          <a:prstGeom prst="can">
            <a:avLst>
              <a:gd name="adj" fmla="val 50000"/>
            </a:avLst>
          </a:prstGeom>
          <a:effectLst>
            <a:reflection stA="45000" endPos="65000" dist="152400" dir="5400000" sy="-100000" algn="bl" rotWithShape="0"/>
          </a:effectLst>
          <a:scene3d>
            <a:camera prst="orthographicFront">
              <a:rot lat="10800000" lon="24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3920490" y="2895600"/>
            <a:ext cx="923290" cy="552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 flipV="1">
            <a:off x="3751580" y="2845435"/>
            <a:ext cx="1092200" cy="28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864100" y="2892425"/>
            <a:ext cx="18415" cy="7245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6238240" y="3985895"/>
            <a:ext cx="384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a1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574030" y="2590800"/>
            <a:ext cx="384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a2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416300" y="5961380"/>
            <a:ext cx="1007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baseY</a:t>
            </a:r>
            <a:endParaRPr lang="en-US" altLang="zh-CN" sz="1200">
              <a:solidFill>
                <a:srgbClr val="FF0000"/>
              </a:solidFill>
            </a:endParaRPr>
          </a:p>
        </p:txBody>
      </p:sp>
      <p:graphicFrame>
        <p:nvGraphicFramePr>
          <p:cNvPr id="55" name="表格 54"/>
          <p:cNvGraphicFramePr/>
          <p:nvPr>
            <p:custDataLst>
              <p:tags r:id="rId1"/>
            </p:custDataLst>
          </p:nvPr>
        </p:nvGraphicFramePr>
        <p:xfrm>
          <a:off x="6557645" y="4468495"/>
          <a:ext cx="3812540" cy="1678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355"/>
                <a:gridCol w="553720"/>
                <a:gridCol w="645795"/>
                <a:gridCol w="599440"/>
                <a:gridCol w="566420"/>
                <a:gridCol w="1020091"/>
              </a:tblGrid>
              <a:tr h="4197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α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θ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offset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4197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θ</a:t>
                      </a:r>
                      <a:r>
                        <a:rPr lang="en-US" altLang="zh-CN" baseline="-25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baseline="-25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-20º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4197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-90</a:t>
                      </a: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º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θ</a:t>
                      </a:r>
                      <a:r>
                        <a:rPr lang="en-US" altLang="zh-CN" baseline="-25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baseline="-25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4197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θ</a:t>
                      </a:r>
                      <a:r>
                        <a:rPr lang="en-US" altLang="zh-CN" baseline="-25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baseline="-25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文本框 55"/>
          <p:cNvSpPr txBox="1"/>
          <p:nvPr/>
        </p:nvSpPr>
        <p:spPr>
          <a:xfrm>
            <a:off x="7774940" y="3118485"/>
            <a:ext cx="384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L2</a:t>
            </a:r>
            <a:endParaRPr lang="en-US" altLang="zh-CN" sz="1200">
              <a:solidFill>
                <a:srgbClr val="FF0000"/>
              </a:solidFill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 flipH="1">
            <a:off x="7774940" y="3091815"/>
            <a:ext cx="9525" cy="39433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5012055" y="3046095"/>
            <a:ext cx="384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L3</a:t>
            </a:r>
            <a:endParaRPr lang="en-US" altLang="zh-CN" sz="1200">
              <a:solidFill>
                <a:srgbClr val="FF0000"/>
              </a:solidFill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>
            <a:off x="4809490" y="3120390"/>
            <a:ext cx="269240" cy="825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5027930" y="5008245"/>
            <a:ext cx="26035" cy="123507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360545" y="5603240"/>
            <a:ext cx="6330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baseZ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26260" y="6236335"/>
            <a:ext cx="529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{C}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53945" y="1638935"/>
            <a:ext cx="5112385" cy="48075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Maximum reachable space</a:t>
            </a:r>
            <a:endParaRPr lang="en-US" altLang="zh-CN"/>
          </a:p>
        </p:txBody>
      </p:sp>
      <p:grpSp>
        <p:nvGrpSpPr>
          <p:cNvPr id="37" name="组合 36"/>
          <p:cNvGrpSpPr/>
          <p:nvPr/>
        </p:nvGrpSpPr>
        <p:grpSpPr>
          <a:xfrm>
            <a:off x="3381375" y="1853565"/>
            <a:ext cx="5421630" cy="4949190"/>
            <a:chOff x="6624" y="3920"/>
            <a:chExt cx="8538" cy="7794"/>
          </a:xfrm>
        </p:grpSpPr>
        <p:sp>
          <p:nvSpPr>
            <p:cNvPr id="15" name="饼形 14"/>
            <p:cNvSpPr/>
            <p:nvPr/>
          </p:nvSpPr>
          <p:spPr>
            <a:xfrm rot="5400000">
              <a:off x="6996" y="3548"/>
              <a:ext cx="7794" cy="8539"/>
            </a:xfrm>
            <a:prstGeom prst="pie">
              <a:avLst>
                <a:gd name="adj1" fmla="val 5355248"/>
                <a:gd name="adj2" fmla="val 17065503"/>
              </a:avLst>
            </a:prstGeom>
            <a:solidFill>
              <a:schemeClr val="accent5">
                <a:alpha val="34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饼形 3"/>
            <p:cNvSpPr/>
            <p:nvPr/>
          </p:nvSpPr>
          <p:spPr>
            <a:xfrm rot="5400000">
              <a:off x="8454" y="5274"/>
              <a:ext cx="4879" cy="5088"/>
            </a:xfrm>
            <a:prstGeom prst="pie">
              <a:avLst>
                <a:gd name="adj1" fmla="val 5361705"/>
                <a:gd name="adj2" fmla="val 17066869"/>
              </a:avLst>
            </a:prstGeom>
            <a:solidFill>
              <a:schemeClr val="accent3">
                <a:lumMod val="40000"/>
                <a:lumOff val="60000"/>
                <a:alpha val="52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 flipH="1" flipV="1">
              <a:off x="9896" y="5628"/>
              <a:ext cx="1003" cy="219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9370" y="6433"/>
              <a:ext cx="210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r=a1</a:t>
              </a:r>
              <a:endParaRPr lang="en-US" altLang="zh-CN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783" y="4799"/>
              <a:ext cx="210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r=a2</a:t>
              </a:r>
              <a:endParaRPr lang="en-US" altLang="zh-CN"/>
            </a:p>
          </p:txBody>
        </p:sp>
        <p:cxnSp>
          <p:nvCxnSpPr>
            <p:cNvPr id="26" name="直接箭头连接符 25"/>
            <p:cNvCxnSpPr/>
            <p:nvPr/>
          </p:nvCxnSpPr>
          <p:spPr>
            <a:xfrm flipH="1" flipV="1">
              <a:off x="9275" y="4306"/>
              <a:ext cx="621" cy="127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894715" y="1853565"/>
            <a:ext cx="1751965" cy="4015740"/>
            <a:chOff x="1409" y="2919"/>
            <a:chExt cx="2759" cy="6324"/>
          </a:xfrm>
        </p:grpSpPr>
        <p:sp>
          <p:nvSpPr>
            <p:cNvPr id="21" name="椭圆 20"/>
            <p:cNvSpPr/>
            <p:nvPr/>
          </p:nvSpPr>
          <p:spPr>
            <a:xfrm>
              <a:off x="2855" y="8513"/>
              <a:ext cx="662" cy="730"/>
            </a:xfrm>
            <a:prstGeom prst="ellipse">
              <a:avLst/>
            </a:prstGeom>
            <a:solidFill>
              <a:schemeClr val="accent3">
                <a:alpha val="44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2855" y="5395"/>
              <a:ext cx="662" cy="730"/>
            </a:xfrm>
            <a:prstGeom prst="ellipse">
              <a:avLst/>
            </a:prstGeom>
            <a:solidFill>
              <a:schemeClr val="accent2">
                <a:alpha val="54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圆柱形 23"/>
            <p:cNvSpPr/>
            <p:nvPr/>
          </p:nvSpPr>
          <p:spPr>
            <a:xfrm rot="16200000">
              <a:off x="2812" y="2979"/>
              <a:ext cx="764" cy="645"/>
            </a:xfrm>
            <a:prstGeom prst="can">
              <a:avLst/>
            </a:prstGeom>
            <a:solidFill>
              <a:schemeClr val="accent5">
                <a:alpha val="31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5" name="直接箭头连接符 24"/>
            <p:cNvCxnSpPr/>
            <p:nvPr/>
          </p:nvCxnSpPr>
          <p:spPr>
            <a:xfrm flipV="1">
              <a:off x="3178" y="5695"/>
              <a:ext cx="0" cy="319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V="1">
              <a:off x="3195" y="3352"/>
              <a:ext cx="0" cy="23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3195" y="6752"/>
              <a:ext cx="8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a1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336" y="4188"/>
              <a:ext cx="83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a2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555" y="8588"/>
              <a:ext cx="13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Joint1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409" y="5395"/>
              <a:ext cx="13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Joint2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439" y="3012"/>
              <a:ext cx="13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Joint3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Minimum reachable space</a:t>
            </a:r>
            <a:endParaRPr lang="en-US" altLang="zh-CN"/>
          </a:p>
        </p:txBody>
      </p:sp>
      <p:grpSp>
        <p:nvGrpSpPr>
          <p:cNvPr id="7" name="组合 6"/>
          <p:cNvGrpSpPr/>
          <p:nvPr/>
        </p:nvGrpSpPr>
        <p:grpSpPr>
          <a:xfrm>
            <a:off x="4841875" y="1791970"/>
            <a:ext cx="3230880" cy="3097530"/>
            <a:chOff x="11125" y="4882"/>
            <a:chExt cx="5088" cy="4878"/>
          </a:xfrm>
        </p:grpSpPr>
        <p:sp>
          <p:nvSpPr>
            <p:cNvPr id="4" name="饼形 3"/>
            <p:cNvSpPr/>
            <p:nvPr/>
          </p:nvSpPr>
          <p:spPr>
            <a:xfrm rot="5400000">
              <a:off x="11230" y="4777"/>
              <a:ext cx="4879" cy="5088"/>
            </a:xfrm>
            <a:prstGeom prst="pie">
              <a:avLst>
                <a:gd name="adj1" fmla="val 5361705"/>
                <a:gd name="adj2" fmla="val 17066869"/>
              </a:avLst>
            </a:prstGeom>
            <a:solidFill>
              <a:schemeClr val="accent3">
                <a:lumMod val="40000"/>
                <a:lumOff val="60000"/>
                <a:alpha val="52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2146" y="5131"/>
              <a:ext cx="3678" cy="3103"/>
              <a:chOff x="12146" y="5131"/>
              <a:chExt cx="3678" cy="3103"/>
            </a:xfrm>
          </p:grpSpPr>
          <p:sp>
            <p:nvSpPr>
              <p:cNvPr id="15" name="饼形 14"/>
              <p:cNvSpPr/>
              <p:nvPr/>
            </p:nvSpPr>
            <p:spPr>
              <a:xfrm rot="2940000">
                <a:off x="12756" y="6459"/>
                <a:ext cx="1827" cy="1725"/>
              </a:xfrm>
              <a:prstGeom prst="pie">
                <a:avLst>
                  <a:gd name="adj1" fmla="val 5355248"/>
                  <a:gd name="adj2" fmla="val 17065503"/>
                </a:avLst>
              </a:prstGeom>
              <a:solidFill>
                <a:schemeClr val="accent5">
                  <a:alpha val="34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H="1" flipV="1">
                <a:off x="12672" y="5131"/>
                <a:ext cx="1003" cy="2192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12146" y="5936"/>
                <a:ext cx="210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r=a1</a:t>
                </a:r>
                <a:endParaRPr lang="en-US" altLang="zh-CN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3718" y="6484"/>
                <a:ext cx="210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r=a1-a2</a:t>
                </a:r>
                <a:endParaRPr lang="en-US" altLang="zh-CN"/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 flipH="1" flipV="1">
                <a:off x="13681" y="6484"/>
                <a:ext cx="31" cy="818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组合 4"/>
          <p:cNvGrpSpPr/>
          <p:nvPr/>
        </p:nvGrpSpPr>
        <p:grpSpPr>
          <a:xfrm>
            <a:off x="2049145" y="2087245"/>
            <a:ext cx="1951355" cy="2790825"/>
            <a:chOff x="3076" y="5832"/>
            <a:chExt cx="3073" cy="4395"/>
          </a:xfrm>
        </p:grpSpPr>
        <p:sp>
          <p:nvSpPr>
            <p:cNvPr id="21" name="椭圆 20"/>
            <p:cNvSpPr/>
            <p:nvPr/>
          </p:nvSpPr>
          <p:spPr>
            <a:xfrm>
              <a:off x="4961" y="8950"/>
              <a:ext cx="662" cy="730"/>
            </a:xfrm>
            <a:prstGeom prst="ellipse">
              <a:avLst/>
            </a:prstGeom>
            <a:solidFill>
              <a:schemeClr val="accent3">
                <a:alpha val="44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961" y="5832"/>
              <a:ext cx="662" cy="730"/>
            </a:xfrm>
            <a:prstGeom prst="ellipse">
              <a:avLst/>
            </a:prstGeom>
            <a:solidFill>
              <a:schemeClr val="accent2">
                <a:alpha val="54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圆柱形 23"/>
            <p:cNvSpPr/>
            <p:nvPr/>
          </p:nvSpPr>
          <p:spPr>
            <a:xfrm rot="16200000">
              <a:off x="4562" y="8223"/>
              <a:ext cx="764" cy="645"/>
            </a:xfrm>
            <a:prstGeom prst="can">
              <a:avLst/>
            </a:prstGeom>
            <a:solidFill>
              <a:schemeClr val="accent5">
                <a:alpha val="31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5" name="直接箭头连接符 24"/>
            <p:cNvCxnSpPr/>
            <p:nvPr/>
          </p:nvCxnSpPr>
          <p:spPr>
            <a:xfrm flipV="1">
              <a:off x="5284" y="6132"/>
              <a:ext cx="0" cy="319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endCxn id="3" idx="2"/>
            </p:cNvCxnSpPr>
            <p:nvPr/>
          </p:nvCxnSpPr>
          <p:spPr>
            <a:xfrm flipH="1">
              <a:off x="4678" y="6132"/>
              <a:ext cx="606" cy="24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5301" y="7189"/>
              <a:ext cx="8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a1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145" y="7073"/>
              <a:ext cx="83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a2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61" y="9025"/>
              <a:ext cx="13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Joint1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515" y="5832"/>
              <a:ext cx="13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Joint2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076" y="8059"/>
              <a:ext cx="13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Joint3</a:t>
              </a:r>
              <a:endParaRPr lang="en-US" altLang="zh-CN"/>
            </a:p>
          </p:txBody>
        </p:sp>
        <p:sp>
          <p:nvSpPr>
            <p:cNvPr id="3" name="饼形 2"/>
            <p:cNvSpPr/>
            <p:nvPr/>
          </p:nvSpPr>
          <p:spPr>
            <a:xfrm rot="2940000">
              <a:off x="4364" y="8452"/>
              <a:ext cx="1827" cy="1725"/>
            </a:xfrm>
            <a:prstGeom prst="pie">
              <a:avLst>
                <a:gd name="adj1" fmla="val 5355248"/>
                <a:gd name="adj2" fmla="val 17065503"/>
              </a:avLst>
            </a:prstGeom>
            <a:solidFill>
              <a:schemeClr val="accent5">
                <a:alpha val="34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饼形 29"/>
          <p:cNvSpPr/>
          <p:nvPr/>
        </p:nvSpPr>
        <p:spPr>
          <a:xfrm rot="11940000">
            <a:off x="7372350" y="4236720"/>
            <a:ext cx="2169160" cy="2260600"/>
          </a:xfrm>
          <a:prstGeom prst="pie">
            <a:avLst>
              <a:gd name="adj1" fmla="val 3862656"/>
              <a:gd name="adj2" fmla="val 16200000"/>
            </a:avLst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饼形 14"/>
          <p:cNvSpPr/>
          <p:nvPr/>
        </p:nvSpPr>
        <p:spPr>
          <a:xfrm rot="5400000">
            <a:off x="4442460" y="2252980"/>
            <a:ext cx="4949190" cy="5422265"/>
          </a:xfrm>
          <a:prstGeom prst="pie">
            <a:avLst>
              <a:gd name="adj1" fmla="val 5355248"/>
              <a:gd name="adj2" fmla="val 17100097"/>
            </a:avLst>
          </a:prstGeom>
          <a:solidFill>
            <a:schemeClr val="accent5">
              <a:alpha val="34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reachable space</a:t>
            </a:r>
            <a:endParaRPr lang="en-US" altLang="zh-CN"/>
          </a:p>
        </p:txBody>
      </p:sp>
      <p:sp>
        <p:nvSpPr>
          <p:cNvPr id="4" name="饼形 3"/>
          <p:cNvSpPr/>
          <p:nvPr/>
        </p:nvSpPr>
        <p:spPr>
          <a:xfrm rot="5400000">
            <a:off x="5368290" y="3348990"/>
            <a:ext cx="3098165" cy="3230880"/>
          </a:xfrm>
          <a:prstGeom prst="pie">
            <a:avLst>
              <a:gd name="adj1" fmla="val 5361705"/>
              <a:gd name="adj2" fmla="val 17066869"/>
            </a:avLst>
          </a:prstGeom>
          <a:solidFill>
            <a:schemeClr val="accent3">
              <a:lumMod val="40000"/>
              <a:lumOff val="60000"/>
              <a:alpha val="52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52615" y="2954655"/>
            <a:ext cx="1337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r=a1+a2</a:t>
            </a:r>
            <a:endParaRPr lang="en-US" altLang="zh-CN"/>
          </a:p>
        </p:txBody>
      </p:sp>
      <p:sp>
        <p:nvSpPr>
          <p:cNvPr id="13" name="饼形 12"/>
          <p:cNvSpPr/>
          <p:nvPr/>
        </p:nvSpPr>
        <p:spPr>
          <a:xfrm rot="17700000">
            <a:off x="4211320" y="3886835"/>
            <a:ext cx="2190750" cy="2229485"/>
          </a:xfrm>
          <a:prstGeom prst="pie">
            <a:avLst>
              <a:gd name="adj1" fmla="val 3862656"/>
              <a:gd name="adj2" fmla="val 16200000"/>
            </a:avLst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6283960" y="3573780"/>
            <a:ext cx="636905" cy="139192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949950" y="4084955"/>
            <a:ext cx="1337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r=a1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4506595" y="5264785"/>
            <a:ext cx="1337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r=a2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8533130" y="5013325"/>
            <a:ext cx="1337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r=a2</a:t>
            </a:r>
            <a:endParaRPr lang="en-US" altLang="zh-CN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6914515" y="2584450"/>
            <a:ext cx="580390" cy="238315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850900" y="5395595"/>
            <a:ext cx="420370" cy="463550"/>
          </a:xfrm>
          <a:prstGeom prst="ellipse">
            <a:avLst/>
          </a:prstGeom>
          <a:solidFill>
            <a:schemeClr val="accent3">
              <a:alpha val="44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50900" y="3415665"/>
            <a:ext cx="420370" cy="463550"/>
          </a:xfrm>
          <a:prstGeom prst="ellipse">
            <a:avLst/>
          </a:prstGeom>
          <a:solidFill>
            <a:schemeClr val="accent2">
              <a:alpha val="54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圆柱形 23"/>
          <p:cNvSpPr/>
          <p:nvPr/>
        </p:nvSpPr>
        <p:spPr>
          <a:xfrm rot="16200000">
            <a:off x="823595" y="1881505"/>
            <a:ext cx="485140" cy="409575"/>
          </a:xfrm>
          <a:prstGeom prst="can">
            <a:avLst/>
          </a:prstGeom>
          <a:solidFill>
            <a:schemeClr val="accent5">
              <a:alpha val="31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1056005" y="3606165"/>
            <a:ext cx="0" cy="202692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4290695" y="4967605"/>
            <a:ext cx="1050925" cy="3994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8466455" y="5345430"/>
            <a:ext cx="1029335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1066800" y="2118360"/>
            <a:ext cx="0" cy="1520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饼形 28"/>
          <p:cNvSpPr/>
          <p:nvPr/>
        </p:nvSpPr>
        <p:spPr>
          <a:xfrm rot="4020000">
            <a:off x="6464300" y="4520565"/>
            <a:ext cx="879475" cy="902335"/>
          </a:xfrm>
          <a:prstGeom prst="pie">
            <a:avLst>
              <a:gd name="adj1" fmla="val 3847634"/>
              <a:gd name="adj2" fmla="val 16200000"/>
            </a:avLst>
          </a:prstGeom>
          <a:solidFill>
            <a:schemeClr val="dk1">
              <a:alpha val="39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UNIT_TABLE_BEAUTIFY" val="smartTable{20049809-7fc0-4e64-a7e5-eaaa65b00476}"/>
  <p:tag name="TABLE_ENDDRAG_ORIGIN_RECT" val="316*132"/>
  <p:tag name="TABLE_ENDDRAG_RECT" val="319*387*316*132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PLACING_PICTURE_USER_VIEWPORT" val="{&quot;height&quot;:5520,&quot;width&quot;:5870}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WPS 演示</Application>
  <PresentationFormat>宽屏</PresentationFormat>
  <Paragraphs>130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Maximum reachable space</vt:lpstr>
      <vt:lpstr>Minimum reachable space</vt:lpstr>
      <vt:lpstr>reachable space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Frank Lin</cp:lastModifiedBy>
  <cp:revision>181</cp:revision>
  <dcterms:created xsi:type="dcterms:W3CDTF">2019-06-19T02:08:00Z</dcterms:created>
  <dcterms:modified xsi:type="dcterms:W3CDTF">2021-10-14T02:18:17Z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FC0D9FA485C84DC695D543293E5F6B22</vt:lpwstr>
  </property>
</Properties>
</file>