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1" r:id="rId21"/>
    <p:sldId id="299" r:id="rId22"/>
    <p:sldId id="30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5F808"/>
    <a:srgbClr val="F07510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92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Power Analysis</a:t>
            </a:r>
          </a:p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How many samples do we need?</a:t>
            </a:r>
          </a:p>
          <a:p>
            <a:pPr algn="ctr"/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381000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55FE1-908F-41E0-8E39-C75A583FA523}"/>
              </a:ext>
            </a:extLst>
          </p:cNvPr>
          <p:cNvSpPr txBox="1"/>
          <p:nvPr/>
        </p:nvSpPr>
        <p:spPr>
          <a:xfrm>
            <a:off x="0" y="533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Only 12 mice are available?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</a:rPr>
              <a:t>- Power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1281133-B4BF-42DD-AE2D-33457492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982" y="1866862"/>
            <a:ext cx="2947181" cy="640080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AFF7B60B-C694-444B-8ED9-8AD803EA3F34}"/>
              </a:ext>
            </a:extLst>
          </p:cNvPr>
          <p:cNvSpPr/>
          <p:nvPr/>
        </p:nvSpPr>
        <p:spPr>
          <a:xfrm>
            <a:off x="4648200" y="2057400"/>
            <a:ext cx="178025" cy="259004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04962-F8E7-4B94-9D26-AE55ADF32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00" y="1866862"/>
            <a:ext cx="3314556" cy="6400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DFC09-2DDA-40F8-ADA2-8A10141D3D7B}"/>
              </a:ext>
            </a:extLst>
          </p:cNvPr>
          <p:cNvSpPr txBox="1">
            <a:spLocks/>
          </p:cNvSpPr>
          <p:nvPr/>
        </p:nvSpPr>
        <p:spPr>
          <a:xfrm>
            <a:off x="787625" y="2895601"/>
            <a:ext cx="8077200" cy="152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terms of difference in RBC to be detected (Delta) at 0.5, the </a:t>
            </a:r>
            <a:r>
              <a:rPr lang="en-US" sz="1800" dirty="0" err="1"/>
              <a:t>Z_beta</a:t>
            </a:r>
            <a:r>
              <a:rPr lang="en-US" sz="1800" dirty="0"/>
              <a:t> = 0.26 =&gt; beta (power) = 60%</a:t>
            </a:r>
          </a:p>
          <a:p>
            <a:endParaRPr lang="en-US" sz="1800" dirty="0"/>
          </a:p>
          <a:p>
            <a:r>
              <a:rPr lang="en-US" sz="1800" dirty="0"/>
              <a:t>60% of chance of detecting a different of 0.5 using 6 mice.</a:t>
            </a:r>
          </a:p>
        </p:txBody>
      </p:sp>
    </p:spTree>
    <p:extLst>
      <p:ext uri="{BB962C8B-B14F-4D97-AF65-F5344CB8AC3E}">
        <p14:creationId xmlns:p14="http://schemas.microsoft.com/office/powerpoint/2010/main" val="127492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55FE1-908F-41E0-8E39-C75A583FA523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Relationships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7C235-69A2-42DF-9A58-E3EBC3DE36D0}"/>
              </a:ext>
            </a:extLst>
          </p:cNvPr>
          <p:cNvSpPr/>
          <p:nvPr/>
        </p:nvSpPr>
        <p:spPr>
          <a:xfrm>
            <a:off x="1143000" y="19812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size (n)</a:t>
            </a:r>
          </a:p>
          <a:p>
            <a:pPr lvl="1"/>
            <a:r>
              <a:rPr lang="en-US" dirty="0"/>
              <a:t>Power (beta)</a:t>
            </a:r>
          </a:p>
          <a:p>
            <a:pPr lvl="1"/>
            <a:r>
              <a:rPr lang="en-US" dirty="0"/>
              <a:t>Difference can be detected</a:t>
            </a:r>
          </a:p>
          <a:p>
            <a:pPr lvl="1"/>
            <a:r>
              <a:rPr lang="en-US" dirty="0"/>
              <a:t>SD of data </a:t>
            </a:r>
          </a:p>
          <a:p>
            <a:pPr lvl="1"/>
            <a:r>
              <a:rPr lang="en-US" dirty="0"/>
              <a:t>Significant level: 0.05</a:t>
            </a:r>
          </a:p>
          <a:p>
            <a:pPr lvl="1"/>
            <a:endParaRPr lang="en-US" dirty="0"/>
          </a:p>
          <a:p>
            <a:r>
              <a:rPr lang="en-US" dirty="0"/>
              <a:t>But usually, the sample size is the goal.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A8B5715-F6C5-4B84-9494-21CA77FE89FB}"/>
              </a:ext>
            </a:extLst>
          </p:cNvPr>
          <p:cNvSpPr/>
          <p:nvPr/>
        </p:nvSpPr>
        <p:spPr>
          <a:xfrm>
            <a:off x="2819400" y="2057400"/>
            <a:ext cx="304800" cy="22860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69C7447-85B2-4E23-8CD3-549FDE6ACC47}"/>
              </a:ext>
            </a:extLst>
          </p:cNvPr>
          <p:cNvSpPr/>
          <p:nvPr/>
        </p:nvSpPr>
        <p:spPr>
          <a:xfrm>
            <a:off x="3124200" y="2293930"/>
            <a:ext cx="304800" cy="22860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88FB6DB-A63A-44CB-9CC2-5B1F234AB9C7}"/>
              </a:ext>
            </a:extLst>
          </p:cNvPr>
          <p:cNvSpPr/>
          <p:nvPr/>
        </p:nvSpPr>
        <p:spPr>
          <a:xfrm>
            <a:off x="2743200" y="2860776"/>
            <a:ext cx="304800" cy="22860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E4C99B44-E964-4C31-BF43-A01BCD0F766D}"/>
              </a:ext>
            </a:extLst>
          </p:cNvPr>
          <p:cNvSpPr/>
          <p:nvPr/>
        </p:nvSpPr>
        <p:spPr>
          <a:xfrm flipV="1">
            <a:off x="4267200" y="2590800"/>
            <a:ext cx="304800" cy="2286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2E5DB-5BAC-41E7-A62A-EA83405C3C80}"/>
              </a:ext>
            </a:extLst>
          </p:cNvPr>
          <p:cNvSpPr txBox="1"/>
          <p:nvPr/>
        </p:nvSpPr>
        <p:spPr>
          <a:xfrm>
            <a:off x="1905000" y="533400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Find out what sample size would be needed in terms of size of difference detected (delta)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259E3D4-9FE6-48A8-BEA1-52CE301F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6870" y="2595503"/>
            <a:ext cx="4210259" cy="914400"/>
          </a:xfrm>
          <a:prstGeom prst="rect">
            <a:avLst/>
          </a:prstGeom>
        </p:spPr>
      </p:pic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B314FA4-08CD-4A5E-897A-EA740A5D1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780286"/>
              </p:ext>
            </p:extLst>
          </p:nvPr>
        </p:nvGraphicFramePr>
        <p:xfrm>
          <a:off x="2209800" y="3657600"/>
          <a:ext cx="499615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86">
                  <a:extLst>
                    <a:ext uri="{9D8B030D-6E8A-4147-A177-3AD203B41FA5}">
                      <a16:colId xmlns:a16="http://schemas.microsoft.com/office/drawing/2014/main" val="4230252820"/>
                    </a:ext>
                  </a:extLst>
                </a:gridCol>
                <a:gridCol w="1665386">
                  <a:extLst>
                    <a:ext uri="{9D8B030D-6E8A-4147-A177-3AD203B41FA5}">
                      <a16:colId xmlns:a16="http://schemas.microsoft.com/office/drawing/2014/main" val="1668541191"/>
                    </a:ext>
                  </a:extLst>
                </a:gridCol>
                <a:gridCol w="1665386">
                  <a:extLst>
                    <a:ext uri="{9D8B030D-6E8A-4147-A177-3AD203B41FA5}">
                      <a16:colId xmlns:a16="http://schemas.microsoft.com/office/drawing/2014/main" val="35316931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detected</a:t>
                      </a:r>
                    </a:p>
                    <a:p>
                      <a:pPr algn="ctr"/>
                      <a:r>
                        <a:rPr lang="en-US" dirty="0"/>
                        <a:t>(delta)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34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5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4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41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42A33B-F58F-490E-9672-588A2732A0DA}"/>
              </a:ext>
            </a:extLst>
          </p:cNvPr>
          <p:cNvSpPr txBox="1"/>
          <p:nvPr/>
        </p:nvSpPr>
        <p:spPr>
          <a:xfrm>
            <a:off x="6172200" y="5862935"/>
            <a:ext cx="28605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 mice needed to give a 90% power of detecting a difference in RBC of 0.4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23A6E0-1205-40D9-B9C3-1C813F45AF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086600" y="5181600"/>
            <a:ext cx="515867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6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2E5DB-5BAC-41E7-A62A-EA83405C3C80}"/>
              </a:ext>
            </a:extLst>
          </p:cNvPr>
          <p:cNvSpPr txBox="1"/>
          <p:nvPr/>
        </p:nvSpPr>
        <p:spPr>
          <a:xfrm>
            <a:off x="1905000" y="533400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Power calculation: Find out power of studies with varying sample size (n) and effect differences (delta)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CC32E-8388-4F86-9EF9-07AA6569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8645" y="2595503"/>
            <a:ext cx="4739109" cy="915178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EB78477-6456-4ABC-8352-0C360AE28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188029"/>
              </p:ext>
            </p:extLst>
          </p:nvPr>
        </p:nvGraphicFramePr>
        <p:xfrm>
          <a:off x="1878531" y="3665116"/>
          <a:ext cx="55393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67">
                  <a:extLst>
                    <a:ext uri="{9D8B030D-6E8A-4147-A177-3AD203B41FA5}">
                      <a16:colId xmlns:a16="http://schemas.microsoft.com/office/drawing/2014/main" val="4230252820"/>
                    </a:ext>
                  </a:extLst>
                </a:gridCol>
                <a:gridCol w="1107867">
                  <a:extLst>
                    <a:ext uri="{9D8B030D-6E8A-4147-A177-3AD203B41FA5}">
                      <a16:colId xmlns:a16="http://schemas.microsoft.com/office/drawing/2014/main" val="1668541191"/>
                    </a:ext>
                  </a:extLst>
                </a:gridCol>
                <a:gridCol w="1107867">
                  <a:extLst>
                    <a:ext uri="{9D8B030D-6E8A-4147-A177-3AD203B41FA5}">
                      <a16:colId xmlns:a16="http://schemas.microsoft.com/office/drawing/2014/main" val="3531693113"/>
                    </a:ext>
                  </a:extLst>
                </a:gridCol>
                <a:gridCol w="1107867">
                  <a:extLst>
                    <a:ext uri="{9D8B030D-6E8A-4147-A177-3AD203B41FA5}">
                      <a16:colId xmlns:a16="http://schemas.microsoft.com/office/drawing/2014/main" val="3111815931"/>
                    </a:ext>
                  </a:extLst>
                </a:gridCol>
                <a:gridCol w="1107867">
                  <a:extLst>
                    <a:ext uri="{9D8B030D-6E8A-4147-A177-3AD203B41FA5}">
                      <a16:colId xmlns:a16="http://schemas.microsoft.com/office/drawing/2014/main" val="131754876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Mice per group (n)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size of interest (delta)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34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5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4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8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D665F-D2CC-4F2C-ACFA-E52A003E18F7}"/>
              </a:ext>
            </a:extLst>
          </p:cNvPr>
          <p:cNvSpPr txBox="1"/>
          <p:nvPr/>
        </p:nvSpPr>
        <p:spPr>
          <a:xfrm>
            <a:off x="6629400" y="5890156"/>
            <a:ext cx="24464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68% power of detecting a difference of 0.6 in RBC if 5 mice per group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DCFDF0-C1BC-4902-A1C1-DC489E29D8B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43600" y="4724400"/>
            <a:ext cx="685800" cy="162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4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29E9F-5107-4162-9813-455B799C8047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Pitfalls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4DEC5-FC47-4BF8-9DB1-855DC9059CC1}"/>
              </a:ext>
            </a:extLst>
          </p:cNvPr>
          <p:cNvSpPr/>
          <p:nvPr/>
        </p:nvSpPr>
        <p:spPr>
          <a:xfrm>
            <a:off x="1143000" y="1933398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power of a study calculated retrospectively  (aka post-hoc power analysis)</a:t>
            </a:r>
          </a:p>
          <a:p>
            <a:r>
              <a:rPr lang="en-US" dirty="0"/>
              <a:t>Can be useful to know if study is under-powered when interpreting a non-significant result? –The effect may be real but that there were too few subjects in the study?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1D33-0D1D-4A98-AC14-CEE19BB6094F}"/>
              </a:ext>
            </a:extLst>
          </p:cNvPr>
          <p:cNvSpPr/>
          <p:nvPr/>
        </p:nvSpPr>
        <p:spPr>
          <a:xfrm>
            <a:off x="2286000" y="411480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Post Hoc Power Analysis: An Idea Whose Time Has Passed?</a:t>
            </a:r>
          </a:p>
          <a:p>
            <a:r>
              <a:rPr lang="en-US" sz="1400" dirty="0"/>
              <a:t>Marc Levine Ph.D. Mary H. H. </a:t>
            </a:r>
            <a:r>
              <a:rPr lang="en-US" sz="1400" dirty="0" err="1"/>
              <a:t>Ensom</a:t>
            </a:r>
            <a:r>
              <a:rPr lang="en-US" sz="1400" dirty="0"/>
              <a:t> Pharm.D., FASHP, FCCP</a:t>
            </a:r>
          </a:p>
          <a:p>
            <a:r>
              <a:rPr lang="en-US" dirty="0"/>
              <a:t>https://onlinelibrary.wiley.com/doi/epdf/10.1592/phco.21.5.405.34503</a:t>
            </a:r>
          </a:p>
        </p:txBody>
      </p:sp>
    </p:spTree>
    <p:extLst>
      <p:ext uri="{BB962C8B-B14F-4D97-AF65-F5344CB8AC3E}">
        <p14:creationId xmlns:p14="http://schemas.microsoft.com/office/powerpoint/2010/main" val="421113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DE874-D9A4-476C-9F80-2F34F5E18B95}"/>
              </a:ext>
            </a:extLst>
          </p:cNvPr>
          <p:cNvSpPr txBox="1"/>
          <p:nvPr/>
        </p:nvSpPr>
        <p:spPr>
          <a:xfrm>
            <a:off x="1905000" y="5334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Find out size of difference detectable in RBC (delta), based on varying sample sizes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B7AB7-737C-48D3-A392-565C2E64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289" y="2103060"/>
            <a:ext cx="4917822" cy="835925"/>
          </a:xfrm>
          <a:prstGeom prst="rect">
            <a:avLst/>
          </a:prstGeom>
        </p:spPr>
      </p:pic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07DB09E-588D-4B84-B30B-20DFAD23D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220336"/>
              </p:ext>
            </p:extLst>
          </p:nvPr>
        </p:nvGraphicFramePr>
        <p:xfrm>
          <a:off x="2189289" y="3200400"/>
          <a:ext cx="4996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86">
                  <a:extLst>
                    <a:ext uri="{9D8B030D-6E8A-4147-A177-3AD203B41FA5}">
                      <a16:colId xmlns:a16="http://schemas.microsoft.com/office/drawing/2014/main" val="4230252820"/>
                    </a:ext>
                  </a:extLst>
                </a:gridCol>
                <a:gridCol w="1665386">
                  <a:extLst>
                    <a:ext uri="{9D8B030D-6E8A-4147-A177-3AD203B41FA5}">
                      <a16:colId xmlns:a16="http://schemas.microsoft.com/office/drawing/2014/main" val="1668541191"/>
                    </a:ext>
                  </a:extLst>
                </a:gridCol>
                <a:gridCol w="1665386">
                  <a:extLst>
                    <a:ext uri="{9D8B030D-6E8A-4147-A177-3AD203B41FA5}">
                      <a16:colId xmlns:a16="http://schemas.microsoft.com/office/drawing/2014/main" val="35316931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Mice per group (n)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34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5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4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8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35FCFA-3783-42EC-BA08-94F8A10C0D59}"/>
              </a:ext>
            </a:extLst>
          </p:cNvPr>
          <p:cNvSpPr txBox="1"/>
          <p:nvPr/>
        </p:nvSpPr>
        <p:spPr>
          <a:xfrm>
            <a:off x="6168154" y="5486400"/>
            <a:ext cx="267104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minimum of 0.46 difference in RBC may be detected with 90% power with 15 mice per group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D18B3A-817B-41C8-BA49-B49AD3E33B0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477001" y="5029202"/>
            <a:ext cx="1026676" cy="4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D764E-8B92-4645-AEAD-3384E86166AE}"/>
              </a:ext>
            </a:extLst>
          </p:cNvPr>
          <p:cNvSpPr txBox="1"/>
          <p:nvPr/>
        </p:nvSpPr>
        <p:spPr>
          <a:xfrm>
            <a:off x="1600200" y="5334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Different number of samples per group?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033C7-79B5-4162-8FA8-AC9022B32451}"/>
              </a:ext>
            </a:extLst>
          </p:cNvPr>
          <p:cNvSpPr/>
          <p:nvPr/>
        </p:nvSpPr>
        <p:spPr>
          <a:xfrm>
            <a:off x="914400" y="2766308"/>
            <a:ext cx="7924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it is desirable to limit numbers treated with </a:t>
            </a:r>
            <a:r>
              <a:rPr lang="en-US" dirty="0" err="1"/>
              <a:t>Chloram</a:t>
            </a:r>
            <a:endParaRPr lang="en-US" dirty="0"/>
          </a:p>
          <a:p>
            <a:pPr lvl="1"/>
            <a:r>
              <a:rPr lang="en-US" dirty="0"/>
              <a:t>Assume that we would like to have twice as any mice in control group as </a:t>
            </a:r>
            <a:r>
              <a:rPr lang="en-US" dirty="0" err="1"/>
              <a:t>Chloram</a:t>
            </a:r>
            <a:r>
              <a:rPr lang="en-US" dirty="0"/>
              <a:t>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inputs for calculation:</a:t>
            </a:r>
          </a:p>
          <a:p>
            <a:pPr lvl="1"/>
            <a:r>
              <a:rPr lang="en-US" dirty="0"/>
              <a:t>r = ratio of number in larger group (control) to smaller group = 2</a:t>
            </a:r>
          </a:p>
          <a:p>
            <a:pPr lvl="1"/>
            <a:r>
              <a:rPr lang="en-US" dirty="0"/>
              <a:t>Delta = size of difference, minimal effect of interest = 0.5</a:t>
            </a:r>
          </a:p>
          <a:p>
            <a:pPr lvl="1"/>
            <a:r>
              <a:rPr lang="en-US" dirty="0"/>
              <a:t>Alpha = 0.05 =&gt; z score = 1.96</a:t>
            </a:r>
          </a:p>
          <a:p>
            <a:pPr lvl="1"/>
            <a:r>
              <a:rPr lang="en-US" dirty="0"/>
              <a:t>Beta = 80% =&gt; 0.84</a:t>
            </a:r>
          </a:p>
          <a:p>
            <a:pPr lvl="1"/>
            <a:r>
              <a:rPr lang="en-US" dirty="0"/>
              <a:t>Sigma = SD of data = 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=&gt; n = 7.14 =&gt;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734A8-F3F2-4642-A63F-CDA48FE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1610618"/>
            <a:ext cx="7159942" cy="108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8E31D-1B37-4DE7-9094-A68B775DD54D}"/>
              </a:ext>
            </a:extLst>
          </p:cNvPr>
          <p:cNvSpPr txBox="1"/>
          <p:nvPr/>
        </p:nvSpPr>
        <p:spPr>
          <a:xfrm>
            <a:off x="990600" y="2420899"/>
            <a:ext cx="2172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size for smaller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60482-A007-4762-B549-A750080785A5}"/>
              </a:ext>
            </a:extLst>
          </p:cNvPr>
          <p:cNvSpPr/>
          <p:nvPr/>
        </p:nvSpPr>
        <p:spPr>
          <a:xfrm>
            <a:off x="876636" y="5656305"/>
            <a:ext cx="8267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Now 8 + 16 = 24 mice in total</a:t>
            </a:r>
          </a:p>
          <a:p>
            <a:r>
              <a:rPr lang="en-US" dirty="0"/>
              <a:t> - compared with 20 mice (10+10) in original design with equal numbers per treatment</a:t>
            </a:r>
          </a:p>
        </p:txBody>
      </p:sp>
    </p:spTree>
    <p:extLst>
      <p:ext uri="{BB962C8B-B14F-4D97-AF65-F5344CB8AC3E}">
        <p14:creationId xmlns:p14="http://schemas.microsoft.com/office/powerpoint/2010/main" val="276880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87646-B1BF-4CA8-8D25-CEEEC46B84D9}"/>
              </a:ext>
            </a:extLst>
          </p:cNvPr>
          <p:cNvSpPr txBox="1"/>
          <p:nvPr/>
        </p:nvSpPr>
        <p:spPr>
          <a:xfrm>
            <a:off x="1409700" y="3810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Sample size optimization </a:t>
            </a:r>
            <a:br>
              <a:rPr lang="en-US" sz="3200" b="1" dirty="0">
                <a:solidFill>
                  <a:srgbClr val="000099"/>
                </a:solidFill>
              </a:rPr>
            </a:br>
            <a:r>
              <a:rPr lang="en-US" sz="3200" b="1" dirty="0">
                <a:solidFill>
                  <a:srgbClr val="000099"/>
                </a:solidFill>
              </a:rPr>
              <a:t>– increase effect size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6C59BE8-C885-4A36-BB77-9C03CB509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96917"/>
            <a:ext cx="4433402" cy="9628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59BA85-F0CB-48C0-BA36-8494C84D9AB1}"/>
              </a:ext>
            </a:extLst>
          </p:cNvPr>
          <p:cNvSpPr/>
          <p:nvPr/>
        </p:nvSpPr>
        <p:spPr>
          <a:xfrm>
            <a:off x="4612460" y="1967414"/>
            <a:ext cx="477430" cy="396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CEBEB-D00F-4742-AD56-ACEEBBA09FD1}"/>
              </a:ext>
            </a:extLst>
          </p:cNvPr>
          <p:cNvSpPr/>
          <p:nvPr/>
        </p:nvSpPr>
        <p:spPr>
          <a:xfrm>
            <a:off x="3166683" y="2363923"/>
            <a:ext cx="477430" cy="396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A2280-EFED-4796-8D10-C85EFF05D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7077" y="2091757"/>
            <a:ext cx="1022968" cy="544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F6BE60-960E-4573-AB51-AA36F827890B}"/>
              </a:ext>
            </a:extLst>
          </p:cNvPr>
          <p:cNvSpPr txBox="1"/>
          <p:nvPr/>
        </p:nvSpPr>
        <p:spPr>
          <a:xfrm>
            <a:off x="838200" y="293027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Cohen</a:t>
            </a:r>
            <a:r>
              <a:rPr lang="en-US" dirty="0"/>
              <a:t> suggested that </a:t>
            </a:r>
            <a:r>
              <a:rPr lang="en-US" b="1" dirty="0"/>
              <a:t>d</a:t>
            </a:r>
            <a:r>
              <a:rPr lang="en-US" dirty="0"/>
              <a:t>=0.2 be considered a '</a:t>
            </a:r>
            <a:r>
              <a:rPr lang="en-US" b="1" dirty="0"/>
              <a:t>small</a:t>
            </a:r>
            <a:r>
              <a:rPr lang="en-US" dirty="0"/>
              <a:t>' </a:t>
            </a:r>
            <a:r>
              <a:rPr lang="en-US" b="1" dirty="0"/>
              <a:t>effect size</a:t>
            </a:r>
            <a:r>
              <a:rPr lang="en-US" dirty="0"/>
              <a:t>, 0.5 represents a '</a:t>
            </a:r>
            <a:r>
              <a:rPr lang="en-US" b="1" dirty="0"/>
              <a:t>medium</a:t>
            </a:r>
            <a:r>
              <a:rPr lang="en-US" dirty="0"/>
              <a:t>' </a:t>
            </a:r>
            <a:r>
              <a:rPr lang="en-US" b="1" dirty="0"/>
              <a:t>effect size</a:t>
            </a:r>
            <a:r>
              <a:rPr lang="en-US" dirty="0"/>
              <a:t> and 0.8 a '</a:t>
            </a:r>
            <a:r>
              <a:rPr lang="en-US" b="1" dirty="0"/>
              <a:t>large</a:t>
            </a:r>
            <a:r>
              <a:rPr lang="en-US" dirty="0"/>
              <a:t>' </a:t>
            </a:r>
            <a:r>
              <a:rPr lang="en-US" b="1" dirty="0"/>
              <a:t>effect size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95E4D-7132-4424-A666-F6C77430E795}"/>
              </a:ext>
            </a:extLst>
          </p:cNvPr>
          <p:cNvSpPr/>
          <p:nvPr/>
        </p:nvSpPr>
        <p:spPr>
          <a:xfrm>
            <a:off x="2744705" y="1524000"/>
            <a:ext cx="3654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Metabolites are in different scales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034663-620D-4E37-A7B7-269DB9E52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725" y="3657531"/>
            <a:ext cx="3571959" cy="478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772F2-C9B8-4924-807E-B50A10B92F4E}"/>
              </a:ext>
            </a:extLst>
          </p:cNvPr>
          <p:cNvSpPr txBox="1"/>
          <p:nvPr/>
        </p:nvSpPr>
        <p:spPr>
          <a:xfrm>
            <a:off x="838200" y="4376211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estimating the effect size, take the technical variation into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 effect size during sample preparation.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Correct the technical variation at data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“smarter” study design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9" name="Picture 2" descr="Related image">
            <a:extLst>
              <a:ext uri="{FF2B5EF4-FFF2-40B4-BE49-F238E27FC236}">
                <a16:creationId xmlns:a16="http://schemas.microsoft.com/office/drawing/2014/main" id="{19562592-059E-4BC9-893A-25F4EF0E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04797"/>
            <a:ext cx="2803881" cy="35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4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87646-B1BF-4CA8-8D25-CEEEC46B84D9}"/>
              </a:ext>
            </a:extLst>
          </p:cNvPr>
          <p:cNvSpPr txBox="1"/>
          <p:nvPr/>
        </p:nvSpPr>
        <p:spPr>
          <a:xfrm>
            <a:off x="1409700" y="3810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What affects </a:t>
            </a:r>
            <a:br>
              <a:rPr lang="en-US" sz="3200" b="1" dirty="0">
                <a:solidFill>
                  <a:srgbClr val="000099"/>
                </a:solidFill>
              </a:rPr>
            </a:br>
            <a:r>
              <a:rPr lang="en-US" sz="3200" b="1" dirty="0">
                <a:solidFill>
                  <a:srgbClr val="000099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effect</a:t>
            </a:r>
            <a:r>
              <a:rPr lang="en-US" sz="3200" b="1" dirty="0">
                <a:solidFill>
                  <a:srgbClr val="000099"/>
                </a:solidFill>
              </a:rPr>
              <a:t> size?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EDA25-B45D-4C0F-A91A-5B3FDE2328B9}"/>
              </a:ext>
            </a:extLst>
          </p:cNvPr>
          <p:cNvSpPr txBox="1"/>
          <p:nvPr/>
        </p:nvSpPr>
        <p:spPr>
          <a:xfrm>
            <a:off x="25908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Sample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22D37-084E-4668-8BDE-0BE702CCA9A3}"/>
              </a:ext>
            </a:extLst>
          </p:cNvPr>
          <p:cNvSpPr txBox="1"/>
          <p:nvPr/>
        </p:nvSpPr>
        <p:spPr>
          <a:xfrm>
            <a:off x="4162335" y="1602536"/>
            <a:ext cx="11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D760-4372-43AA-8AE9-F139DF377EB3}"/>
              </a:ext>
            </a:extLst>
          </p:cNvPr>
          <p:cNvCxnSpPr/>
          <p:nvPr/>
        </p:nvCxnSpPr>
        <p:spPr>
          <a:xfrm>
            <a:off x="2590800" y="1645498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2BE0A5-C677-417E-85FF-DA6919117A85}"/>
              </a:ext>
            </a:extLst>
          </p:cNvPr>
          <p:cNvCxnSpPr/>
          <p:nvPr/>
        </p:nvCxnSpPr>
        <p:spPr>
          <a:xfrm flipV="1">
            <a:off x="5280548" y="1611012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C600BC-F399-4E30-8AAE-D4825C9C1967}"/>
              </a:ext>
            </a:extLst>
          </p:cNvPr>
          <p:cNvSpPr txBox="1"/>
          <p:nvPr/>
        </p:nvSpPr>
        <p:spPr>
          <a:xfrm>
            <a:off x="5593117" y="1424769"/>
            <a:ext cx="1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81783-C5E1-4198-B70C-F07525B655D1}"/>
              </a:ext>
            </a:extLst>
          </p:cNvPr>
          <p:cNvSpPr txBox="1"/>
          <p:nvPr/>
        </p:nvSpPr>
        <p:spPr>
          <a:xfrm>
            <a:off x="5610134" y="1820734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141DF-0ABD-4AD5-BB37-A5A6685BBBFF}"/>
              </a:ext>
            </a:extLst>
          </p:cNvPr>
          <p:cNvCxnSpPr/>
          <p:nvPr/>
        </p:nvCxnSpPr>
        <p:spPr>
          <a:xfrm flipV="1">
            <a:off x="6753225" y="1424769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4CE56C-90F0-4A61-9D07-9475047D49C5}"/>
              </a:ext>
            </a:extLst>
          </p:cNvPr>
          <p:cNvCxnSpPr/>
          <p:nvPr/>
        </p:nvCxnSpPr>
        <p:spPr>
          <a:xfrm>
            <a:off x="6770241" y="1820734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BE69B-BFF2-4A70-98C9-3D03788CBB3E}"/>
              </a:ext>
            </a:extLst>
          </p:cNvPr>
          <p:cNvCxnSpPr/>
          <p:nvPr/>
        </p:nvCxnSpPr>
        <p:spPr>
          <a:xfrm>
            <a:off x="5474841" y="1794101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0FECB3-F7A3-4E14-9D70-0E8D2136DEB5}"/>
              </a:ext>
            </a:extLst>
          </p:cNvPr>
          <p:cNvSpPr txBox="1"/>
          <p:nvPr/>
        </p:nvSpPr>
        <p:spPr>
          <a:xfrm>
            <a:off x="5260719" y="1593769"/>
            <a:ext cx="305772" cy="38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5ACCE-B6A9-48FF-94A0-AAF8E7603E7C}"/>
              </a:ext>
            </a:extLst>
          </p:cNvPr>
          <p:cNvSpPr txBox="1"/>
          <p:nvPr/>
        </p:nvSpPr>
        <p:spPr>
          <a:xfrm>
            <a:off x="914400" y="203850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Increase the Difference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618B3E-6940-41A4-9B5A-E3A0B144D656}"/>
              </a:ext>
            </a:extLst>
          </p:cNvPr>
          <p:cNvSpPr/>
          <p:nvPr/>
        </p:nvSpPr>
        <p:spPr>
          <a:xfrm>
            <a:off x="2022076" y="2379390"/>
            <a:ext cx="5410200" cy="4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Design Your Study to Collect Adequate Exposures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08564-02FA-466C-9054-A412F5AEB1E2}"/>
              </a:ext>
            </a:extLst>
          </p:cNvPr>
          <p:cNvSpPr/>
          <p:nvPr/>
        </p:nvSpPr>
        <p:spPr>
          <a:xfrm>
            <a:off x="1526776" y="2748722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“Exposures” refers to dose or time. Multi-exposure point studies, such as a time-course study or a multi-dose study, increases your chance of seeing meaningful variations.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43B778-7D3D-41BD-BF03-5CA10E5FF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4336" r="1991" b="6419"/>
          <a:stretch/>
        </p:blipFill>
        <p:spPr>
          <a:xfrm>
            <a:off x="2911161" y="2897135"/>
            <a:ext cx="3632030" cy="302094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5E23C19-3966-4FFD-86D2-F934BADEBE8C}"/>
              </a:ext>
            </a:extLst>
          </p:cNvPr>
          <p:cNvSpPr/>
          <p:nvPr/>
        </p:nvSpPr>
        <p:spPr>
          <a:xfrm>
            <a:off x="2438400" y="5915357"/>
            <a:ext cx="426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good rule of thumb is to collect samples at a “mild”, “moderate” and “severe” exposures to ensure that all salient cause and effect changes are captured. </a:t>
            </a:r>
          </a:p>
        </p:txBody>
      </p:sp>
    </p:spTree>
    <p:extLst>
      <p:ext uri="{BB962C8B-B14F-4D97-AF65-F5344CB8AC3E}">
        <p14:creationId xmlns:p14="http://schemas.microsoft.com/office/powerpoint/2010/main" val="323029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87646-B1BF-4CA8-8D25-CEEEC46B84D9}"/>
              </a:ext>
            </a:extLst>
          </p:cNvPr>
          <p:cNvSpPr txBox="1"/>
          <p:nvPr/>
        </p:nvSpPr>
        <p:spPr>
          <a:xfrm>
            <a:off x="1409700" y="3810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What affects </a:t>
            </a:r>
            <a:br>
              <a:rPr lang="en-US" sz="3200" b="1" dirty="0">
                <a:solidFill>
                  <a:srgbClr val="000099"/>
                </a:solidFill>
              </a:rPr>
            </a:br>
            <a:r>
              <a:rPr lang="en-US" sz="3200" b="1" dirty="0">
                <a:solidFill>
                  <a:srgbClr val="000099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effect</a:t>
            </a:r>
            <a:r>
              <a:rPr lang="en-US" sz="3200" b="1" dirty="0">
                <a:solidFill>
                  <a:srgbClr val="000099"/>
                </a:solidFill>
              </a:rPr>
              <a:t> size?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EDA25-B45D-4C0F-A91A-5B3FDE2328B9}"/>
              </a:ext>
            </a:extLst>
          </p:cNvPr>
          <p:cNvSpPr txBox="1"/>
          <p:nvPr/>
        </p:nvSpPr>
        <p:spPr>
          <a:xfrm>
            <a:off x="25908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Sample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22D37-084E-4668-8BDE-0BE702CCA9A3}"/>
              </a:ext>
            </a:extLst>
          </p:cNvPr>
          <p:cNvSpPr txBox="1"/>
          <p:nvPr/>
        </p:nvSpPr>
        <p:spPr>
          <a:xfrm>
            <a:off x="4162335" y="1602536"/>
            <a:ext cx="11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D760-4372-43AA-8AE9-F139DF377EB3}"/>
              </a:ext>
            </a:extLst>
          </p:cNvPr>
          <p:cNvCxnSpPr/>
          <p:nvPr/>
        </p:nvCxnSpPr>
        <p:spPr>
          <a:xfrm>
            <a:off x="2590800" y="1645498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2BE0A5-C677-417E-85FF-DA6919117A85}"/>
              </a:ext>
            </a:extLst>
          </p:cNvPr>
          <p:cNvCxnSpPr/>
          <p:nvPr/>
        </p:nvCxnSpPr>
        <p:spPr>
          <a:xfrm flipV="1">
            <a:off x="5280548" y="1611012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C600BC-F399-4E30-8AAE-D4825C9C1967}"/>
              </a:ext>
            </a:extLst>
          </p:cNvPr>
          <p:cNvSpPr txBox="1"/>
          <p:nvPr/>
        </p:nvSpPr>
        <p:spPr>
          <a:xfrm>
            <a:off x="5593117" y="1424769"/>
            <a:ext cx="1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81783-C5E1-4198-B70C-F07525B655D1}"/>
              </a:ext>
            </a:extLst>
          </p:cNvPr>
          <p:cNvSpPr txBox="1"/>
          <p:nvPr/>
        </p:nvSpPr>
        <p:spPr>
          <a:xfrm>
            <a:off x="5610134" y="1820734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141DF-0ABD-4AD5-BB37-A5A6685BBBFF}"/>
              </a:ext>
            </a:extLst>
          </p:cNvPr>
          <p:cNvCxnSpPr/>
          <p:nvPr/>
        </p:nvCxnSpPr>
        <p:spPr>
          <a:xfrm flipV="1">
            <a:off x="6753225" y="1424769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4CE56C-90F0-4A61-9D07-9475047D49C5}"/>
              </a:ext>
            </a:extLst>
          </p:cNvPr>
          <p:cNvCxnSpPr/>
          <p:nvPr/>
        </p:nvCxnSpPr>
        <p:spPr>
          <a:xfrm>
            <a:off x="6770241" y="1820734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BE69B-BFF2-4A70-98C9-3D03788CBB3E}"/>
              </a:ext>
            </a:extLst>
          </p:cNvPr>
          <p:cNvCxnSpPr/>
          <p:nvPr/>
        </p:nvCxnSpPr>
        <p:spPr>
          <a:xfrm>
            <a:off x="5474841" y="1794101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0FECB3-F7A3-4E14-9D70-0E8D2136DEB5}"/>
              </a:ext>
            </a:extLst>
          </p:cNvPr>
          <p:cNvSpPr txBox="1"/>
          <p:nvPr/>
        </p:nvSpPr>
        <p:spPr>
          <a:xfrm>
            <a:off x="5260719" y="1593769"/>
            <a:ext cx="305772" cy="38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5ACCE-B6A9-48FF-94A0-AAF8E7603E7C}"/>
              </a:ext>
            </a:extLst>
          </p:cNvPr>
          <p:cNvSpPr txBox="1"/>
          <p:nvPr/>
        </p:nvSpPr>
        <p:spPr>
          <a:xfrm>
            <a:off x="914400" y="203850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Decrease the Variation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FA5FD-AA67-432F-93D8-D8ED15AF4EAE}"/>
              </a:ext>
            </a:extLst>
          </p:cNvPr>
          <p:cNvSpPr/>
          <p:nvPr/>
        </p:nvSpPr>
        <p:spPr>
          <a:xfrm>
            <a:off x="3166186" y="2885404"/>
            <a:ext cx="4572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sample collection variation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90879-741E-403C-99BE-898D271F7127}"/>
              </a:ext>
            </a:extLst>
          </p:cNvPr>
          <p:cNvSpPr/>
          <p:nvPr/>
        </p:nvSpPr>
        <p:spPr>
          <a:xfrm>
            <a:off x="1642186" y="322536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consistent in sample collection and handling is essential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C6C3B2-C650-44D9-85F9-35DF4CBF2B48}"/>
              </a:ext>
            </a:extLst>
          </p:cNvPr>
          <p:cNvSpPr/>
          <p:nvPr/>
        </p:nvSpPr>
        <p:spPr>
          <a:xfrm>
            <a:off x="3443333" y="3668758"/>
            <a:ext cx="2805067" cy="2427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Temperature,</a:t>
            </a:r>
          </a:p>
          <a:p>
            <a:pPr algn="ctr"/>
            <a:r>
              <a:rPr lang="en-US" dirty="0" err="1"/>
              <a:t>Aliquoting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Biobanking,</a:t>
            </a:r>
          </a:p>
          <a:p>
            <a:pPr algn="ctr"/>
            <a:r>
              <a:rPr lang="en-US" dirty="0"/>
              <a:t>Multiple people involved in data processing,</a:t>
            </a:r>
          </a:p>
          <a:p>
            <a:pPr algn="ctr"/>
            <a:r>
              <a:rPr lang="en-US" dirty="0"/>
              <a:t>Multiple machine,</a:t>
            </a:r>
          </a:p>
          <a:p>
            <a:pPr algn="ctr"/>
            <a:r>
              <a:rPr lang="en-US" dirty="0"/>
              <a:t>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0FD13C-F224-4496-A3D0-0A38014D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5" y="3712343"/>
            <a:ext cx="1981200" cy="13252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8FAFAB-0F8B-46AF-A286-2A9DF0F5EE8D}"/>
              </a:ext>
            </a:extLst>
          </p:cNvPr>
          <p:cNvSpPr/>
          <p:nvPr/>
        </p:nvSpPr>
        <p:spPr>
          <a:xfrm>
            <a:off x="851572" y="5867400"/>
            <a:ext cx="7988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a case-control study, an 5% of standard deviation increment for a metabolite with a small effect size (Cohen’s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= 0.2) would need 41 more samples to achieve an 80% of statistical power </a:t>
            </a:r>
            <a:endParaRPr lang="en-US" dirty="0"/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234A0A3A-4B32-4CBF-BA23-66B049736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00" y="6457348"/>
            <a:ext cx="309068" cy="3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89A82-57AA-4D06-AFCA-D08C12E3EA8B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Power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D5566-1C0B-4605-8837-14F2A25261B0}"/>
              </a:ext>
            </a:extLst>
          </p:cNvPr>
          <p:cNvSpPr txBox="1"/>
          <p:nvPr/>
        </p:nvSpPr>
        <p:spPr>
          <a:xfrm>
            <a:off x="990600" y="1989475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chance of detecting a significant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Enough: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there is an effect of a size worth knowing about, the study will find it significant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not </a:t>
            </a:r>
            <a:r>
              <a:rPr lang="en-US" altLang="zh-CN" dirty="0"/>
              <a:t>unnecessarily large!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large: waste time, samples (animals),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small: low chance of detecting result, almost whole experiment wasted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1C4A6-A0F9-432B-A132-FB73194A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892100"/>
            <a:ext cx="2948416" cy="11793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7BE08-9A99-4F9D-A8DC-520B404FB60D}"/>
                  </a:ext>
                </a:extLst>
              </p:cNvPr>
              <p:cNvSpPr txBox="1"/>
              <p:nvPr/>
            </p:nvSpPr>
            <p:spPr>
              <a:xfrm>
                <a:off x="2263675" y="5349301"/>
                <a:ext cx="1671676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7BE08-9A99-4F9D-A8DC-520B404F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75" y="5349301"/>
                <a:ext cx="1671676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4193370-705F-43BA-A0A9-55EB9F22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05000"/>
            <a:ext cx="7124700" cy="43713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A2EF196-F215-40BE-A709-EDBF097E1A5B}"/>
              </a:ext>
            </a:extLst>
          </p:cNvPr>
          <p:cNvSpPr txBox="1"/>
          <p:nvPr/>
        </p:nvSpPr>
        <p:spPr>
          <a:xfrm>
            <a:off x="1409700" y="3810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What affects </a:t>
            </a:r>
            <a:br>
              <a:rPr lang="en-US" sz="3200" b="1" dirty="0">
                <a:solidFill>
                  <a:srgbClr val="000099"/>
                </a:solidFill>
              </a:rPr>
            </a:br>
            <a:r>
              <a:rPr lang="en-US" sz="3200" b="1" dirty="0">
                <a:solidFill>
                  <a:srgbClr val="000099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effect</a:t>
            </a:r>
            <a:r>
              <a:rPr lang="en-US" sz="3200" b="1" dirty="0">
                <a:solidFill>
                  <a:srgbClr val="000099"/>
                </a:solidFill>
              </a:rPr>
              <a:t> size?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FF5D2F-4AFD-4711-B783-A9A2A51E45A5}"/>
              </a:ext>
            </a:extLst>
          </p:cNvPr>
          <p:cNvSpPr txBox="1"/>
          <p:nvPr/>
        </p:nvSpPr>
        <p:spPr>
          <a:xfrm>
            <a:off x="1018270" y="160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Correct the technical variation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E91A51-BAFD-4FD1-95AC-6DE0E4BBCDBB}"/>
              </a:ext>
            </a:extLst>
          </p:cNvPr>
          <p:cNvSpPr/>
          <p:nvPr/>
        </p:nvSpPr>
        <p:spPr>
          <a:xfrm>
            <a:off x="1524000" y="6134100"/>
            <a:ext cx="7040516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The more variation you can control for, the less samples are required. The less variation you can control for, the more samples you need to overcome the variation. </a:t>
            </a:r>
          </a:p>
        </p:txBody>
      </p:sp>
    </p:spTree>
    <p:extLst>
      <p:ext uri="{BB962C8B-B14F-4D97-AF65-F5344CB8AC3E}">
        <p14:creationId xmlns:p14="http://schemas.microsoft.com/office/powerpoint/2010/main" val="374867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921F1-10B1-46F4-98BE-BD4FAE83880E}"/>
              </a:ext>
            </a:extLst>
          </p:cNvPr>
          <p:cNvSpPr/>
          <p:nvPr/>
        </p:nvSpPr>
        <p:spPr>
          <a:xfrm>
            <a:off x="1981200" y="3220881"/>
            <a:ext cx="5257800" cy="1219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gender, BMI</a:t>
            </a:r>
            <a:r>
              <a:rPr lang="en-US" altLang="zh-CN" dirty="0"/>
              <a:t>, age, race, lifestyle, 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03EF3-8DED-47E8-9AFD-A4C655EF8282}"/>
              </a:ext>
            </a:extLst>
          </p:cNvPr>
          <p:cNvSpPr/>
          <p:nvPr/>
        </p:nvSpPr>
        <p:spPr>
          <a:xfrm>
            <a:off x="1905498" y="2786477"/>
            <a:ext cx="56889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inherent variability in the model/cohort under study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845AE3-DFC8-4957-8BC3-F3A74193DDF6}"/>
              </a:ext>
            </a:extLst>
          </p:cNvPr>
          <p:cNvCxnSpPr/>
          <p:nvPr/>
        </p:nvCxnSpPr>
        <p:spPr>
          <a:xfrm>
            <a:off x="2057401" y="3601881"/>
            <a:ext cx="514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FF1783E-A568-4B04-A097-4E7CF74F2A62}"/>
              </a:ext>
            </a:extLst>
          </p:cNvPr>
          <p:cNvSpPr/>
          <p:nvPr/>
        </p:nvSpPr>
        <p:spPr>
          <a:xfrm>
            <a:off x="2094379" y="3283403"/>
            <a:ext cx="609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5DC46-4A1C-46C1-B61E-5CC184AA1682}"/>
              </a:ext>
            </a:extLst>
          </p:cNvPr>
          <p:cNvSpPr/>
          <p:nvPr/>
        </p:nvSpPr>
        <p:spPr>
          <a:xfrm>
            <a:off x="2876093" y="3294289"/>
            <a:ext cx="1507729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small animals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9A86C-81CE-4955-B553-F17FAC546ADA}"/>
              </a:ext>
            </a:extLst>
          </p:cNvPr>
          <p:cNvSpPr/>
          <p:nvPr/>
        </p:nvSpPr>
        <p:spPr>
          <a:xfrm>
            <a:off x="4555934" y="3294289"/>
            <a:ext cx="1507729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large animals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82F1A-9672-43F0-97ED-6AC18484FEB3}"/>
              </a:ext>
            </a:extLst>
          </p:cNvPr>
          <p:cNvSpPr/>
          <p:nvPr/>
        </p:nvSpPr>
        <p:spPr>
          <a:xfrm>
            <a:off x="6235775" y="3287580"/>
            <a:ext cx="907518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1F01B7A-3611-491E-91EB-79EC0F67CF3B}"/>
              </a:ext>
            </a:extLst>
          </p:cNvPr>
          <p:cNvSpPr/>
          <p:nvPr/>
        </p:nvSpPr>
        <p:spPr>
          <a:xfrm>
            <a:off x="3408008" y="4029507"/>
            <a:ext cx="2286000" cy="22580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repeated measure?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E0CEC-218B-4CD3-B3B1-D46DE11D4CBB}"/>
              </a:ext>
            </a:extLst>
          </p:cNvPr>
          <p:cNvCxnSpPr>
            <a:cxnSpLocks/>
          </p:cNvCxnSpPr>
          <p:nvPr/>
        </p:nvCxnSpPr>
        <p:spPr>
          <a:xfrm>
            <a:off x="6265508" y="3809314"/>
            <a:ext cx="143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EE4413-0EDB-45D8-BE13-95C33047AF57}"/>
              </a:ext>
            </a:extLst>
          </p:cNvPr>
          <p:cNvSpPr txBox="1"/>
          <p:nvPr/>
        </p:nvSpPr>
        <p:spPr>
          <a:xfrm>
            <a:off x="7696698" y="3624648"/>
            <a:ext cx="14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E70A5-C9C8-49E3-8644-37C9EF7D017E}"/>
              </a:ext>
            </a:extLst>
          </p:cNvPr>
          <p:cNvSpPr txBox="1"/>
          <p:nvPr/>
        </p:nvSpPr>
        <p:spPr>
          <a:xfrm>
            <a:off x="1409700" y="3810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What affects </a:t>
            </a:r>
            <a:br>
              <a:rPr lang="en-US" sz="3200" b="1" dirty="0">
                <a:solidFill>
                  <a:srgbClr val="000099"/>
                </a:solidFill>
              </a:rPr>
            </a:br>
            <a:r>
              <a:rPr lang="en-US" sz="3200" b="1" dirty="0">
                <a:solidFill>
                  <a:srgbClr val="000099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effect</a:t>
            </a:r>
            <a:r>
              <a:rPr lang="en-US" sz="3200" b="1" dirty="0">
                <a:solidFill>
                  <a:srgbClr val="000099"/>
                </a:solidFill>
              </a:rPr>
              <a:t> size?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831A7-59FC-4231-8663-899A7DAE1E27}"/>
              </a:ext>
            </a:extLst>
          </p:cNvPr>
          <p:cNvSpPr txBox="1"/>
          <p:nvPr/>
        </p:nvSpPr>
        <p:spPr>
          <a:xfrm>
            <a:off x="25908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Sample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1B1D5-A563-40B5-A84B-F6CB8B5FE63B}"/>
              </a:ext>
            </a:extLst>
          </p:cNvPr>
          <p:cNvSpPr txBox="1"/>
          <p:nvPr/>
        </p:nvSpPr>
        <p:spPr>
          <a:xfrm>
            <a:off x="4162335" y="1602536"/>
            <a:ext cx="11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3754-1DB2-4D10-B1B0-8DEDAC391748}"/>
              </a:ext>
            </a:extLst>
          </p:cNvPr>
          <p:cNvCxnSpPr/>
          <p:nvPr/>
        </p:nvCxnSpPr>
        <p:spPr>
          <a:xfrm>
            <a:off x="2590800" y="1645498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290719-29FD-442C-A673-EDEE2E748935}"/>
              </a:ext>
            </a:extLst>
          </p:cNvPr>
          <p:cNvCxnSpPr/>
          <p:nvPr/>
        </p:nvCxnSpPr>
        <p:spPr>
          <a:xfrm flipV="1">
            <a:off x="5280548" y="1611012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7C1271-337D-4AE4-8C2D-3E619288D437}"/>
              </a:ext>
            </a:extLst>
          </p:cNvPr>
          <p:cNvSpPr txBox="1"/>
          <p:nvPr/>
        </p:nvSpPr>
        <p:spPr>
          <a:xfrm>
            <a:off x="5593117" y="1424769"/>
            <a:ext cx="1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8FD02-3615-4FC8-B064-B66287FB4A10}"/>
              </a:ext>
            </a:extLst>
          </p:cNvPr>
          <p:cNvSpPr txBox="1"/>
          <p:nvPr/>
        </p:nvSpPr>
        <p:spPr>
          <a:xfrm>
            <a:off x="5610134" y="1820734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57E57F-8D56-47D0-922C-8B70D4D8C2C8}"/>
              </a:ext>
            </a:extLst>
          </p:cNvPr>
          <p:cNvCxnSpPr/>
          <p:nvPr/>
        </p:nvCxnSpPr>
        <p:spPr>
          <a:xfrm flipV="1">
            <a:off x="6753225" y="1424769"/>
            <a:ext cx="0" cy="3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6CA2F1-0BBB-4B5E-B4FA-AAD45E18B6BC}"/>
              </a:ext>
            </a:extLst>
          </p:cNvPr>
          <p:cNvCxnSpPr/>
          <p:nvPr/>
        </p:nvCxnSpPr>
        <p:spPr>
          <a:xfrm>
            <a:off x="6770241" y="1820734"/>
            <a:ext cx="0" cy="347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501989-18D3-475F-9E98-52DCFA179536}"/>
              </a:ext>
            </a:extLst>
          </p:cNvPr>
          <p:cNvCxnSpPr/>
          <p:nvPr/>
        </p:nvCxnSpPr>
        <p:spPr>
          <a:xfrm>
            <a:off x="5474841" y="1794101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E20B12-8F29-43B0-BF98-A50ED71643CA}"/>
              </a:ext>
            </a:extLst>
          </p:cNvPr>
          <p:cNvSpPr txBox="1"/>
          <p:nvPr/>
        </p:nvSpPr>
        <p:spPr>
          <a:xfrm>
            <a:off x="5260719" y="1593769"/>
            <a:ext cx="305772" cy="38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4245FC-5395-491D-9B00-563CD860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76" y="4867706"/>
            <a:ext cx="3429000" cy="1359090"/>
          </a:xfrm>
          <a:prstGeom prst="rect">
            <a:avLst/>
          </a:prstGeom>
        </p:spPr>
      </p:pic>
      <p:pic>
        <p:nvPicPr>
          <p:cNvPr id="1026" name="Picture 2" descr="Image result for metabolon">
            <a:extLst>
              <a:ext uri="{FF2B5EF4-FFF2-40B4-BE49-F238E27FC236}">
                <a16:creationId xmlns:a16="http://schemas.microsoft.com/office/drawing/2014/main" id="{E61C1709-C23C-4B31-961E-A6DE67BE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94" y="6070063"/>
            <a:ext cx="957337" cy="1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6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B5266-45F3-4BC4-8AA5-46211958F98C}"/>
              </a:ext>
            </a:extLst>
          </p:cNvPr>
          <p:cNvSpPr txBox="1"/>
          <p:nvPr/>
        </p:nvSpPr>
        <p:spPr>
          <a:xfrm>
            <a:off x="1409700" y="3810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Tips for sample size calculation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69244-D61E-4051-BD83-40C74FFA4362}"/>
              </a:ext>
            </a:extLst>
          </p:cNvPr>
          <p:cNvSpPr txBox="1"/>
          <p:nvPr/>
        </p:nvSpPr>
        <p:spPr>
          <a:xfrm>
            <a:off x="1524000" y="15240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 if the treatment effect are dramatic and subtle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Rule of thumb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Estimate the effect size with pilot study (or from previous 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analysis 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 *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MetDA</a:t>
            </a:r>
            <a:r>
              <a:rPr lang="en-US" dirty="0"/>
              <a:t> – power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Metaboanalyst</a:t>
            </a:r>
            <a:r>
              <a:rPr lang="en-US" dirty="0"/>
              <a:t> – Power Analysis</a:t>
            </a:r>
          </a:p>
        </p:txBody>
      </p:sp>
    </p:spTree>
    <p:extLst>
      <p:ext uri="{BB962C8B-B14F-4D97-AF65-F5344CB8AC3E}">
        <p14:creationId xmlns:p14="http://schemas.microsoft.com/office/powerpoint/2010/main" val="389114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71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*Disclaimer</a:t>
            </a:r>
            <a:br>
              <a:rPr lang="en-US" altLang="zh-CN" sz="3200" b="1" dirty="0">
                <a:solidFill>
                  <a:srgbClr val="000099"/>
                </a:solidFill>
              </a:rPr>
            </a:br>
            <a:br>
              <a:rPr lang="en-US" altLang="zh-CN" sz="3200" b="1" dirty="0">
                <a:solidFill>
                  <a:srgbClr val="000099"/>
                </a:solidFill>
              </a:rPr>
            </a:br>
            <a:r>
              <a:rPr lang="en-US" altLang="zh-CN" sz="3200" b="1" dirty="0">
                <a:solidFill>
                  <a:srgbClr val="000099"/>
                </a:solidFill>
              </a:rPr>
              <a:t>What about the optimal sample size for Multivariate Analysis?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9482" y="28956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only talked about sample size for one compound (</a:t>
            </a:r>
            <a:r>
              <a:rPr lang="en-US" sz="2400" b="1" i="1" dirty="0">
                <a:solidFill>
                  <a:srgbClr val="0000FF"/>
                </a:solidFill>
              </a:rPr>
              <a:t>Univariate Analysis</a:t>
            </a:r>
            <a:r>
              <a:rPr lang="en-US" sz="2400" dirty="0"/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886200"/>
            <a:ext cx="708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Multivariate Analysis: </a:t>
            </a:r>
            <a:br>
              <a:rPr lang="en-US" sz="2400" b="1" dirty="0"/>
            </a:br>
            <a:r>
              <a:rPr lang="en-US" sz="2400" dirty="0"/>
              <a:t>Optimal sample size i</a:t>
            </a:r>
            <a:r>
              <a:rPr lang="en-US" altLang="zh-CN" sz="2400" dirty="0"/>
              <a:t>s</a:t>
            </a:r>
            <a:r>
              <a:rPr lang="en-US" sz="2400" dirty="0"/>
              <a:t> not clear. </a:t>
            </a:r>
          </a:p>
          <a:p>
            <a:r>
              <a:rPr lang="en-US" sz="2400" dirty="0"/>
              <a:t>As rule of thumb, use 10 observations per parameter.</a:t>
            </a:r>
          </a:p>
        </p:txBody>
      </p:sp>
    </p:spTree>
    <p:extLst>
      <p:ext uri="{BB962C8B-B14F-4D97-AF65-F5344CB8AC3E}">
        <p14:creationId xmlns:p14="http://schemas.microsoft.com/office/powerpoint/2010/main" val="18495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12F8B-798E-4F37-AC4D-7FDEC9848B94}"/>
              </a:ext>
            </a:extLst>
          </p:cNvPr>
          <p:cNvSpPr txBox="1"/>
          <p:nvPr/>
        </p:nvSpPr>
        <p:spPr>
          <a:xfrm>
            <a:off x="1325880" y="533400"/>
            <a:ext cx="6492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Power analysis/Sample size estimation is not always necessary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BCF8F-5C91-402F-A6D3-460496BCDCA7}"/>
              </a:ext>
            </a:extLst>
          </p:cNvPr>
          <p:cNvSpPr txBox="1"/>
          <p:nvPr/>
        </p:nvSpPr>
        <p:spPr>
          <a:xfrm>
            <a:off x="1600200" y="2514600"/>
            <a:ext cx="6979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Pilot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 check experimental procedures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 obtain estimate of variability prior to full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Anytime you are not making a statistical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5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D512-3565-463D-A797-5BF0D036885C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Sample size – basic formula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09AA0-4B74-43CD-A919-31F6700DE473}"/>
              </a:ext>
            </a:extLst>
          </p:cNvPr>
          <p:cNvSpPr txBox="1"/>
          <p:nvPr/>
        </p:nvSpPr>
        <p:spPr>
          <a:xfrm>
            <a:off x="1143000" y="1905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it such that there is a </a:t>
            </a:r>
            <a:r>
              <a:rPr lang="en-US" u="sng" dirty="0"/>
              <a:t>good chance</a:t>
            </a:r>
            <a:r>
              <a:rPr lang="en-US" dirty="0"/>
              <a:t> of achieving the study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several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difference (delta): to detect, minimum effect of interest: a 50% decrease in metabolite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Significance level (alpha):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(beta): chance of detecting a significant result if three difference is delta: 80% or 90%, but not 50%!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(SD = sigma) of data (variability)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CEFD9-81B8-4CB6-9DA5-07A349BEF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79" y="4648200"/>
            <a:ext cx="2013067" cy="2043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2EBB7-3ADD-4881-9420-E0158D546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2" y="4667621"/>
            <a:ext cx="2013067" cy="204395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7E240F-A860-404B-8C8C-B29D4471F7AB}"/>
              </a:ext>
            </a:extLst>
          </p:cNvPr>
          <p:cNvCxnSpPr>
            <a:cxnSpLocks/>
          </p:cNvCxnSpPr>
          <p:nvPr/>
        </p:nvCxnSpPr>
        <p:spPr>
          <a:xfrm>
            <a:off x="4794379" y="5262870"/>
            <a:ext cx="0" cy="11890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4C969-E9DF-48B1-91EC-C7B3EBDE5A2B}"/>
              </a:ext>
            </a:extLst>
          </p:cNvPr>
          <p:cNvSpPr/>
          <p:nvPr/>
        </p:nvSpPr>
        <p:spPr>
          <a:xfrm>
            <a:off x="3962401" y="5741016"/>
            <a:ext cx="884836" cy="232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variability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B98FD-CC82-497D-8947-495177F02293}"/>
              </a:ext>
            </a:extLst>
          </p:cNvPr>
          <p:cNvCxnSpPr>
            <a:cxnSpLocks/>
          </p:cNvCxnSpPr>
          <p:nvPr/>
        </p:nvCxnSpPr>
        <p:spPr>
          <a:xfrm>
            <a:off x="5791329" y="5653203"/>
            <a:ext cx="0" cy="298141"/>
          </a:xfrm>
          <a:prstGeom prst="straightConnector1">
            <a:avLst/>
          </a:prstGeom>
          <a:ln w="28575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C14A2B-5775-4843-9B6D-67345E18807C}"/>
              </a:ext>
            </a:extLst>
          </p:cNvPr>
          <p:cNvSpPr/>
          <p:nvPr/>
        </p:nvSpPr>
        <p:spPr>
          <a:xfrm>
            <a:off x="5280312" y="5641622"/>
            <a:ext cx="570061" cy="232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CC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9359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D512-3565-463D-A797-5BF0D036885C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Sample size – basic formula</a:t>
            </a:r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377164F-357D-4A75-ADD3-3BDC7870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358" y="1246656"/>
            <a:ext cx="5876922" cy="1276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AAC22-0FA6-4859-9024-EB87C00DFD16}"/>
              </a:ext>
            </a:extLst>
          </p:cNvPr>
          <p:cNvSpPr/>
          <p:nvPr/>
        </p:nvSpPr>
        <p:spPr>
          <a:xfrm>
            <a:off x="1440154" y="2916621"/>
            <a:ext cx="7018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= size of the difference, minimal effect of interest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Alpha = significant level (0.05)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Beta = power, probability of detecting a significant result (typically 80%, 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Sigma = SD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Z_p</a:t>
            </a:r>
            <a:r>
              <a:rPr lang="en-US" altLang="zh-CN" dirty="0"/>
              <a:t> = points on normal distribution to give required power and significance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44FC993-84EB-4662-9434-64B3B65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80" y="1600200"/>
            <a:ext cx="1789509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A80F33-3EEE-4E69-9D4E-094ECCD55694}"/>
              </a:ext>
            </a:extLst>
          </p:cNvPr>
          <p:cNvSpPr/>
          <p:nvPr/>
        </p:nvSpPr>
        <p:spPr>
          <a:xfrm>
            <a:off x="7846201" y="2833030"/>
            <a:ext cx="439783" cy="12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C4399-0962-4CFA-BB16-CB26AC7D4098}"/>
              </a:ext>
            </a:extLst>
          </p:cNvPr>
          <p:cNvSpPr txBox="1"/>
          <p:nvPr/>
        </p:nvSpPr>
        <p:spPr>
          <a:xfrm>
            <a:off x="7701262" y="2757867"/>
            <a:ext cx="10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Z_p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411BB-3D43-49E3-9609-810387F1E12D}"/>
              </a:ext>
            </a:extLst>
          </p:cNvPr>
          <p:cNvCxnSpPr/>
          <p:nvPr/>
        </p:nvCxnSpPr>
        <p:spPr>
          <a:xfrm>
            <a:off x="7600743" y="2450161"/>
            <a:ext cx="275129" cy="2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9DA7D8-650D-4B11-9672-D4ADEBE1F62E}"/>
              </a:ext>
            </a:extLst>
          </p:cNvPr>
          <p:cNvSpPr txBox="1"/>
          <p:nvPr/>
        </p:nvSpPr>
        <p:spPr>
          <a:xfrm>
            <a:off x="7398558" y="2151167"/>
            <a:ext cx="33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404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D512-3565-463D-A797-5BF0D036885C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Sample size – basic formula</a:t>
            </a:r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377164F-357D-4A75-ADD3-3BDC7870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358" y="1246656"/>
            <a:ext cx="5876922" cy="1276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AAC22-0FA6-4859-9024-EB87C00DFD16}"/>
              </a:ext>
            </a:extLst>
          </p:cNvPr>
          <p:cNvSpPr/>
          <p:nvPr/>
        </p:nvSpPr>
        <p:spPr>
          <a:xfrm>
            <a:off x="1440154" y="2916621"/>
            <a:ext cx="7018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suitable for data assumed to be (able to be transformed to be) normally distributed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Non-normal continuous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 your data into ‘more’ 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ideal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above formula often suitable as it tends to be conservative (mathematically)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non-parametric tests: difficult for power analysis. Rely on computer simulation. 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44FC993-84EB-4662-9434-64B3B65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80" y="1600200"/>
            <a:ext cx="1789509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A80F33-3EEE-4E69-9D4E-094ECCD55694}"/>
              </a:ext>
            </a:extLst>
          </p:cNvPr>
          <p:cNvSpPr/>
          <p:nvPr/>
        </p:nvSpPr>
        <p:spPr>
          <a:xfrm>
            <a:off x="7846201" y="2833030"/>
            <a:ext cx="439783" cy="12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C4399-0962-4CFA-BB16-CB26AC7D4098}"/>
              </a:ext>
            </a:extLst>
          </p:cNvPr>
          <p:cNvSpPr txBox="1"/>
          <p:nvPr/>
        </p:nvSpPr>
        <p:spPr>
          <a:xfrm>
            <a:off x="7701262" y="2757867"/>
            <a:ext cx="10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Z_p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411BB-3D43-49E3-9609-810387F1E12D}"/>
              </a:ext>
            </a:extLst>
          </p:cNvPr>
          <p:cNvCxnSpPr/>
          <p:nvPr/>
        </p:nvCxnSpPr>
        <p:spPr>
          <a:xfrm>
            <a:off x="7600743" y="2450161"/>
            <a:ext cx="275129" cy="2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9DA7D8-650D-4B11-9672-D4ADEBE1F62E}"/>
              </a:ext>
            </a:extLst>
          </p:cNvPr>
          <p:cNvSpPr txBox="1"/>
          <p:nvPr/>
        </p:nvSpPr>
        <p:spPr>
          <a:xfrm>
            <a:off x="7398558" y="2151167"/>
            <a:ext cx="33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174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D512-3565-463D-A797-5BF0D036885C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Z-values (normal distribution)</a:t>
            </a:r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377164F-357D-4A75-ADD3-3BDC7870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358" y="1246656"/>
            <a:ext cx="5876922" cy="1276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AAC22-0FA6-4859-9024-EB87C00DFD16}"/>
              </a:ext>
            </a:extLst>
          </p:cNvPr>
          <p:cNvSpPr/>
          <p:nvPr/>
        </p:nvSpPr>
        <p:spPr>
          <a:xfrm>
            <a:off x="1440154" y="2916621"/>
            <a:ext cx="7018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Values frequently used:</a:t>
            </a:r>
          </a:p>
          <a:p>
            <a:pPr lvl="1"/>
            <a:r>
              <a:rPr lang="en-US" dirty="0"/>
              <a:t>5% significant level (two tails):</a:t>
            </a:r>
          </a:p>
          <a:p>
            <a:pPr lvl="1"/>
            <a:r>
              <a:rPr lang="en-US" dirty="0"/>
              <a:t>80% of statistical power:</a:t>
            </a:r>
          </a:p>
          <a:p>
            <a:pPr lvl="1"/>
            <a:r>
              <a:rPr lang="en-US" dirty="0"/>
              <a:t>90% of statistical power: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44FC993-84EB-4662-9434-64B3B65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80" y="1600200"/>
            <a:ext cx="1789509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A80F33-3EEE-4E69-9D4E-094ECCD55694}"/>
              </a:ext>
            </a:extLst>
          </p:cNvPr>
          <p:cNvSpPr/>
          <p:nvPr/>
        </p:nvSpPr>
        <p:spPr>
          <a:xfrm>
            <a:off x="7846201" y="2833030"/>
            <a:ext cx="439783" cy="12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C4399-0962-4CFA-BB16-CB26AC7D4098}"/>
              </a:ext>
            </a:extLst>
          </p:cNvPr>
          <p:cNvSpPr txBox="1"/>
          <p:nvPr/>
        </p:nvSpPr>
        <p:spPr>
          <a:xfrm>
            <a:off x="7701262" y="2757867"/>
            <a:ext cx="107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Z_p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411BB-3D43-49E3-9609-810387F1E12D}"/>
              </a:ext>
            </a:extLst>
          </p:cNvPr>
          <p:cNvCxnSpPr/>
          <p:nvPr/>
        </p:nvCxnSpPr>
        <p:spPr>
          <a:xfrm>
            <a:off x="7600743" y="2450161"/>
            <a:ext cx="275129" cy="2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9DA7D8-650D-4B11-9672-D4ADEBE1F62E}"/>
              </a:ext>
            </a:extLst>
          </p:cNvPr>
          <p:cNvSpPr txBox="1"/>
          <p:nvPr/>
        </p:nvSpPr>
        <p:spPr>
          <a:xfrm>
            <a:off x="7398558" y="2151167"/>
            <a:ext cx="33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02791-4563-4F5C-9048-661FFBAA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953" y="3224757"/>
            <a:ext cx="2621648" cy="2909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98C886-449E-4E3D-ABB5-B07485EBD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577" y="3546093"/>
            <a:ext cx="1231223" cy="2339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06D013-375A-4CD8-B15E-0E0DA0566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819" y="3827581"/>
            <a:ext cx="1233981" cy="2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D512-3565-463D-A797-5BF0D036885C}"/>
              </a:ext>
            </a:extLst>
          </p:cNvPr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</a:rPr>
              <a:t>Example 1</a:t>
            </a:r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377164F-357D-4A75-ADD3-3BDC78709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358" y="1246656"/>
            <a:ext cx="5876922" cy="1276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AAC22-0FA6-4859-9024-EB87C00DFD16}"/>
              </a:ext>
            </a:extLst>
          </p:cNvPr>
          <p:cNvSpPr/>
          <p:nvPr/>
        </p:nvSpPr>
        <p:spPr>
          <a:xfrm>
            <a:off x="1143000" y="2752327"/>
            <a:ext cx="7018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 how many mice to test the effect of </a:t>
            </a:r>
            <a:r>
              <a:rPr lang="en-US" dirty="0" err="1"/>
              <a:t>chloram</a:t>
            </a:r>
            <a:r>
              <a:rPr lang="en-US" dirty="0"/>
              <a:t> on red blood cell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compare control and active injections (treatment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for calculation:</a:t>
            </a:r>
          </a:p>
          <a:p>
            <a:r>
              <a:rPr lang="en-US" dirty="0"/>
              <a:t>Delta = size of the difference, minimal effect of interest</a:t>
            </a:r>
            <a:r>
              <a:rPr lang="zh-CN" altLang="en-US" dirty="0"/>
              <a:t> </a:t>
            </a:r>
            <a:r>
              <a:rPr lang="en-US" altLang="zh-CN" dirty="0"/>
              <a:t>= 0.5</a:t>
            </a:r>
          </a:p>
          <a:p>
            <a:r>
              <a:rPr lang="en-US" altLang="zh-CN" dirty="0"/>
              <a:t>Alpha = significant level (0.05) =&gt; z-score = 1.96</a:t>
            </a:r>
          </a:p>
          <a:p>
            <a:r>
              <a:rPr lang="en-US" altLang="zh-CN" dirty="0"/>
              <a:t>Beta = probability of detecting a significant result (80%) =&gt; z-score = 0.84</a:t>
            </a:r>
          </a:p>
          <a:p>
            <a:r>
              <a:rPr lang="en-US" altLang="zh-CN" dirty="0"/>
              <a:t>Sigma = SD of data = 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=&gt; n = 9.53 =&gt; rounded to 10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“With a sample size of 10 mice per group, and a true mean difference in red blood cell count of 0.50, there is 80% power to obtain a statistical significant difference between treatment groups at the 5% significant level”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DDE0A3-8FD7-47B2-8AFB-B3A379593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3102"/>
              </p:ext>
            </p:extLst>
          </p:nvPr>
        </p:nvGraphicFramePr>
        <p:xfrm>
          <a:off x="8078834" y="4876800"/>
          <a:ext cx="7315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65846198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8516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347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1128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8882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38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55F72D7-A822-43F4-B7C9-B5FA6467F34B}"/>
              </a:ext>
            </a:extLst>
          </p:cNvPr>
          <p:cNvSpPr txBox="1"/>
          <p:nvPr/>
        </p:nvSpPr>
        <p:spPr>
          <a:xfrm>
            <a:off x="6399166" y="4914383"/>
            <a:ext cx="160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Past data from a control group</a:t>
            </a:r>
          </a:p>
        </p:txBody>
      </p:sp>
    </p:spTree>
    <p:extLst>
      <p:ext uri="{BB962C8B-B14F-4D97-AF65-F5344CB8AC3E}">
        <p14:creationId xmlns:p14="http://schemas.microsoft.com/office/powerpoint/2010/main" val="9359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CA152-6CE4-4C1C-AB74-C4A3ED25395A}"/>
              </a:ext>
            </a:extLst>
          </p:cNvPr>
          <p:cNvSpPr txBox="1"/>
          <p:nvPr/>
        </p:nvSpPr>
        <p:spPr>
          <a:xfrm>
            <a:off x="0" y="533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</a:rPr>
              <a:t>Only 12 mice are available?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</a:rPr>
              <a:t>- Effect size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E6D5FA2-F352-4FCC-8FB6-56EB3E4E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828800"/>
            <a:ext cx="2526155" cy="548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AB9E5-D906-487D-9D47-D8D9A6E1F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1828800"/>
            <a:ext cx="3227698" cy="548640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410C3406-532A-4E5E-A14E-3C3975415D50}"/>
              </a:ext>
            </a:extLst>
          </p:cNvPr>
          <p:cNvSpPr/>
          <p:nvPr/>
        </p:nvSpPr>
        <p:spPr>
          <a:xfrm>
            <a:off x="4495800" y="1973618"/>
            <a:ext cx="178025" cy="259004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5A7CD-5F9E-4336-BF50-D1F77D05370D}"/>
              </a:ext>
            </a:extLst>
          </p:cNvPr>
          <p:cNvSpPr/>
          <p:nvPr/>
        </p:nvSpPr>
        <p:spPr>
          <a:xfrm>
            <a:off x="1905000" y="3059668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terms of</a:t>
            </a:r>
            <a:r>
              <a:rPr lang="en-US" dirty="0">
                <a:solidFill>
                  <a:srgbClr val="FF0000"/>
                </a:solidFill>
              </a:rPr>
              <a:t> minimum </a:t>
            </a:r>
            <a:r>
              <a:rPr lang="en-US" dirty="0"/>
              <a:t>difference in RBC to be detected (Delta) = 0.63</a:t>
            </a:r>
          </a:p>
        </p:txBody>
      </p:sp>
    </p:spTree>
    <p:extLst>
      <p:ext uri="{BB962C8B-B14F-4D97-AF65-F5344CB8AC3E}">
        <p14:creationId xmlns:p14="http://schemas.microsoft.com/office/powerpoint/2010/main" val="32227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1386</Words>
  <Application>Microsoft Office PowerPoint</Application>
  <PresentationFormat>On-screen Show (4:3)</PresentationFormat>
  <Paragraphs>236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</cp:lastModifiedBy>
  <cp:revision>171</cp:revision>
  <dcterms:created xsi:type="dcterms:W3CDTF">2013-07-10T06:33:47Z</dcterms:created>
  <dcterms:modified xsi:type="dcterms:W3CDTF">2018-08-01T16:25:37Z</dcterms:modified>
</cp:coreProperties>
</file>