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0" r:id="rId2"/>
    <p:sldId id="257" r:id="rId3"/>
    <p:sldId id="258" r:id="rId4"/>
    <p:sldId id="261" r:id="rId5"/>
    <p:sldId id="307" r:id="rId6"/>
    <p:sldId id="308" r:id="rId7"/>
    <p:sldId id="309" r:id="rId8"/>
    <p:sldId id="310" r:id="rId9"/>
    <p:sldId id="311" r:id="rId10"/>
    <p:sldId id="305" r:id="rId11"/>
    <p:sldId id="30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FFCAC8"/>
    <a:srgbClr val="00CC00"/>
    <a:srgbClr val="F07510"/>
    <a:srgbClr val="25F808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59" autoAdjust="0"/>
    <p:restoredTop sz="99109" autoAdjust="0"/>
  </p:normalViewPr>
  <p:slideViewPr>
    <p:cSldViewPr>
      <p:cViewPr varScale="1">
        <p:scale>
          <a:sx n="114" d="100"/>
          <a:sy n="114" d="100"/>
        </p:scale>
        <p:origin x="1350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2516C1-50CA-46D5-9A0D-CBFAB170A6E0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605EA4-99A9-4A58-AD3F-AEA1D7998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572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323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 flipH="1" flipV="1">
            <a:off x="304800" y="2008094"/>
            <a:ext cx="457200" cy="4545106"/>
          </a:xfrm>
          <a:prstGeom prst="rect">
            <a:avLst/>
          </a:prstGeom>
          <a:gradFill>
            <a:gsLst>
              <a:gs pos="47000">
                <a:srgbClr val="00CC00">
                  <a:alpha val="21000"/>
                </a:srgbClr>
              </a:gs>
              <a:gs pos="97000">
                <a:srgbClr val="00CC00">
                  <a:alpha val="63000"/>
                </a:srgbClr>
              </a:gs>
              <a:gs pos="100000">
                <a:srgbClr val="00CC00">
                  <a:alpha val="44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656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 flipV="1">
            <a:off x="304800" y="2008094"/>
            <a:ext cx="457200" cy="4545106"/>
          </a:xfrm>
          <a:prstGeom prst="rect">
            <a:avLst/>
          </a:prstGeom>
          <a:gradFill>
            <a:gsLst>
              <a:gs pos="10000">
                <a:srgbClr val="FFC000">
                  <a:alpha val="25000"/>
                </a:srgbClr>
              </a:gs>
              <a:gs pos="47000">
                <a:srgbClr val="FFC000">
                  <a:alpha val="40000"/>
                </a:srgbClr>
              </a:gs>
              <a:gs pos="78000">
                <a:srgbClr val="FFC000">
                  <a:alpha val="65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252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304800" y="2008094"/>
            <a:ext cx="457200" cy="4545106"/>
          </a:xfrm>
          <a:prstGeom prst="rect">
            <a:avLst/>
          </a:prstGeom>
          <a:gradFill flip="none" rotWithShape="1">
            <a:gsLst>
              <a:gs pos="26000">
                <a:srgbClr val="7AA0CC">
                  <a:alpha val="58000"/>
                </a:srgbClr>
              </a:gs>
              <a:gs pos="81000">
                <a:schemeClr val="accent1">
                  <a:lumMod val="0"/>
                  <a:alpha val="11000"/>
                </a:schemeClr>
              </a:gs>
            </a:gsLst>
            <a:lin ang="17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223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E0B4A-ADBB-42C5-9A2A-C191EFCD0B77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05179-0756-45A0-8CB9-638C6C39B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097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152400"/>
            <a:ext cx="1484086" cy="1458474"/>
          </a:xfrm>
          <a:prstGeom prst="rect">
            <a:avLst/>
          </a:prstGeom>
        </p:spPr>
      </p:pic>
      <p:grpSp>
        <p:nvGrpSpPr>
          <p:cNvPr id="25" name="Group 24"/>
          <p:cNvGrpSpPr/>
          <p:nvPr userDrawn="1"/>
        </p:nvGrpSpPr>
        <p:grpSpPr>
          <a:xfrm>
            <a:off x="76200" y="152400"/>
            <a:ext cx="914400" cy="914400"/>
            <a:chOff x="1828800" y="304800"/>
            <a:chExt cx="914400" cy="914400"/>
          </a:xfrm>
          <a:solidFill>
            <a:srgbClr val="25F808">
              <a:alpha val="48000"/>
            </a:srgbClr>
          </a:solidFill>
        </p:grpSpPr>
        <p:sp>
          <p:nvSpPr>
            <p:cNvPr id="11" name="Oval 10"/>
            <p:cNvSpPr/>
            <p:nvPr userDrawn="1"/>
          </p:nvSpPr>
          <p:spPr>
            <a:xfrm>
              <a:off x="1828800" y="304800"/>
              <a:ext cx="914400" cy="914400"/>
            </a:xfrm>
            <a:prstGeom prst="ellipse">
              <a:avLst/>
            </a:prstGeom>
            <a:grpFill/>
            <a:ln>
              <a:solidFill>
                <a:srgbClr val="00C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/>
            <p:cNvSpPr txBox="1"/>
            <p:nvPr userDrawn="1"/>
          </p:nvSpPr>
          <p:spPr>
            <a:xfrm>
              <a:off x="1946031" y="609600"/>
              <a:ext cx="79716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Biology</a:t>
              </a:r>
            </a:p>
          </p:txBody>
        </p:sp>
      </p:grpSp>
      <p:grpSp>
        <p:nvGrpSpPr>
          <p:cNvPr id="24" name="Group 23"/>
          <p:cNvGrpSpPr/>
          <p:nvPr userDrawn="1"/>
        </p:nvGrpSpPr>
        <p:grpSpPr>
          <a:xfrm>
            <a:off x="685800" y="381000"/>
            <a:ext cx="990600" cy="914400"/>
            <a:chOff x="152400" y="152400"/>
            <a:chExt cx="1430867" cy="1143000"/>
          </a:xfrm>
          <a:solidFill>
            <a:schemeClr val="accent1">
              <a:lumMod val="60000"/>
              <a:lumOff val="40000"/>
              <a:alpha val="44000"/>
            </a:schemeClr>
          </a:solidFill>
        </p:grpSpPr>
        <p:sp>
          <p:nvSpPr>
            <p:cNvPr id="9" name="Oval 8"/>
            <p:cNvSpPr/>
            <p:nvPr userDrawn="1"/>
          </p:nvSpPr>
          <p:spPr>
            <a:xfrm>
              <a:off x="152400" y="152400"/>
              <a:ext cx="1320800" cy="114300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TextBox 20"/>
            <p:cNvSpPr txBox="1"/>
            <p:nvPr userDrawn="1"/>
          </p:nvSpPr>
          <p:spPr>
            <a:xfrm>
              <a:off x="364066" y="568151"/>
              <a:ext cx="1219201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Chemistry</a:t>
              </a:r>
              <a:endParaRPr lang="en-US" dirty="0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76200" y="762000"/>
            <a:ext cx="968188" cy="914400"/>
            <a:chOff x="381000" y="1600200"/>
            <a:chExt cx="1371600" cy="1143000"/>
          </a:xfrm>
          <a:solidFill>
            <a:srgbClr val="FFC000">
              <a:alpha val="65000"/>
            </a:srgbClr>
          </a:solidFill>
        </p:grpSpPr>
        <p:sp>
          <p:nvSpPr>
            <p:cNvPr id="10" name="Oval 9"/>
            <p:cNvSpPr/>
            <p:nvPr userDrawn="1"/>
          </p:nvSpPr>
          <p:spPr>
            <a:xfrm>
              <a:off x="457200" y="1600200"/>
              <a:ext cx="1295400" cy="1143000"/>
            </a:xfrm>
            <a:prstGeom prst="ellipse">
              <a:avLst/>
            </a:prstGeom>
            <a:grpFill/>
            <a:ln>
              <a:solidFill>
                <a:srgbClr val="F0751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TextBox 18"/>
            <p:cNvSpPr txBox="1"/>
            <p:nvPr userDrawn="1"/>
          </p:nvSpPr>
          <p:spPr>
            <a:xfrm>
              <a:off x="381000" y="2005340"/>
              <a:ext cx="12954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Informatics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74419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49" r:id="rId2"/>
    <p:sldLayoutId id="2147483650" r:id="rId3"/>
    <p:sldLayoutId id="2147483651" r:id="rId4"/>
    <p:sldLayoutId id="2147483653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12" Type="http://schemas.openxmlformats.org/officeDocument/2006/relationships/image" Target="../media/image13.png"/><Relationship Id="rId2" Type="http://schemas.openxmlformats.org/officeDocument/2006/relationships/image" Target="../media/image3.jpe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jpeg"/><Relationship Id="rId15" Type="http://schemas.openxmlformats.org/officeDocument/2006/relationships/image" Target="../media/image16.jpe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9.jpeg"/><Relationship Id="rId7" Type="http://schemas.openxmlformats.org/officeDocument/2006/relationships/hyperlink" Target="https://github.com/daattali/addinslist" TargetMode="External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kaggle.com/kernels" TargetMode="External"/><Relationship Id="rId5" Type="http://schemas.openxmlformats.org/officeDocument/2006/relationships/hyperlink" Target="https://www.intechopen.com/books/metabolomics-fundamentals-and-applications/processing-and-visualization-of-metabolomics-data-using-r" TargetMode="External"/><Relationship Id="rId4" Type="http://schemas.openxmlformats.org/officeDocument/2006/relationships/hyperlink" Target="http://r-statistics.co/Top50-Ggplot2-Visualizations-MasterList-R-Code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76400" y="2743200"/>
            <a:ext cx="5715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0000FF"/>
                </a:solidFill>
              </a:rPr>
              <a:t>Overview statistical software</a:t>
            </a:r>
            <a:endParaRPr lang="en-US" sz="3200" b="1" dirty="0">
              <a:solidFill>
                <a:srgbClr val="0000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43200" y="3810000"/>
            <a:ext cx="358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Sili</a:t>
            </a:r>
            <a:r>
              <a:rPr lang="en-US" dirty="0"/>
              <a:t> Fan</a:t>
            </a:r>
            <a:br>
              <a:rPr lang="en-US" dirty="0"/>
            </a:br>
            <a:r>
              <a:rPr lang="en-US" dirty="0"/>
              <a:t>WCMC statistician</a:t>
            </a:r>
          </a:p>
        </p:txBody>
      </p:sp>
      <p:pic>
        <p:nvPicPr>
          <p:cNvPr id="5" name="Picture 5">
            <a:extLst/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5979" y="6180220"/>
            <a:ext cx="1483445" cy="460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2764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3943FE9-13A9-49B6-8F7B-9AC50A7C67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551" y="1882331"/>
            <a:ext cx="3195302" cy="382905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5C1D9B9-324E-4F17-AEC0-BB3A5C9579A3}"/>
              </a:ext>
            </a:extLst>
          </p:cNvPr>
          <p:cNvSpPr/>
          <p:nvPr/>
        </p:nvSpPr>
        <p:spPr>
          <a:xfrm>
            <a:off x="3608408" y="1519609"/>
            <a:ext cx="2435347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>
                <a:latin typeface="Arial" panose="020B0604020202020204" pitchFamily="34" charset="0"/>
                <a:cs typeface="Arial" panose="020B0604020202020204" pitchFamily="34" charset="0"/>
              </a:rPr>
              <a:t>http://www.metaboanalyst.ca/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4D6518-FBE3-4DC0-857F-115FDFF9F5D0}"/>
              </a:ext>
            </a:extLst>
          </p:cNvPr>
          <p:cNvSpPr txBox="1"/>
          <p:nvPr/>
        </p:nvSpPr>
        <p:spPr>
          <a:xfrm>
            <a:off x="5309852" y="1825183"/>
            <a:ext cx="2628900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u="sng" dirty="0">
                <a:latin typeface="Arial" panose="020B0604020202020204" pitchFamily="34" charset="0"/>
                <a:cs typeface="Arial" panose="020B0604020202020204" pitchFamily="34" charset="0"/>
              </a:rPr>
              <a:t>Pros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Easy to navigate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Provides commonly used statistical methods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350" b="1" u="sng" dirty="0">
                <a:latin typeface="Arial" panose="020B0604020202020204" pitchFamily="34" charset="0"/>
                <a:cs typeface="Arial" panose="020B0604020202020204" pitchFamily="34" charset="0"/>
              </a:rPr>
              <a:t>Cons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Missing linear and logistic regression methods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Missing survival models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Missing batch effect removal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No access to R-scripts used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Not good for complex studies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8E2DD2-A47B-4194-9C6A-55D4355B76CD}"/>
              </a:ext>
            </a:extLst>
          </p:cNvPr>
          <p:cNvSpPr/>
          <p:nvPr/>
        </p:nvSpPr>
        <p:spPr>
          <a:xfrm>
            <a:off x="2929607" y="464037"/>
            <a:ext cx="309732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b="1" dirty="0" err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MetaboAnalyst</a:t>
            </a:r>
            <a:endParaRPr lang="en-US" sz="3200" b="1" dirty="0">
              <a:solidFill>
                <a:srgbClr val="0000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4742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1A9A1E7-48AE-4C92-AD7D-92D603D51766}"/>
              </a:ext>
            </a:extLst>
          </p:cNvPr>
          <p:cNvSpPr/>
          <p:nvPr/>
        </p:nvSpPr>
        <p:spPr>
          <a:xfrm>
            <a:off x="3060258" y="1383949"/>
            <a:ext cx="2771913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>
                <a:latin typeface="Arial" panose="020B0604020202020204" pitchFamily="34" charset="0"/>
                <a:cs typeface="Arial" panose="020B0604020202020204" pitchFamily="34" charset="0"/>
              </a:rPr>
              <a:t>http://metda.fiehnlab.ucdavis.edu/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E9C556-2088-4107-A1B3-4D832EE1DADE}"/>
              </a:ext>
            </a:extLst>
          </p:cNvPr>
          <p:cNvSpPr txBox="1"/>
          <p:nvPr/>
        </p:nvSpPr>
        <p:spPr>
          <a:xfrm>
            <a:off x="1885950" y="1744660"/>
            <a:ext cx="2571750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Study design</a:t>
            </a:r>
            <a:endParaRPr lang="en-US" sz="15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Power analysis</a:t>
            </a:r>
          </a:p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Data processing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Missing value computation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Outlier detection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Normalization &amp; batch effect removal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Transformation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Scaling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Descriptive statistics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687803-1B31-46FE-BA6E-FAFAC5509193}"/>
              </a:ext>
            </a:extLst>
          </p:cNvPr>
          <p:cNvSpPr/>
          <p:nvPr/>
        </p:nvSpPr>
        <p:spPr>
          <a:xfrm>
            <a:off x="4725901" y="1720640"/>
            <a:ext cx="2932199" cy="24468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Hypothesis testing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>
                <a:latin typeface="Arial" panose="020B0604020202020204" pitchFamily="34" charset="0"/>
                <a:cs typeface="Arial" panose="020B0604020202020204" pitchFamily="34" charset="0"/>
              </a:rPr>
              <a:t>Student </a:t>
            </a:r>
            <a:r>
              <a:rPr lang="en-US" sz="1350" i="1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350" dirty="0">
                <a:latin typeface="Arial" panose="020B0604020202020204" pitchFamily="34" charset="0"/>
                <a:cs typeface="Arial" panose="020B0604020202020204" pitchFamily="34" charset="0"/>
              </a:rPr>
              <a:t>-test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>
                <a:latin typeface="Arial" panose="020B0604020202020204" pitchFamily="34" charset="0"/>
                <a:cs typeface="Arial" panose="020B0604020202020204" pitchFamily="34" charset="0"/>
              </a:rPr>
              <a:t>Mann-</a:t>
            </a:r>
            <a:r>
              <a:rPr lang="en-US" sz="1350" dirty="0" err="1">
                <a:latin typeface="Arial" panose="020B0604020202020204" pitchFamily="34" charset="0"/>
                <a:cs typeface="Arial" panose="020B0604020202020204" pitchFamily="34" charset="0"/>
              </a:rPr>
              <a:t>whitney</a:t>
            </a:r>
            <a:r>
              <a:rPr lang="en-US" sz="1350" dirty="0">
                <a:latin typeface="Arial" panose="020B0604020202020204" pitchFamily="34" charset="0"/>
                <a:cs typeface="Arial" panose="020B0604020202020204" pitchFamily="34" charset="0"/>
              </a:rPr>
              <a:t> test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>
                <a:latin typeface="Arial" panose="020B0604020202020204" pitchFamily="34" charset="0"/>
                <a:cs typeface="Arial" panose="020B0604020202020204" pitchFamily="34" charset="0"/>
              </a:rPr>
              <a:t>Wilcoxon-signed-rank test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>
                <a:latin typeface="Arial" panose="020B0604020202020204" pitchFamily="34" charset="0"/>
                <a:cs typeface="Arial" panose="020B0604020202020204" pitchFamily="34" charset="0"/>
              </a:rPr>
              <a:t>Kruskal </a:t>
            </a:r>
            <a:r>
              <a:rPr lang="en-US" sz="1350" dirty="0" err="1">
                <a:latin typeface="Arial" panose="020B0604020202020204" pitchFamily="34" charset="0"/>
                <a:cs typeface="Arial" panose="020B0604020202020204" pitchFamily="34" charset="0"/>
              </a:rPr>
              <a:t>walis</a:t>
            </a:r>
            <a:r>
              <a:rPr lang="en-US" sz="1350" dirty="0">
                <a:latin typeface="Arial" panose="020B0604020202020204" pitchFamily="34" charset="0"/>
                <a:cs typeface="Arial" panose="020B0604020202020204" pitchFamily="34" charset="0"/>
              </a:rPr>
              <a:t> test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>
                <a:latin typeface="Arial" panose="020B0604020202020204" pitchFamily="34" charset="0"/>
                <a:cs typeface="Arial" panose="020B0604020202020204" pitchFamily="34" charset="0"/>
              </a:rPr>
              <a:t>One-way ANOVA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>
                <a:latin typeface="Arial" panose="020B0604020202020204" pitchFamily="34" charset="0"/>
                <a:cs typeface="Arial" panose="020B0604020202020204" pitchFamily="34" charset="0"/>
              </a:rPr>
              <a:t>Two-way ANOVA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>
                <a:latin typeface="Arial" panose="020B0604020202020204" pitchFamily="34" charset="0"/>
                <a:cs typeface="Arial" panose="020B0604020202020204" pitchFamily="34" charset="0"/>
              </a:rPr>
              <a:t>Two-way mixed ANOVA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>
                <a:latin typeface="Arial" panose="020B0604020202020204" pitchFamily="34" charset="0"/>
                <a:cs typeface="Arial" panose="020B0604020202020204" pitchFamily="34" charset="0"/>
              </a:rPr>
              <a:t>Two-way repeated measured ANOVA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>
                <a:latin typeface="Arial" panose="020B0604020202020204" pitchFamily="34" charset="0"/>
                <a:cs typeface="Arial" panose="020B0604020202020204" pitchFamily="34" charset="0"/>
              </a:rPr>
              <a:t>Normality test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F1679E-A2FB-49DB-8649-C48547B33F35}"/>
              </a:ext>
            </a:extLst>
          </p:cNvPr>
          <p:cNvSpPr/>
          <p:nvPr/>
        </p:nvSpPr>
        <p:spPr>
          <a:xfrm>
            <a:off x="4717683" y="4093571"/>
            <a:ext cx="2180405" cy="9464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b="1" u="sng" dirty="0">
                <a:latin typeface="Arial" panose="020B0604020202020204" pitchFamily="34" charset="0"/>
                <a:cs typeface="Arial" panose="020B0604020202020204" pitchFamily="34" charset="0"/>
              </a:rPr>
              <a:t>Association modeling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>
                <a:latin typeface="Arial" panose="020B0604020202020204" pitchFamily="34" charset="0"/>
                <a:cs typeface="Arial" panose="020B0604020202020204" pitchFamily="34" charset="0"/>
              </a:rPr>
              <a:t>Linear regression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>
                <a:latin typeface="Arial" panose="020B0604020202020204" pitchFamily="34" charset="0"/>
                <a:cs typeface="Arial" panose="020B0604020202020204" pitchFamily="34" charset="0"/>
              </a:rPr>
              <a:t>Logistic regression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>
                <a:latin typeface="Arial" panose="020B0604020202020204" pitchFamily="34" charset="0"/>
                <a:cs typeface="Arial" panose="020B0604020202020204" pitchFamily="34" charset="0"/>
              </a:rPr>
              <a:t>Survival models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FC15EFE-6233-41DA-A175-41806BC9C4B1}"/>
              </a:ext>
            </a:extLst>
          </p:cNvPr>
          <p:cNvSpPr/>
          <p:nvPr/>
        </p:nvSpPr>
        <p:spPr>
          <a:xfrm>
            <a:off x="1828800" y="4493621"/>
            <a:ext cx="2642390" cy="9464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b="1" u="sng" dirty="0">
                <a:latin typeface="Arial" panose="020B0604020202020204" pitchFamily="34" charset="0"/>
                <a:cs typeface="Arial" panose="020B0604020202020204" pitchFamily="34" charset="0"/>
              </a:rPr>
              <a:t>Multivariate analysis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>
                <a:latin typeface="Arial" panose="020B0604020202020204" pitchFamily="34" charset="0"/>
                <a:cs typeface="Arial" panose="020B0604020202020204" pitchFamily="34" charset="0"/>
              </a:rPr>
              <a:t>Principal component analysis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>
                <a:latin typeface="Arial" panose="020B0604020202020204" pitchFamily="34" charset="0"/>
                <a:cs typeface="Arial" panose="020B0604020202020204" pitchFamily="34" charset="0"/>
              </a:rPr>
              <a:t>Hierarchical cluster analysis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>
                <a:latin typeface="Arial" panose="020B0604020202020204" pitchFamily="34" charset="0"/>
                <a:cs typeface="Arial" panose="020B0604020202020204" pitchFamily="34" charset="0"/>
              </a:rPr>
              <a:t>PLS-DA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D1DA34-5D5C-4FCB-B210-134D22BD86D8}"/>
              </a:ext>
            </a:extLst>
          </p:cNvPr>
          <p:cNvSpPr/>
          <p:nvPr/>
        </p:nvSpPr>
        <p:spPr>
          <a:xfrm>
            <a:off x="4693870" y="4994279"/>
            <a:ext cx="2416046" cy="9464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b="1" u="sng" dirty="0">
                <a:latin typeface="Arial" panose="020B0604020202020204" pitchFamily="34" charset="0"/>
                <a:cs typeface="Arial" panose="020B0604020202020204" pitchFamily="34" charset="0"/>
              </a:rPr>
              <a:t>Classification prediction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>
                <a:latin typeface="Arial" panose="020B0604020202020204" pitchFamily="34" charset="0"/>
                <a:cs typeface="Arial" panose="020B0604020202020204" pitchFamily="34" charset="0"/>
              </a:rPr>
              <a:t>Random forest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>
                <a:latin typeface="Arial" panose="020B0604020202020204" pitchFamily="34" charset="0"/>
                <a:cs typeface="Arial" panose="020B0604020202020204" pitchFamily="34" charset="0"/>
              </a:rPr>
              <a:t>Support vector machine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 err="1">
                <a:latin typeface="Arial" panose="020B0604020202020204" pitchFamily="34" charset="0"/>
                <a:cs typeface="Arial" panose="020B0604020202020204" pitchFamily="34" charset="0"/>
              </a:rPr>
              <a:t>LightGBM</a:t>
            </a:r>
            <a:endParaRPr lang="en-US" sz="13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0DCBA8B-DE6D-4FE3-80D8-18E0C3BCFFB6}"/>
              </a:ext>
            </a:extLst>
          </p:cNvPr>
          <p:cNvSpPr/>
          <p:nvPr/>
        </p:nvSpPr>
        <p:spPr>
          <a:xfrm>
            <a:off x="1828801" y="5455944"/>
            <a:ext cx="28648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Will be Used in the course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1FAC23C-D742-4F00-A57E-463C46BDA293}"/>
              </a:ext>
            </a:extLst>
          </p:cNvPr>
          <p:cNvSpPr/>
          <p:nvPr/>
        </p:nvSpPr>
        <p:spPr>
          <a:xfrm>
            <a:off x="3736719" y="464037"/>
            <a:ext cx="148309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b="1" dirty="0" err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MetDA</a:t>
            </a:r>
            <a:endParaRPr lang="en-US" sz="3200" b="1" dirty="0">
              <a:solidFill>
                <a:srgbClr val="0000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3736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54" name="Picture 18" descr="https://tableau.lcsexams.com/images/TableauLogo.jpg">
            <a:extLst>
              <a:ext uri="{FF2B5EF4-FFF2-40B4-BE49-F238E27FC236}">
                <a16:creationId xmlns:a16="http://schemas.microsoft.com/office/drawing/2014/main" id="{533B7307-EDDB-45A3-9CC4-65B8C72BE9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2731" y="4578696"/>
            <a:ext cx="1637282" cy="343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10A241D-6B28-4945-9832-E3ADF16A470E}"/>
              </a:ext>
            </a:extLst>
          </p:cNvPr>
          <p:cNvSpPr txBox="1"/>
          <p:nvPr/>
        </p:nvSpPr>
        <p:spPr>
          <a:xfrm>
            <a:off x="2625450" y="1377877"/>
            <a:ext cx="1485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Scripting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B3FD13-5E53-4F82-AE5A-91EC4A2EEBBE}"/>
              </a:ext>
            </a:extLst>
          </p:cNvPr>
          <p:cNvCxnSpPr>
            <a:cxnSpLocks/>
          </p:cNvCxnSpPr>
          <p:nvPr/>
        </p:nvCxnSpPr>
        <p:spPr>
          <a:xfrm>
            <a:off x="4743450" y="2286000"/>
            <a:ext cx="0" cy="36004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FC7C6B9-FF09-4A95-B2C4-DE623304CBB7}"/>
              </a:ext>
            </a:extLst>
          </p:cNvPr>
          <p:cNvSpPr txBox="1"/>
          <p:nvPr/>
        </p:nvSpPr>
        <p:spPr>
          <a:xfrm>
            <a:off x="4596991" y="1379749"/>
            <a:ext cx="2417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Clicking or GUI</a:t>
            </a:r>
          </a:p>
        </p:txBody>
      </p:sp>
      <p:pic>
        <p:nvPicPr>
          <p:cNvPr id="14338" name="Picture 2" descr="https://it.unt.edu/sites/default/files/ibm_spss_logo.png">
            <a:extLst>
              <a:ext uri="{FF2B5EF4-FFF2-40B4-BE49-F238E27FC236}">
                <a16:creationId xmlns:a16="http://schemas.microsoft.com/office/drawing/2014/main" id="{CF31EEA5-FDDB-4027-BEF7-A7768188CB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3801" y="2588087"/>
            <a:ext cx="851479" cy="703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 descr="http://www.thepoke.co.uk/wp-content/uploads/2016/11/blog-excel-logo.png">
            <a:extLst>
              <a:ext uri="{FF2B5EF4-FFF2-40B4-BE49-F238E27FC236}">
                <a16:creationId xmlns:a16="http://schemas.microsoft.com/office/drawing/2014/main" id="{7272547E-25F5-4EAB-BE0D-C02BF871F0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4724" y="2572838"/>
            <a:ext cx="1185863" cy="626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2" name="Picture 6" descr="http://ww1.prweb.com/prfiles/2011/11/21/9446409/StatSoft%20_STATISTICA.jpg">
            <a:extLst>
              <a:ext uri="{FF2B5EF4-FFF2-40B4-BE49-F238E27FC236}">
                <a16:creationId xmlns:a16="http://schemas.microsoft.com/office/drawing/2014/main" id="{E564FAFD-3005-43E8-B5F1-6AF2AB78BA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4724" y="3374064"/>
            <a:ext cx="1257300" cy="543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4" name="Picture 8" descr="http://www.solutionmanagement.eu/wp-content/uploads/spotfire-logo.png">
            <a:extLst>
              <a:ext uri="{FF2B5EF4-FFF2-40B4-BE49-F238E27FC236}">
                <a16:creationId xmlns:a16="http://schemas.microsoft.com/office/drawing/2014/main" id="{2E971408-6634-46CC-90C1-6233283E72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0013" y="3187816"/>
            <a:ext cx="1357313" cy="678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6" name="Picture 10" descr="https://www.sas.com/en_us/_jcr_content/socialShareImage.img.png">
            <a:extLst>
              <a:ext uri="{FF2B5EF4-FFF2-40B4-BE49-F238E27FC236}">
                <a16:creationId xmlns:a16="http://schemas.microsoft.com/office/drawing/2014/main" id="{7B59717E-99D8-4D3A-BF88-1256ECEFBF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3195" y="2650286"/>
            <a:ext cx="1310835" cy="688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8" name="Picture 12" descr="http://www.stata.com/includes/images/stata-fb.jpg">
            <a:extLst>
              <a:ext uri="{FF2B5EF4-FFF2-40B4-BE49-F238E27FC236}">
                <a16:creationId xmlns:a16="http://schemas.microsoft.com/office/drawing/2014/main" id="{DE06A198-F101-46A5-B2A9-908078A6FD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992" y="2642315"/>
            <a:ext cx="1326017" cy="696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50" name="Picture 14" descr="https://engineering.usu.edu/images/MATLAB-Logo.png">
            <a:extLst>
              <a:ext uri="{FF2B5EF4-FFF2-40B4-BE49-F238E27FC236}">
                <a16:creationId xmlns:a16="http://schemas.microsoft.com/office/drawing/2014/main" id="{447C06EF-9425-4F00-A716-1091ACC470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946" y="3636510"/>
            <a:ext cx="1423004" cy="538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52" name="Picture 16" descr="https://www.rstudio.com/wp-content/uploads/2014/06/RStudio-Ball.png">
            <a:extLst>
              <a:ext uri="{FF2B5EF4-FFF2-40B4-BE49-F238E27FC236}">
                <a16:creationId xmlns:a16="http://schemas.microsoft.com/office/drawing/2014/main" id="{FAC3E385-99A7-4034-89B9-B87C7F705B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0659" y="3583762"/>
            <a:ext cx="6858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421FCA9-FF5C-4E4D-AFFF-96B55C391F5A}"/>
              </a:ext>
            </a:extLst>
          </p:cNvPr>
          <p:cNvSpPr/>
          <p:nvPr/>
        </p:nvSpPr>
        <p:spPr>
          <a:xfrm>
            <a:off x="4784291" y="5103770"/>
            <a:ext cx="39025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MetaboAnalyst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(R-based)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C117B77-FCF3-4E46-B2FE-163CE3742045}"/>
              </a:ext>
            </a:extLst>
          </p:cNvPr>
          <p:cNvSpPr txBox="1"/>
          <p:nvPr/>
        </p:nvSpPr>
        <p:spPr>
          <a:xfrm>
            <a:off x="4800600" y="2144242"/>
            <a:ext cx="3200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Local installation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48733CD-1BAF-4E12-B4B5-A9BD407147FC}"/>
              </a:ext>
            </a:extLst>
          </p:cNvPr>
          <p:cNvSpPr txBox="1"/>
          <p:nvPr/>
        </p:nvSpPr>
        <p:spPr>
          <a:xfrm>
            <a:off x="4811139" y="4171951"/>
            <a:ext cx="2722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Online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0890354-3366-4336-8FAA-F57A84E7ED5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555780" y="4578633"/>
            <a:ext cx="1102423" cy="357635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2F3B2242-E77A-4E05-9130-E9A7DCC21537}"/>
              </a:ext>
            </a:extLst>
          </p:cNvPr>
          <p:cNvSpPr/>
          <p:nvPr/>
        </p:nvSpPr>
        <p:spPr>
          <a:xfrm>
            <a:off x="6907004" y="4513363"/>
            <a:ext cx="117908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Microsoft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F9BE3AD-3072-4D8F-8A15-6EC8BD6E1B2E}"/>
              </a:ext>
            </a:extLst>
          </p:cNvPr>
          <p:cNvSpPr/>
          <p:nvPr/>
        </p:nvSpPr>
        <p:spPr>
          <a:xfrm>
            <a:off x="4805271" y="5506734"/>
            <a:ext cx="23451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Met-DA (R-based) </a:t>
            </a:r>
          </a:p>
        </p:txBody>
      </p:sp>
      <p:pic>
        <p:nvPicPr>
          <p:cNvPr id="14358" name="Picture 22" descr="http://www.graphpad.com/www/graphpad/includes/themes/graphpad/images/img_graphpadLogo_home.png">
            <a:extLst>
              <a:ext uri="{FF2B5EF4-FFF2-40B4-BE49-F238E27FC236}">
                <a16:creationId xmlns:a16="http://schemas.microsoft.com/office/drawing/2014/main" id="{588205D6-3185-4151-94E8-BF7E9B97FF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8623" y="3863432"/>
            <a:ext cx="1560094" cy="377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D309A219-199D-40C8-8007-590CC64CC8B9}"/>
              </a:ext>
            </a:extLst>
          </p:cNvPr>
          <p:cNvSpPr txBox="1"/>
          <p:nvPr/>
        </p:nvSpPr>
        <p:spPr>
          <a:xfrm>
            <a:off x="1797949" y="2168352"/>
            <a:ext cx="2986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Local installation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05CA83E-5001-459A-A30E-E19118F6FB76}"/>
              </a:ext>
            </a:extLst>
          </p:cNvPr>
          <p:cNvSpPr txBox="1"/>
          <p:nvPr/>
        </p:nvSpPr>
        <p:spPr>
          <a:xfrm>
            <a:off x="1773948" y="4213003"/>
            <a:ext cx="2337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Online</a:t>
            </a:r>
          </a:p>
        </p:txBody>
      </p:sp>
      <p:pic>
        <p:nvPicPr>
          <p:cNvPr id="14360" name="Picture 24" descr="https://www.stormwindstudios.com/wp-content/uploads/2017/04/AWS-Logo2.png">
            <a:extLst>
              <a:ext uri="{FF2B5EF4-FFF2-40B4-BE49-F238E27FC236}">
                <a16:creationId xmlns:a16="http://schemas.microsoft.com/office/drawing/2014/main" id="{732C4634-CD93-4B50-A5C1-F7274A0D54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9952" y="4605040"/>
            <a:ext cx="1248257" cy="469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62" name="Picture 26" descr="http://media.bestofmicro.com/U/J/602443/original/Cloud-Azure.jpg">
            <a:extLst>
              <a:ext uri="{FF2B5EF4-FFF2-40B4-BE49-F238E27FC236}">
                <a16:creationId xmlns:a16="http://schemas.microsoft.com/office/drawing/2014/main" id="{70902A33-C09C-44E8-834C-4D0E0DFC6C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7761" y="4507973"/>
            <a:ext cx="1215392" cy="607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64" name="Picture 28" descr="http://www.storagereview.com/images/StorageReview-Google-CloudPlatform.jpg">
            <a:extLst>
              <a:ext uri="{FF2B5EF4-FFF2-40B4-BE49-F238E27FC236}">
                <a16:creationId xmlns:a16="http://schemas.microsoft.com/office/drawing/2014/main" id="{19C694E0-7E60-482C-9868-7C95DB0976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7541" y="5174291"/>
            <a:ext cx="1078806" cy="69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66" name="Picture 30" descr="https://www-2000.ibm.com/partnerworld/images/v17/thumbnail/ibm-cloud-logo.png">
            <a:extLst>
              <a:ext uri="{FF2B5EF4-FFF2-40B4-BE49-F238E27FC236}">
                <a16:creationId xmlns:a16="http://schemas.microsoft.com/office/drawing/2014/main" id="{A9A8837D-2EF5-4BE1-9A09-327FA7E6ED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0659" y="5200650"/>
            <a:ext cx="644633" cy="644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91DFFD7F-65A3-4268-9666-C25A5ECA69EE}"/>
              </a:ext>
            </a:extLst>
          </p:cNvPr>
          <p:cNvSpPr txBox="1"/>
          <p:nvPr/>
        </p:nvSpPr>
        <p:spPr>
          <a:xfrm>
            <a:off x="2625450" y="1762190"/>
            <a:ext cx="14859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(Flexible)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57608ED-EB88-41C8-8EB8-D96A40733778}"/>
              </a:ext>
            </a:extLst>
          </p:cNvPr>
          <p:cNvSpPr txBox="1"/>
          <p:nvPr/>
        </p:nvSpPr>
        <p:spPr>
          <a:xfrm>
            <a:off x="5178672" y="1757140"/>
            <a:ext cx="107137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(Fixed)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4A055CD-C0B9-4970-BE39-66B6B8C61533}"/>
              </a:ext>
            </a:extLst>
          </p:cNvPr>
          <p:cNvSpPr/>
          <p:nvPr/>
        </p:nvSpPr>
        <p:spPr>
          <a:xfrm>
            <a:off x="2534434" y="470127"/>
            <a:ext cx="441659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b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to do statistics ?</a:t>
            </a:r>
          </a:p>
        </p:txBody>
      </p:sp>
    </p:spTree>
    <p:extLst>
      <p:ext uri="{BB962C8B-B14F-4D97-AF65-F5344CB8AC3E}">
        <p14:creationId xmlns:p14="http://schemas.microsoft.com/office/powerpoint/2010/main" val="3817444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Image result for R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150" y="3169739"/>
            <a:ext cx="703659" cy="533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686550" y="2606386"/>
            <a:ext cx="120015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</a:p>
          <a:p>
            <a:pPr algn="ctr"/>
            <a:r>
              <a:rPr lang="en-US" sz="1350" dirty="0">
                <a:latin typeface="Arial" panose="020B0604020202020204" pitchFamily="34" charset="0"/>
                <a:cs typeface="Arial" panose="020B0604020202020204" pitchFamily="34" charset="0"/>
              </a:rPr>
              <a:t>the winner is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0FFFF5-393D-469F-A819-52D93E85D8E8}"/>
              </a:ext>
            </a:extLst>
          </p:cNvPr>
          <p:cNvSpPr/>
          <p:nvPr/>
        </p:nvSpPr>
        <p:spPr>
          <a:xfrm>
            <a:off x="2087222" y="464037"/>
            <a:ext cx="47820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b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 software to use?</a:t>
            </a:r>
          </a:p>
        </p:txBody>
      </p:sp>
      <p:pic>
        <p:nvPicPr>
          <p:cNvPr id="1032" name="Picture 8" descr="Dice Salary Survey 2014">
            <a:extLst>
              <a:ext uri="{FF2B5EF4-FFF2-40B4-BE49-F238E27FC236}">
                <a16:creationId xmlns:a16="http://schemas.microsoft.com/office/drawing/2014/main" id="{F50EE3A5-DEC1-4E95-B191-A127C0D55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166938"/>
            <a:ext cx="3810000" cy="252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8846F00-E365-4036-99C3-802D9A71FC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003654"/>
            <a:ext cx="7772415" cy="320040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81275" y="1503755"/>
            <a:ext cx="4000500" cy="333196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5850" y="4786623"/>
            <a:ext cx="6800850" cy="100079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143000" y="5769918"/>
            <a:ext cx="520065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/>
              <a:t>https://en.wikipedia.org/wiki/Comparison_of_statistical_packages</a:t>
            </a:r>
          </a:p>
        </p:txBody>
      </p:sp>
    </p:spTree>
    <p:extLst>
      <p:ext uri="{BB962C8B-B14F-4D97-AF65-F5344CB8AC3E}">
        <p14:creationId xmlns:p14="http://schemas.microsoft.com/office/powerpoint/2010/main" val="1666645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30FFFF5-393D-469F-A819-52D93E85D8E8}"/>
              </a:ext>
            </a:extLst>
          </p:cNvPr>
          <p:cNvSpPr/>
          <p:nvPr/>
        </p:nvSpPr>
        <p:spPr>
          <a:xfrm>
            <a:off x="2063983" y="464037"/>
            <a:ext cx="482856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b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Pros and Cons of 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DA41BA-2D11-4E0E-A166-2F03E20F9FDD}"/>
              </a:ext>
            </a:extLst>
          </p:cNvPr>
          <p:cNvSpPr txBox="1"/>
          <p:nvPr/>
        </p:nvSpPr>
        <p:spPr>
          <a:xfrm>
            <a:off x="838200" y="2286000"/>
            <a:ext cx="2971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Powerful, state-of-the-art</a:t>
            </a:r>
          </a:p>
          <a:p>
            <a:pPr marL="342900" indent="-342900">
              <a:buAutoNum type="arabicPeriod"/>
            </a:pPr>
            <a:r>
              <a:rPr lang="en-US" dirty="0"/>
              <a:t>Used by professional statisticians</a:t>
            </a:r>
          </a:p>
          <a:p>
            <a:pPr marL="342900" indent="-342900">
              <a:buAutoNum type="arabicPeriod"/>
            </a:pPr>
            <a:r>
              <a:rPr lang="en-US" dirty="0"/>
              <a:t>Lots of documentation</a:t>
            </a:r>
          </a:p>
          <a:p>
            <a:pPr marL="342900" indent="-342900">
              <a:buAutoNum type="arabicPeriod"/>
            </a:pPr>
            <a:r>
              <a:rPr lang="en-US" dirty="0"/>
              <a:t>Learn by example</a:t>
            </a:r>
          </a:p>
          <a:p>
            <a:pPr marL="342900" indent="-342900">
              <a:buAutoNum type="arabicPeriod"/>
            </a:pPr>
            <a:r>
              <a:rPr lang="en-US" dirty="0"/>
              <a:t>Free</a:t>
            </a:r>
          </a:p>
          <a:p>
            <a:pPr marL="342900" indent="-342900">
              <a:buAutoNum type="arabicPeriod"/>
            </a:pPr>
            <a:r>
              <a:rPr lang="en-US" dirty="0"/>
              <a:t>Programmable</a:t>
            </a:r>
          </a:p>
          <a:p>
            <a:pPr marL="342900" indent="-342900">
              <a:buAutoNum type="arabicPeriod"/>
            </a:pPr>
            <a:r>
              <a:rPr lang="en-US" dirty="0"/>
              <a:t>Produces publication quality graphics</a:t>
            </a:r>
          </a:p>
          <a:p>
            <a:pPr marL="342900" indent="-342900">
              <a:buAutoNum type="arabicPeriod"/>
            </a:pPr>
            <a:r>
              <a:rPr lang="en-US" dirty="0"/>
              <a:t>Build your own package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3DFCF4-19A6-4C57-82CD-7437504EABFE}"/>
              </a:ext>
            </a:extLst>
          </p:cNvPr>
          <p:cNvSpPr txBox="1"/>
          <p:nvPr/>
        </p:nvSpPr>
        <p:spPr>
          <a:xfrm>
            <a:off x="5029200" y="2209800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Not very easy to learn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BF7297-473A-40BB-9EC3-0B60B2ACE520}"/>
              </a:ext>
            </a:extLst>
          </p:cNvPr>
          <p:cNvSpPr txBox="1"/>
          <p:nvPr/>
        </p:nvSpPr>
        <p:spPr>
          <a:xfrm>
            <a:off x="1066800" y="17526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99"/>
                </a:solidFill>
              </a:rPr>
              <a:t>Pros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201595-3327-475B-AB59-835BC86D3060}"/>
              </a:ext>
            </a:extLst>
          </p:cNvPr>
          <p:cNvSpPr txBox="1"/>
          <p:nvPr/>
        </p:nvSpPr>
        <p:spPr>
          <a:xfrm>
            <a:off x="5029200" y="17526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99"/>
                </a:solidFill>
              </a:rPr>
              <a:t>Cons</a:t>
            </a:r>
          </a:p>
        </p:txBody>
      </p:sp>
      <p:pic>
        <p:nvPicPr>
          <p:cNvPr id="7" name="Picture 2" descr="Image result for learning r is easy">
            <a:extLst>
              <a:ext uri="{FF2B5EF4-FFF2-40B4-BE49-F238E27FC236}">
                <a16:creationId xmlns:a16="http://schemas.microsoft.com/office/drawing/2014/main" id="{3B36645A-E9DE-47F7-868D-9C8381E842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4648200"/>
            <a:ext cx="28575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2890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ABCE88B-B667-41C7-AC8C-ED6FE0CFF7CF}"/>
              </a:ext>
            </a:extLst>
          </p:cNvPr>
          <p:cNvSpPr/>
          <p:nvPr/>
        </p:nvSpPr>
        <p:spPr>
          <a:xfrm>
            <a:off x="3481010" y="470127"/>
            <a:ext cx="252344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b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master 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DD3F94-C3D2-4591-8EEA-ADDC38BCCC34}"/>
              </a:ext>
            </a:extLst>
          </p:cNvPr>
          <p:cNvSpPr txBox="1"/>
          <p:nvPr/>
        </p:nvSpPr>
        <p:spPr>
          <a:xfrm>
            <a:off x="3048000" y="2590800"/>
            <a:ext cx="5486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Installation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Know exactly what you want to do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Ask Google</a:t>
            </a:r>
          </a:p>
        </p:txBody>
      </p:sp>
      <p:pic>
        <p:nvPicPr>
          <p:cNvPr id="2050" name="Picture 2" descr="Image result for learning r is easy">
            <a:extLst>
              <a:ext uri="{FF2B5EF4-FFF2-40B4-BE49-F238E27FC236}">
                <a16:creationId xmlns:a16="http://schemas.microsoft.com/office/drawing/2014/main" id="{75BFDAF2-5BC3-4F4F-8CF5-792D395D62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6422" y="5715000"/>
            <a:ext cx="1889535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9014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ABCE88B-B667-41C7-AC8C-ED6FE0CFF7CF}"/>
              </a:ext>
            </a:extLst>
          </p:cNvPr>
          <p:cNvSpPr/>
          <p:nvPr/>
        </p:nvSpPr>
        <p:spPr>
          <a:xfrm>
            <a:off x="3444942" y="470127"/>
            <a:ext cx="259558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b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master R</a:t>
            </a:r>
          </a:p>
          <a:p>
            <a:pPr algn="ctr"/>
            <a:r>
              <a:rPr lang="en-US" sz="3200" b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installation</a:t>
            </a:r>
          </a:p>
        </p:txBody>
      </p:sp>
      <p:pic>
        <p:nvPicPr>
          <p:cNvPr id="2050" name="Picture 2" descr="Image result for learning r is easy">
            <a:extLst>
              <a:ext uri="{FF2B5EF4-FFF2-40B4-BE49-F238E27FC236}">
                <a16:creationId xmlns:a16="http://schemas.microsoft.com/office/drawing/2014/main" id="{75BFDAF2-5BC3-4F4F-8CF5-792D395D62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6422" y="5715000"/>
            <a:ext cx="1889535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Image result for difference between r and r studio">
            <a:extLst>
              <a:ext uri="{FF2B5EF4-FFF2-40B4-BE49-F238E27FC236}">
                <a16:creationId xmlns:a16="http://schemas.microsoft.com/office/drawing/2014/main" id="{58A16DE9-22EE-43FF-AA76-D929CFC77D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416211"/>
            <a:ext cx="990600" cy="767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rstudio">
            <a:extLst>
              <a:ext uri="{FF2B5EF4-FFF2-40B4-BE49-F238E27FC236}">
                <a16:creationId xmlns:a16="http://schemas.microsoft.com/office/drawing/2014/main" id="{87C5E4B6-395A-41F0-943E-2D16599185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2181225"/>
            <a:ext cx="3076575" cy="1019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Image result for r package">
            <a:extLst>
              <a:ext uri="{FF2B5EF4-FFF2-40B4-BE49-F238E27FC236}">
                <a16:creationId xmlns:a16="http://schemas.microsoft.com/office/drawing/2014/main" id="{1ADDC9F2-2480-4CFB-B1EE-60239A4D0A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8626" y="4835764"/>
            <a:ext cx="1680048" cy="1412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778D032-C787-4087-AB71-83021AEDC6B3}"/>
              </a:ext>
            </a:extLst>
          </p:cNvPr>
          <p:cNvSpPr/>
          <p:nvPr/>
        </p:nvSpPr>
        <p:spPr>
          <a:xfrm>
            <a:off x="304800" y="3205367"/>
            <a:ext cx="44844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https://cran.r-project.org/bin/windows/base/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C49571-9406-4867-A224-D5D06601ECC4}"/>
              </a:ext>
            </a:extLst>
          </p:cNvPr>
          <p:cNvSpPr/>
          <p:nvPr/>
        </p:nvSpPr>
        <p:spPr>
          <a:xfrm>
            <a:off x="4790640" y="3183952"/>
            <a:ext cx="44844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https://download1.rstudio.org/RStudio-1.1.456.exe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37BA94-B004-4BAD-A5BE-C99B1EBE5AB3}"/>
              </a:ext>
            </a:extLst>
          </p:cNvPr>
          <p:cNvSpPr txBox="1"/>
          <p:nvPr/>
        </p:nvSpPr>
        <p:spPr>
          <a:xfrm>
            <a:off x="850956" y="1939882"/>
            <a:ext cx="2882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Install 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10D523-A683-4B5A-B976-B6E67FBFE829}"/>
              </a:ext>
            </a:extLst>
          </p:cNvPr>
          <p:cNvSpPr txBox="1"/>
          <p:nvPr/>
        </p:nvSpPr>
        <p:spPr>
          <a:xfrm>
            <a:off x="4845972" y="1897052"/>
            <a:ext cx="2774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 Install RStudio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DFF7A9-97C8-4DD1-A941-44004279647F}"/>
              </a:ext>
            </a:extLst>
          </p:cNvPr>
          <p:cNvSpPr txBox="1"/>
          <p:nvPr/>
        </p:nvSpPr>
        <p:spPr>
          <a:xfrm>
            <a:off x="990600" y="4441927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 Packages can be added later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A63993-C077-4473-AED0-79019655614E}"/>
              </a:ext>
            </a:extLst>
          </p:cNvPr>
          <p:cNvSpPr txBox="1"/>
          <p:nvPr/>
        </p:nvSpPr>
        <p:spPr>
          <a:xfrm>
            <a:off x="4724400" y="4191000"/>
            <a:ext cx="441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 is in the PC main box</a:t>
            </a:r>
          </a:p>
          <a:p>
            <a:r>
              <a:rPr lang="en-US" dirty="0">
                <a:solidFill>
                  <a:srgbClr val="FF0000"/>
                </a:solidFill>
              </a:rPr>
              <a:t>RStudio is the user-interface of R</a:t>
            </a:r>
          </a:p>
        </p:txBody>
      </p:sp>
    </p:spTree>
    <p:extLst>
      <p:ext uri="{BB962C8B-B14F-4D97-AF65-F5344CB8AC3E}">
        <p14:creationId xmlns:p14="http://schemas.microsoft.com/office/powerpoint/2010/main" val="3871639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ABCE88B-B667-41C7-AC8C-ED6FE0CFF7CF}"/>
              </a:ext>
            </a:extLst>
          </p:cNvPr>
          <p:cNvSpPr/>
          <p:nvPr/>
        </p:nvSpPr>
        <p:spPr>
          <a:xfrm>
            <a:off x="3444942" y="470127"/>
            <a:ext cx="259558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b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master R</a:t>
            </a:r>
          </a:p>
          <a:p>
            <a:pPr algn="ctr"/>
            <a:r>
              <a:rPr lang="en-US" sz="3200" b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installation</a:t>
            </a:r>
          </a:p>
        </p:txBody>
      </p:sp>
      <p:pic>
        <p:nvPicPr>
          <p:cNvPr id="2050" name="Picture 2" descr="Image result for learning r is easy">
            <a:extLst>
              <a:ext uri="{FF2B5EF4-FFF2-40B4-BE49-F238E27FC236}">
                <a16:creationId xmlns:a16="http://schemas.microsoft.com/office/drawing/2014/main" id="{75BFDAF2-5BC3-4F4F-8CF5-792D395D62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6422" y="5715000"/>
            <a:ext cx="1889535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7FEC9A6-82B4-484C-8878-66B831CAC9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7282" y="2057400"/>
            <a:ext cx="5409435" cy="2953297"/>
          </a:xfrm>
          <a:prstGeom prst="rect">
            <a:avLst/>
          </a:prstGeom>
        </p:spPr>
      </p:pic>
      <p:pic>
        <p:nvPicPr>
          <p:cNvPr id="16" name="Picture 4" descr="Image result for rstudio">
            <a:extLst>
              <a:ext uri="{FF2B5EF4-FFF2-40B4-BE49-F238E27FC236}">
                <a16:creationId xmlns:a16="http://schemas.microsoft.com/office/drawing/2014/main" id="{33A419E7-7F4D-4E0D-BEE5-0CB8275C4D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5019760"/>
            <a:ext cx="3076575" cy="1019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95C18F6-DE2B-446D-A13F-14802FC83B46}"/>
              </a:ext>
            </a:extLst>
          </p:cNvPr>
          <p:cNvSpPr txBox="1"/>
          <p:nvPr/>
        </p:nvSpPr>
        <p:spPr>
          <a:xfrm>
            <a:off x="2057400" y="2362200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Light Condensed" panose="020B0502040204020203" pitchFamily="34" charset="0"/>
              </a:rPr>
              <a:t>Where you build your constant code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CDE0ED-3DEA-4794-AD5A-823CF6EE5B60}"/>
              </a:ext>
            </a:extLst>
          </p:cNvPr>
          <p:cNvSpPr txBox="1"/>
          <p:nvPr/>
        </p:nvSpPr>
        <p:spPr>
          <a:xfrm>
            <a:off x="1981200" y="4641365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Light Condensed" panose="020B0502040204020203" pitchFamily="34" charset="0"/>
              </a:rPr>
              <a:t>Where you build your instant code</a:t>
            </a:r>
          </a:p>
        </p:txBody>
      </p:sp>
    </p:spTree>
    <p:extLst>
      <p:ext uri="{BB962C8B-B14F-4D97-AF65-F5344CB8AC3E}">
        <p14:creationId xmlns:p14="http://schemas.microsoft.com/office/powerpoint/2010/main" val="2208762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ABCE88B-B667-41C7-AC8C-ED6FE0CFF7CF}"/>
              </a:ext>
            </a:extLst>
          </p:cNvPr>
          <p:cNvSpPr/>
          <p:nvPr/>
        </p:nvSpPr>
        <p:spPr>
          <a:xfrm>
            <a:off x="1191927" y="470127"/>
            <a:ext cx="710162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b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master R</a:t>
            </a:r>
          </a:p>
          <a:p>
            <a:pPr algn="ctr"/>
            <a:r>
              <a:rPr lang="en-US" sz="3200" b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Know exactly what you want to do</a:t>
            </a:r>
          </a:p>
        </p:txBody>
      </p:sp>
      <p:pic>
        <p:nvPicPr>
          <p:cNvPr id="2050" name="Picture 2" descr="Image result for learning r is easy">
            <a:extLst>
              <a:ext uri="{FF2B5EF4-FFF2-40B4-BE49-F238E27FC236}">
                <a16:creationId xmlns:a16="http://schemas.microsoft.com/office/drawing/2014/main" id="{75BFDAF2-5BC3-4F4F-8CF5-792D395D62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6422" y="5715000"/>
            <a:ext cx="1889535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265FFF-0B12-4A47-A614-DBB7A1F6CEED}"/>
              </a:ext>
            </a:extLst>
          </p:cNvPr>
          <p:cNvSpPr txBox="1"/>
          <p:nvPr/>
        </p:nvSpPr>
        <p:spPr>
          <a:xfrm>
            <a:off x="1371600" y="1916672"/>
            <a:ext cx="5334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to perform t-test?</a:t>
            </a: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How to read csv into 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How to perform t-test on each column of my data in 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How to extract p value from t-test result in 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How to save table as csv in R</a:t>
            </a:r>
          </a:p>
        </p:txBody>
      </p:sp>
    </p:spTree>
    <p:extLst>
      <p:ext uri="{BB962C8B-B14F-4D97-AF65-F5344CB8AC3E}">
        <p14:creationId xmlns:p14="http://schemas.microsoft.com/office/powerpoint/2010/main" val="869822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ABCE88B-B667-41C7-AC8C-ED6FE0CFF7CF}"/>
              </a:ext>
            </a:extLst>
          </p:cNvPr>
          <p:cNvSpPr/>
          <p:nvPr/>
        </p:nvSpPr>
        <p:spPr>
          <a:xfrm>
            <a:off x="3394870" y="470127"/>
            <a:ext cx="2695738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b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master R</a:t>
            </a:r>
          </a:p>
          <a:p>
            <a:pPr algn="ctr"/>
            <a:r>
              <a:rPr lang="en-US" sz="3200" b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Ask Google</a:t>
            </a:r>
          </a:p>
        </p:txBody>
      </p:sp>
      <p:pic>
        <p:nvPicPr>
          <p:cNvPr id="2050" name="Picture 2" descr="Image result for learning r is easy">
            <a:extLst>
              <a:ext uri="{FF2B5EF4-FFF2-40B4-BE49-F238E27FC236}">
                <a16:creationId xmlns:a16="http://schemas.microsoft.com/office/drawing/2014/main" id="{75BFDAF2-5BC3-4F4F-8CF5-792D395D62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6422" y="5715000"/>
            <a:ext cx="1889535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265FFF-0B12-4A47-A614-DBB7A1F6CEED}"/>
              </a:ext>
            </a:extLst>
          </p:cNvPr>
          <p:cNvSpPr txBox="1"/>
          <p:nvPr/>
        </p:nvSpPr>
        <p:spPr>
          <a:xfrm>
            <a:off x="1371600" y="1916672"/>
            <a:ext cx="8001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There is a whole community of R users so all the question you’ll face are already faced (and probably solved) by others.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popular forum for R questions is 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popular forum for statistics questions is 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122" name="Picture 2" descr="Image result for stackoverflow">
            <a:extLst>
              <a:ext uri="{FF2B5EF4-FFF2-40B4-BE49-F238E27FC236}">
                <a16:creationId xmlns:a16="http://schemas.microsoft.com/office/drawing/2014/main" id="{A0CF8824-65C6-4334-ACA3-E2211733EE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9796" y="2650724"/>
            <a:ext cx="2209800" cy="50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8CD04F0-D6E1-44D4-80B5-B01B2973F78F}"/>
              </a:ext>
            </a:extLst>
          </p:cNvPr>
          <p:cNvSpPr txBox="1"/>
          <p:nvPr/>
        </p:nvSpPr>
        <p:spPr>
          <a:xfrm>
            <a:off x="1142999" y="3886200"/>
            <a:ext cx="79029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Recommended R source: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http://r-statistics.co/Top50-Ggplot2-Visualizations-MasterList-R-Code.html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5"/>
              </a:rPr>
              <a:t>https://www.intechopen.com/books/metabolomics-fundamentals-and-applications/processing-and-visualization-of-metabolomics-data-using-r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6"/>
              </a:rPr>
              <a:t>https://www.kaggle.com/kernels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7"/>
              </a:rPr>
              <a:t>https://github.com/daattali/addinslist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D89988C-FABF-4F3E-AFBA-D24A558D75C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67400" y="3226623"/>
            <a:ext cx="2319338" cy="415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787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3546</TotalTime>
  <Words>451</Words>
  <Application>Microsoft Office PowerPoint</Application>
  <PresentationFormat>On-screen Show (4:3)</PresentationFormat>
  <Paragraphs>113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宋体</vt:lpstr>
      <vt:lpstr>Arial</vt:lpstr>
      <vt:lpstr>Bahnschrift Light Condensed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California, Davis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jmartins</dc:creator>
  <cp:lastModifiedBy>FanslyFTW</cp:lastModifiedBy>
  <cp:revision>314</cp:revision>
  <dcterms:created xsi:type="dcterms:W3CDTF">2013-07-10T06:33:47Z</dcterms:created>
  <dcterms:modified xsi:type="dcterms:W3CDTF">2018-08-22T02:23:46Z</dcterms:modified>
</cp:coreProperties>
</file>