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2" r:id="rId3"/>
    <p:sldId id="294" r:id="rId4"/>
    <p:sldId id="295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7" r:id="rId16"/>
    <p:sldId id="308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C8"/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9" autoAdjust="0"/>
    <p:restoredTop sz="99109" autoAdjust="0"/>
  </p:normalViewPr>
  <p:slideViewPr>
    <p:cSldViewPr>
      <p:cViewPr varScale="1">
        <p:scale>
          <a:sx n="114" d="100"/>
          <a:sy n="11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43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Univariate Analysis Visualization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371600" y="12954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Bar Chart: quick </a:t>
            </a:r>
            <a:r>
              <a:rPr lang="en-US" b="1" i="1" dirty="0">
                <a:solidFill>
                  <a:srgbClr val="FF0000"/>
                </a:solidFill>
              </a:rPr>
              <a:t>comparison</a:t>
            </a:r>
            <a:r>
              <a:rPr lang="en-US" b="1" i="1" dirty="0"/>
              <a:t>, revealing highs and lows at a glance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Comparing data across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when comparing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5486400" y="6581001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http://cancerres.aacrjournals.org/content/73/17/5556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FA1EF-656D-49C2-85C5-2A36791A5DF9}"/>
              </a:ext>
            </a:extLst>
          </p:cNvPr>
          <p:cNvSpPr txBox="1"/>
          <p:nvPr/>
        </p:nvSpPr>
        <p:spPr>
          <a:xfrm>
            <a:off x="1371600" y="323651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Add color to bars for more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 side-by-side bars or stacked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Flip the axis (horizontal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pic>
        <p:nvPicPr>
          <p:cNvPr id="10244" name="Picture 4" descr="http://cancerres.aacrjournals.org/content/canres/73/17/5556/F4.large.jpg?width=800&amp;height=600&amp;carousel=1">
            <a:extLst>
              <a:ext uri="{FF2B5EF4-FFF2-40B4-BE49-F238E27FC236}">
                <a16:creationId xmlns:a16="http://schemas.microsoft.com/office/drawing/2014/main" id="{4078AEBC-FD7D-4D72-BD23-FE910599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097212" cy="38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5467350"/>
            <a:ext cx="461665" cy="1094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83029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Scatter Plots: give you a sense of trends, concentrations, outliers, </a:t>
            </a:r>
            <a:r>
              <a:rPr lang="en-US" b="1" i="1" dirty="0" err="1"/>
              <a:t>etc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relationship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when visualizing effects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5334000" y="6581001"/>
            <a:ext cx="38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https://www.nature.com/articles/ncomms3041/figures/1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FA1EF-656D-49C2-85C5-2A36791A5DF9}"/>
              </a:ext>
            </a:extLst>
          </p:cNvPr>
          <p:cNvSpPr txBox="1"/>
          <p:nvPr/>
        </p:nvSpPr>
        <p:spPr>
          <a:xfrm>
            <a:off x="1447800" y="2623119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Add trend line and statistics to explain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 informative mark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12290" name="Picture 2" descr="http://www.nature.com/article-assets/npg/ncomms/2013/130621/ncomms3041/images_hires/w926/ncomms3041-f1.jpg">
            <a:extLst>
              <a:ext uri="{FF2B5EF4-FFF2-40B4-BE49-F238E27FC236}">
                <a16:creationId xmlns:a16="http://schemas.microsoft.com/office/drawing/2014/main" id="{FC25B7AA-035C-4D97-A168-05EC35BA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10" y="2196064"/>
            <a:ext cx="2362200" cy="23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nature.com/article-assets/npg/srep/2016/161014/srep35418/images/w926/srep35418-f2.jpg">
            <a:extLst>
              <a:ext uri="{FF2B5EF4-FFF2-40B4-BE49-F238E27FC236}">
                <a16:creationId xmlns:a16="http://schemas.microsoft.com/office/drawing/2014/main" id="{63273A73-9167-42FB-9C5D-3850CAB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6993"/>
            <a:ext cx="6467475" cy="19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Box-and-whisker plot: show distribution, outlier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distribution and examine data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comparing distributions across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572000" y="6581001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https://www.nature.com/nmeth/journal/v11/n2/full/nmeth.2813.html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Box Plot</a:t>
            </a:r>
          </a:p>
        </p:txBody>
      </p:sp>
      <p:pic>
        <p:nvPicPr>
          <p:cNvPr id="13314" name="Picture 2" descr="https://www.nature.com/article-assets/npg/nmeth/journal/v11/n2/carousel/nmeth.2813-F1.jpg">
            <a:extLst>
              <a:ext uri="{FF2B5EF4-FFF2-40B4-BE49-F238E27FC236}">
                <a16:creationId xmlns:a16="http://schemas.microsoft.com/office/drawing/2014/main" id="{27DC9997-4EA5-4B89-9A43-60C9FF89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443577"/>
            <a:ext cx="5067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6CD4C-2AAF-4D40-8DF1-F4BBDEC58834}"/>
              </a:ext>
            </a:extLst>
          </p:cNvPr>
          <p:cNvSpPr txBox="1"/>
          <p:nvPr/>
        </p:nvSpPr>
        <p:spPr>
          <a:xfrm>
            <a:off x="4238625" y="4348577"/>
            <a:ext cx="393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Notch</a:t>
            </a:r>
            <a:r>
              <a:rPr lang="en-US" sz="1100" dirty="0">
                <a:solidFill>
                  <a:srgbClr val="FF0000"/>
                </a:solidFill>
              </a:rPr>
              <a:t>: 95% confidence interval for the mean (or median).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A6171-F128-4F29-AA02-E53F17B18B6B}"/>
              </a:ext>
            </a:extLst>
          </p:cNvPr>
          <p:cNvSpPr/>
          <p:nvPr/>
        </p:nvSpPr>
        <p:spPr>
          <a:xfrm>
            <a:off x="6629400" y="3243677"/>
            <a:ext cx="381000" cy="228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AFAD3-ED43-4503-B88F-C3E1DFDCA325}"/>
              </a:ext>
            </a:extLst>
          </p:cNvPr>
          <p:cNvSpPr txBox="1"/>
          <p:nvPr/>
        </p:nvSpPr>
        <p:spPr>
          <a:xfrm>
            <a:off x="6991350" y="3210667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whiskers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FF2C6-5492-4048-9E46-3C02930858D9}"/>
              </a:ext>
            </a:extLst>
          </p:cNvPr>
          <p:cNvSpPr txBox="1"/>
          <p:nvPr/>
        </p:nvSpPr>
        <p:spPr>
          <a:xfrm>
            <a:off x="2662237" y="4333962"/>
            <a:ext cx="157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Skewness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3316" name="Picture 4" descr="https://www.nature.com/article-assets/npg/nmeth/journal/v11/n10/images/nmeth.3137-F1.jpg">
            <a:extLst>
              <a:ext uri="{FF2B5EF4-FFF2-40B4-BE49-F238E27FC236}">
                <a16:creationId xmlns:a16="http://schemas.microsoft.com/office/drawing/2014/main" id="{C8E56DAF-CF61-4120-BEF8-BF2BB2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69609"/>
            <a:ext cx="6257925" cy="15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6EA623-9C0A-483A-8081-474C8DD0DD5A}"/>
              </a:ext>
            </a:extLst>
          </p:cNvPr>
          <p:cNvSpPr/>
          <p:nvPr/>
        </p:nvSpPr>
        <p:spPr>
          <a:xfrm>
            <a:off x="1981200" y="2443577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401B1-6BBB-4512-B0A8-71C981DFF2CB}"/>
              </a:ext>
            </a:extLst>
          </p:cNvPr>
          <p:cNvSpPr/>
          <p:nvPr/>
        </p:nvSpPr>
        <p:spPr>
          <a:xfrm>
            <a:off x="3733800" y="2477463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14D9B-1769-4C40-B405-95110ADD5A78}"/>
              </a:ext>
            </a:extLst>
          </p:cNvPr>
          <p:cNvSpPr/>
          <p:nvPr/>
        </p:nvSpPr>
        <p:spPr>
          <a:xfrm>
            <a:off x="1447800" y="4876800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6F85BA-841D-43F3-B4C8-98814D0BE141}"/>
              </a:ext>
            </a:extLst>
          </p:cNvPr>
          <p:cNvSpPr/>
          <p:nvPr/>
        </p:nvSpPr>
        <p:spPr>
          <a:xfrm>
            <a:off x="4724400" y="4807796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Histogram vs. Boxplot (and its variations) vs.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610100" y="6581001"/>
            <a:ext cx="594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https://www.nature.com/nmeth/journal/v11/n2/full/nmeth.2811.html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C4142-C977-4E13-AB3E-3444CEB1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543800" cy="3221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16C393-9BD2-4DD6-84A8-8B57E5C13E17}"/>
              </a:ext>
            </a:extLst>
          </p:cNvPr>
          <p:cNvSpPr/>
          <p:nvPr/>
        </p:nvSpPr>
        <p:spPr>
          <a:xfrm>
            <a:off x="1295400" y="5129935"/>
            <a:ext cx="73152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Bar plot </a:t>
            </a:r>
            <a:r>
              <a:rPr lang="en-US" dirty="0">
                <a:solidFill>
                  <a:schemeClr val="tx1"/>
                </a:solidFill>
              </a:rPr>
              <a:t>is for showing the mean, </a:t>
            </a:r>
            <a:r>
              <a:rPr lang="en-US" dirty="0" err="1">
                <a:solidFill>
                  <a:schemeClr val="tx1"/>
                </a:solidFill>
              </a:rPr>
              <a:t>s.d.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s.e.m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90559-26CC-45B1-864F-522FBDB06CF4}"/>
              </a:ext>
            </a:extLst>
          </p:cNvPr>
          <p:cNvSpPr/>
          <p:nvPr/>
        </p:nvSpPr>
        <p:spPr>
          <a:xfrm>
            <a:off x="1295399" y="5525185"/>
            <a:ext cx="73747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Histogram, Violin plot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bean plot </a:t>
            </a:r>
            <a:r>
              <a:rPr lang="en-US" dirty="0">
                <a:solidFill>
                  <a:schemeClr val="tx1"/>
                </a:solidFill>
              </a:rPr>
              <a:t>represent the detailed distribution.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98776-EC35-4857-804C-F41C0EC6B39A}"/>
              </a:ext>
            </a:extLst>
          </p:cNvPr>
          <p:cNvSpPr/>
          <p:nvPr/>
        </p:nvSpPr>
        <p:spPr>
          <a:xfrm>
            <a:off x="1295399" y="5790427"/>
            <a:ext cx="73747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Box plot </a:t>
            </a:r>
            <a:r>
              <a:rPr lang="en-US" dirty="0">
                <a:solidFill>
                  <a:schemeClr val="tx1"/>
                </a:solidFill>
              </a:rPr>
              <a:t>represent the summary of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50219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QQ-plot: quantile-quantile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similarity between two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examine the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examine the distribution of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572000" y="6581001"/>
            <a:ext cx="594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http://www.nature.com/ng/journal/v47/n11/fig_tab/ng.3410_SF4.html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QQ plot</a:t>
            </a:r>
          </a:p>
        </p:txBody>
      </p:sp>
      <p:pic>
        <p:nvPicPr>
          <p:cNvPr id="14340" name="Picture 4" descr="https://www.nature.com/article-assets/npg/ng/journal/v47/n11/images/ng.3410-SF4.jpg">
            <a:extLst>
              <a:ext uri="{FF2B5EF4-FFF2-40B4-BE49-F238E27FC236}">
                <a16:creationId xmlns:a16="http://schemas.microsoft.com/office/drawing/2014/main" id="{4FE4375C-9EA5-4501-B32A-279DE8A7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39" y="2747650"/>
            <a:ext cx="3274122" cy="29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upload.wikimedia.org/wikipedia/commons/thumb/1/11/Normal_exponential_qq.svg/300px-Normal_exponential_qq.svg.png">
            <a:extLst>
              <a:ext uri="{FF2B5EF4-FFF2-40B4-BE49-F238E27FC236}">
                <a16:creationId xmlns:a16="http://schemas.microsoft.com/office/drawing/2014/main" id="{A9C26C4C-DE11-4999-BE8A-C703149D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3244205" cy="28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633B46-5BB0-467A-BFE3-269E950F56E8}"/>
              </a:ext>
            </a:extLst>
          </p:cNvPr>
          <p:cNvSpPr/>
          <p:nvPr/>
        </p:nvSpPr>
        <p:spPr>
          <a:xfrm>
            <a:off x="-76200" y="658187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https://en.wikipedia.org/wiki/Q%E2%80%93Q_plot</a:t>
            </a:r>
          </a:p>
        </p:txBody>
      </p:sp>
    </p:spTree>
    <p:extLst>
      <p:ext uri="{BB962C8B-B14F-4D97-AF65-F5344CB8AC3E}">
        <p14:creationId xmlns:p14="http://schemas.microsoft.com/office/powerpoint/2010/main" val="325824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Publishable Plot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ggplot2 + </a:t>
            </a:r>
            <a:r>
              <a:rPr lang="en-US" sz="3200" b="1" dirty="0" err="1">
                <a:solidFill>
                  <a:srgbClr val="0000FF"/>
                </a:solidFill>
              </a:rPr>
              <a:t>ggsci</a:t>
            </a:r>
            <a:r>
              <a:rPr lang="en-US" sz="3200" b="1" dirty="0">
                <a:solidFill>
                  <a:srgbClr val="0000FF"/>
                </a:solidFill>
              </a:rPr>
              <a:t> + </a:t>
            </a:r>
            <a:r>
              <a:rPr lang="en-US" sz="3200" b="1" dirty="0" err="1">
                <a:solidFill>
                  <a:srgbClr val="0000FF"/>
                </a:solidFill>
              </a:rPr>
              <a:t>ReporteRs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ggplot2: the most famous data visualization R package to generate the </a:t>
            </a:r>
            <a:r>
              <a:rPr lang="en-US" b="1" i="1" dirty="0">
                <a:solidFill>
                  <a:srgbClr val="FF0000"/>
                </a:solidFill>
              </a:rPr>
              <a:t>frame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ggsci</a:t>
            </a:r>
            <a:r>
              <a:rPr lang="en-US" b="1" i="1" dirty="0"/>
              <a:t>: offers collection of </a:t>
            </a:r>
            <a:r>
              <a:rPr lang="en-US" b="1" i="1" dirty="0">
                <a:solidFill>
                  <a:srgbClr val="FF0000"/>
                </a:solidFill>
              </a:rPr>
              <a:t>color palettes </a:t>
            </a:r>
            <a:r>
              <a:rPr lang="en-US" b="1" i="1" dirty="0"/>
              <a:t>for scientific 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ReporteRs</a:t>
            </a:r>
            <a:r>
              <a:rPr lang="en-US" b="1" i="1" dirty="0"/>
              <a:t>: provide more flexibility for </a:t>
            </a:r>
            <a:r>
              <a:rPr lang="en-US" b="1" i="1" dirty="0">
                <a:solidFill>
                  <a:srgbClr val="FF0000"/>
                </a:solidFill>
              </a:rPr>
              <a:t>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Publication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FB9-08F9-4E30-9A20-EC8271B9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76325" y="3280628"/>
            <a:ext cx="2362200" cy="1843060"/>
          </a:xfrm>
          <a:prstGeom prst="rect">
            <a:avLst/>
          </a:prstGeom>
        </p:spPr>
      </p:pic>
      <p:pic>
        <p:nvPicPr>
          <p:cNvPr id="14336" name="Picture 14335">
            <a:extLst>
              <a:ext uri="{FF2B5EF4-FFF2-40B4-BE49-F238E27FC236}">
                <a16:creationId xmlns:a16="http://schemas.microsoft.com/office/drawing/2014/main" id="{5A824FC8-2D5D-47D2-9BAA-293963CE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276600"/>
            <a:ext cx="2361179" cy="1847088"/>
          </a:xfrm>
          <a:prstGeom prst="rect">
            <a:avLst/>
          </a:prstGeom>
        </p:spPr>
      </p:pic>
      <p:pic>
        <p:nvPicPr>
          <p:cNvPr id="14338" name="Picture 14337">
            <a:extLst>
              <a:ext uri="{FF2B5EF4-FFF2-40B4-BE49-F238E27FC236}">
                <a16:creationId xmlns:a16="http://schemas.microsoft.com/office/drawing/2014/main" id="{06645450-DEC2-47CA-918C-9F8F5E7E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99" y="3219451"/>
            <a:ext cx="2601126" cy="1904237"/>
          </a:xfrm>
          <a:prstGeom prst="rect">
            <a:avLst/>
          </a:prstGeom>
        </p:spPr>
      </p:pic>
      <p:sp>
        <p:nvSpPr>
          <p:cNvPr id="14339" name="TextBox 14338">
            <a:extLst>
              <a:ext uri="{FF2B5EF4-FFF2-40B4-BE49-F238E27FC236}">
                <a16:creationId xmlns:a16="http://schemas.microsoft.com/office/drawing/2014/main" id="{B54C0830-B91F-4E90-AB4B-302E5895104D}"/>
              </a:ext>
            </a:extLst>
          </p:cNvPr>
          <p:cNvSpPr txBox="1"/>
          <p:nvPr/>
        </p:nvSpPr>
        <p:spPr>
          <a:xfrm>
            <a:off x="6248400" y="580509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Axis title, label, legend, etc. should be large enough for the print of journals</a:t>
            </a:r>
          </a:p>
        </p:txBody>
      </p: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47C673A6-A306-4C3E-9941-728DAE81A018}"/>
              </a:ext>
            </a:extLst>
          </p:cNvPr>
          <p:cNvSpPr txBox="1"/>
          <p:nvPr/>
        </p:nvSpPr>
        <p:spPr>
          <a:xfrm>
            <a:off x="1752600" y="5137587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ggplot2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821146-9866-43D6-B5CC-9FE3E403C6B3}"/>
              </a:ext>
            </a:extLst>
          </p:cNvPr>
          <p:cNvSpPr txBox="1"/>
          <p:nvPr/>
        </p:nvSpPr>
        <p:spPr>
          <a:xfrm>
            <a:off x="4265778" y="5121394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ggsci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14B285-632B-42BF-A800-015A54122631}"/>
              </a:ext>
            </a:extLst>
          </p:cNvPr>
          <p:cNvSpPr txBox="1"/>
          <p:nvPr/>
        </p:nvSpPr>
        <p:spPr>
          <a:xfrm>
            <a:off x="6799829" y="5119925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ReporteRs</a:t>
            </a:r>
            <a:endParaRPr lang="en-US" b="1" dirty="0"/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CF933708-1481-4AE3-8414-58802A4ADF28}"/>
              </a:ext>
            </a:extLst>
          </p:cNvPr>
          <p:cNvSpPr txBox="1"/>
          <p:nvPr/>
        </p:nvSpPr>
        <p:spPr>
          <a:xfrm>
            <a:off x="1409700" y="5520818"/>
            <a:ext cx="20574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 frame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2F7E7E-C8DA-42F3-8169-177CE34CA08A}"/>
              </a:ext>
            </a:extLst>
          </p:cNvPr>
          <p:cNvSpPr txBox="1"/>
          <p:nvPr/>
        </p:nvSpPr>
        <p:spPr>
          <a:xfrm>
            <a:off x="3693877" y="5481934"/>
            <a:ext cx="25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journal color scheme</a:t>
            </a:r>
          </a:p>
          <a:p>
            <a:r>
              <a:rPr lang="en-US" i="1" dirty="0"/>
              <a:t>(nature)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AF753A-7AE6-4CAC-A6E3-093A6147F6E8}"/>
              </a:ext>
            </a:extLst>
          </p:cNvPr>
          <p:cNvSpPr txBox="1"/>
          <p:nvPr/>
        </p:nvSpPr>
        <p:spPr>
          <a:xfrm>
            <a:off x="6602238" y="5520818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adjustment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20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Publishable Plot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ggplot2 + </a:t>
            </a:r>
            <a:r>
              <a:rPr lang="en-US" sz="3200" b="1" dirty="0" err="1">
                <a:solidFill>
                  <a:srgbClr val="0000FF"/>
                </a:solidFill>
              </a:rPr>
              <a:t>ggsci</a:t>
            </a:r>
            <a:r>
              <a:rPr lang="en-US" sz="3200" b="1" dirty="0">
                <a:solidFill>
                  <a:srgbClr val="0000FF"/>
                </a:solidFill>
              </a:rPr>
              <a:t> + </a:t>
            </a:r>
            <a:r>
              <a:rPr lang="en-US" sz="3200" b="1" dirty="0" err="1">
                <a:solidFill>
                  <a:srgbClr val="0000FF"/>
                </a:solidFill>
              </a:rPr>
              <a:t>ReporteRs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Publication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FB9-08F9-4E30-9A20-EC8271B9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66800" y="1681113"/>
            <a:ext cx="2362200" cy="1843060"/>
          </a:xfrm>
          <a:prstGeom prst="rect">
            <a:avLst/>
          </a:prstGeom>
        </p:spPr>
      </p:pic>
      <p:pic>
        <p:nvPicPr>
          <p:cNvPr id="14336" name="Picture 14335">
            <a:extLst>
              <a:ext uri="{FF2B5EF4-FFF2-40B4-BE49-F238E27FC236}">
                <a16:creationId xmlns:a16="http://schemas.microsoft.com/office/drawing/2014/main" id="{5A824FC8-2D5D-47D2-9BAA-293963CE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77085"/>
            <a:ext cx="2361179" cy="1847088"/>
          </a:xfrm>
          <a:prstGeom prst="rect">
            <a:avLst/>
          </a:prstGeom>
        </p:spPr>
      </p:pic>
      <p:pic>
        <p:nvPicPr>
          <p:cNvPr id="14338" name="Picture 14337">
            <a:extLst>
              <a:ext uri="{FF2B5EF4-FFF2-40B4-BE49-F238E27FC236}">
                <a16:creationId xmlns:a16="http://schemas.microsoft.com/office/drawing/2014/main" id="{06645450-DEC2-47CA-918C-9F8F5E7E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74" y="1619936"/>
            <a:ext cx="2601126" cy="1904237"/>
          </a:xfrm>
          <a:prstGeom prst="rect">
            <a:avLst/>
          </a:prstGeom>
        </p:spPr>
      </p:pic>
      <p:sp>
        <p:nvSpPr>
          <p:cNvPr id="14341" name="TextBox 14340">
            <a:extLst>
              <a:ext uri="{FF2B5EF4-FFF2-40B4-BE49-F238E27FC236}">
                <a16:creationId xmlns:a16="http://schemas.microsoft.com/office/drawing/2014/main" id="{47C673A6-A306-4C3E-9941-728DAE81A018}"/>
              </a:ext>
            </a:extLst>
          </p:cNvPr>
          <p:cNvSpPr txBox="1"/>
          <p:nvPr/>
        </p:nvSpPr>
        <p:spPr>
          <a:xfrm>
            <a:off x="1743075" y="3538072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ggplot2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821146-9866-43D6-B5CC-9FE3E403C6B3}"/>
              </a:ext>
            </a:extLst>
          </p:cNvPr>
          <p:cNvSpPr txBox="1"/>
          <p:nvPr/>
        </p:nvSpPr>
        <p:spPr>
          <a:xfrm>
            <a:off x="4256253" y="3521879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ggsci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14B285-632B-42BF-A800-015A54122631}"/>
              </a:ext>
            </a:extLst>
          </p:cNvPr>
          <p:cNvSpPr txBox="1"/>
          <p:nvPr/>
        </p:nvSpPr>
        <p:spPr>
          <a:xfrm>
            <a:off x="6790304" y="3520410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ReporteRs</a:t>
            </a:r>
            <a:endParaRPr lang="en-US" b="1" dirty="0"/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CF933708-1481-4AE3-8414-58802A4ADF28}"/>
              </a:ext>
            </a:extLst>
          </p:cNvPr>
          <p:cNvSpPr txBox="1"/>
          <p:nvPr/>
        </p:nvSpPr>
        <p:spPr>
          <a:xfrm>
            <a:off x="1400175" y="3921303"/>
            <a:ext cx="20574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 frame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2F7E7E-C8DA-42F3-8169-177CE34CA08A}"/>
              </a:ext>
            </a:extLst>
          </p:cNvPr>
          <p:cNvSpPr txBox="1"/>
          <p:nvPr/>
        </p:nvSpPr>
        <p:spPr>
          <a:xfrm>
            <a:off x="3684352" y="3882419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journal color scheme</a:t>
            </a:r>
            <a:endParaRPr lang="en-US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AF753A-7AE6-4CAC-A6E3-093A6147F6E8}"/>
              </a:ext>
            </a:extLst>
          </p:cNvPr>
          <p:cNvSpPr txBox="1"/>
          <p:nvPr/>
        </p:nvSpPr>
        <p:spPr>
          <a:xfrm>
            <a:off x="6592713" y="3921303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adjustment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12A5-69DF-4940-837E-3851B7F9B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741" y="4336096"/>
            <a:ext cx="4301088" cy="23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609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Conclusion remarks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600200"/>
            <a:ext cx="69342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447800"/>
            <a:ext cx="693420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71500"/>
            <a:ext cx="69342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Understand visualization </a:t>
            </a:r>
            <a:r>
              <a:rPr lang="en-US" sz="2800" b="1" i="1" dirty="0">
                <a:solidFill>
                  <a:srgbClr val="FF0000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Decide chart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Add some information on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Publishable</a:t>
            </a:r>
            <a:r>
              <a:rPr lang="en-US" sz="2800" b="1" i="1" dirty="0"/>
              <a:t> looking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Visit useful Visualization Websites, </a:t>
            </a:r>
            <a:r>
              <a:rPr lang="en-US" sz="2800" i="1" dirty="0"/>
              <a:t>e.g. D3.js, Echarts.js, ggplot2 gallery, etc.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13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Study Objective</a:t>
            </a:r>
          </a:p>
        </p:txBody>
      </p:sp>
      <p:pic>
        <p:nvPicPr>
          <p:cNvPr id="2050" name="Picture 2" descr="http://r4ds.had.co.nz/diagrams/data-science.png">
            <a:extLst>
              <a:ext uri="{FF2B5EF4-FFF2-40B4-BE49-F238E27FC236}">
                <a16:creationId xmlns:a16="http://schemas.microsoft.com/office/drawing/2014/main" id="{9AE0A373-1B3E-4958-B60B-2332A2EF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4924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993343-EC2D-4304-BFB3-F306C3657D2D}"/>
              </a:ext>
            </a:extLst>
          </p:cNvPr>
          <p:cNvSpPr/>
          <p:nvPr/>
        </p:nvSpPr>
        <p:spPr>
          <a:xfrm>
            <a:off x="0" y="6465074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http://r4ds.had.co.nz/introduction.html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68CF6-BFAD-415A-8E56-564CFBD2F615}"/>
              </a:ext>
            </a:extLst>
          </p:cNvPr>
          <p:cNvSpPr txBox="1"/>
          <p:nvPr/>
        </p:nvSpPr>
        <p:spPr>
          <a:xfrm>
            <a:off x="2590800" y="1908353"/>
            <a:ext cx="640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Software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Visualization by Design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Visualization by Charts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56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4DF6FC-2042-4C85-B491-4B5881C6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524531"/>
            <a:ext cx="2433296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Software/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C4B4-BC3F-4C29-94A8-D2A8831BE4EE}"/>
              </a:ext>
            </a:extLst>
          </p:cNvPr>
          <p:cNvSpPr txBox="1"/>
          <p:nvPr/>
        </p:nvSpPr>
        <p:spPr>
          <a:xfrm>
            <a:off x="1371600" y="1828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Almost all the statistical analysis tools provide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Standardization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Flexibility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Publishability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6718C-6DAC-46F6-A3E2-DDEC3C5C8F2D}"/>
              </a:ext>
            </a:extLst>
          </p:cNvPr>
          <p:cNvSpPr txBox="1"/>
          <p:nvPr/>
        </p:nvSpPr>
        <p:spPr>
          <a:xfrm>
            <a:off x="1351589" y="261404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Free Online: </a:t>
            </a:r>
            <a:r>
              <a:rPr lang="en-US" b="1" i="1" dirty="0" err="1">
                <a:solidFill>
                  <a:srgbClr val="00B0F0"/>
                </a:solidFill>
              </a:rPr>
              <a:t>Metabox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Metaboanalyst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BoxPlotR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411C-B69E-4874-A22B-8D2409035EC4}"/>
              </a:ext>
            </a:extLst>
          </p:cNvPr>
          <p:cNvSpPr txBox="1"/>
          <p:nvPr/>
        </p:nvSpPr>
        <p:spPr>
          <a:xfrm>
            <a:off x="1362075" y="29889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Commercial: SIMCA, SPSS, Stata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3945-C94E-4BD4-890C-47330F8DF6EF}"/>
              </a:ext>
            </a:extLst>
          </p:cNvPr>
          <p:cNvSpPr txBox="1"/>
          <p:nvPr/>
        </p:nvSpPr>
        <p:spPr>
          <a:xfrm>
            <a:off x="1351589" y="336738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R package: ggplot2, </a:t>
            </a:r>
            <a:r>
              <a:rPr lang="en-US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ReporteRs</a:t>
            </a:r>
            <a:endParaRPr lang="en-US" b="1" i="1" u="sng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80D9E-E944-4997-BC6F-77991EF88167}"/>
              </a:ext>
            </a:extLst>
          </p:cNvPr>
          <p:cNvSpPr txBox="1"/>
          <p:nvPr/>
        </p:nvSpPr>
        <p:spPr>
          <a:xfrm>
            <a:off x="1351589" y="368489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JS library: D3.js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271A4-243A-43F5-ABD7-A23E644B0C62}"/>
              </a:ext>
            </a:extLst>
          </p:cNvPr>
          <p:cNvSpPr txBox="1"/>
          <p:nvPr/>
        </p:nvSpPr>
        <p:spPr>
          <a:xfrm>
            <a:off x="6477000" y="6445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ggplot2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7FBCB-03BA-4E45-A155-F1B0AD01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38702"/>
            <a:ext cx="2371725" cy="1336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FE6EA-0C30-41FA-AA61-AEDAD1597169}"/>
              </a:ext>
            </a:extLst>
          </p:cNvPr>
          <p:cNvSpPr txBox="1"/>
          <p:nvPr/>
        </p:nvSpPr>
        <p:spPr>
          <a:xfrm>
            <a:off x="7620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1C1E-B6AC-45D6-9A46-736DE3A4844D}"/>
              </a:ext>
            </a:extLst>
          </p:cNvPr>
          <p:cNvSpPr txBox="1"/>
          <p:nvPr/>
        </p:nvSpPr>
        <p:spPr>
          <a:xfrm>
            <a:off x="1351589" y="4361126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Computing language R package: </a:t>
            </a:r>
            <a:r>
              <a:rPr lang="en-US" b="1" i="1" dirty="0" err="1">
                <a:solidFill>
                  <a:srgbClr val="FF0000"/>
                </a:solidFill>
              </a:rPr>
              <a:t>ggsci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pubr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ggpubr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D94CA-28B1-4153-9A14-06CFE7A2D337}"/>
              </a:ext>
            </a:extLst>
          </p:cNvPr>
          <p:cNvSpPr txBox="1"/>
          <p:nvPr/>
        </p:nvSpPr>
        <p:spPr>
          <a:xfrm>
            <a:off x="1358188" y="402438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Commercial: Tableau, </a:t>
            </a:r>
            <a:r>
              <a:rPr lang="en-US" b="1" i="1" dirty="0" err="1">
                <a:solidFill>
                  <a:srgbClr val="00B050"/>
                </a:solidFill>
              </a:rPr>
              <a:t>plotly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Data Type, Different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0A948-4408-4736-B08C-0242F664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73517"/>
            <a:ext cx="5649277" cy="222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E671E-EDFD-441A-8BE9-462B1C3187DA}"/>
              </a:ext>
            </a:extLst>
          </p:cNvPr>
          <p:cNvSpPr txBox="1"/>
          <p:nvPr/>
        </p:nvSpPr>
        <p:spPr>
          <a:xfrm>
            <a:off x="1714500" y="3703179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Fold-change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8847F-D858-409E-ABAB-5AD769A322B7}"/>
              </a:ext>
            </a:extLst>
          </p:cNvPr>
          <p:cNvSpPr txBox="1"/>
          <p:nvPr/>
        </p:nvSpPr>
        <p:spPr>
          <a:xfrm>
            <a:off x="3957637" y="3695297"/>
            <a:ext cx="1952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Injection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Disease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Performance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Repeated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2E439-9C9A-4D7B-A12F-B12C7E2978CB}"/>
              </a:ext>
            </a:extLst>
          </p:cNvPr>
          <p:cNvSpPr txBox="1"/>
          <p:nvPr/>
        </p:nvSpPr>
        <p:spPr>
          <a:xfrm>
            <a:off x="6553200" y="3700261"/>
            <a:ext cx="1800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38CEC-CB57-4EBB-829C-884798CC0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8" r="926"/>
          <a:stretch/>
        </p:blipFill>
        <p:spPr>
          <a:xfrm>
            <a:off x="2362200" y="4710960"/>
            <a:ext cx="5310183" cy="1985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E33D08-B2FC-4E0C-BE35-30A27A843FFC}"/>
              </a:ext>
            </a:extLst>
          </p:cNvPr>
          <p:cNvSpPr txBox="1"/>
          <p:nvPr/>
        </p:nvSpPr>
        <p:spPr>
          <a:xfrm>
            <a:off x="18288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0BA81-0D33-40CB-815B-E8D1AF1A05DF}"/>
              </a:ext>
            </a:extLst>
          </p:cNvPr>
          <p:cNvSpPr txBox="1"/>
          <p:nvPr/>
        </p:nvSpPr>
        <p:spPr>
          <a:xfrm>
            <a:off x="7215183" y="640770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Great!</a:t>
            </a:r>
          </a:p>
        </p:txBody>
      </p:sp>
    </p:spTree>
    <p:extLst>
      <p:ext uri="{BB962C8B-B14F-4D97-AF65-F5344CB8AC3E}">
        <p14:creationId xmlns:p14="http://schemas.microsoft.com/office/powerpoint/2010/main" val="28626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Objective, Different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A57C2-97CF-4B3D-AC52-2DB93135E4A9}"/>
              </a:ext>
            </a:extLst>
          </p:cNvPr>
          <p:cNvSpPr txBox="1"/>
          <p:nvPr/>
        </p:nvSpPr>
        <p:spPr>
          <a:xfrm>
            <a:off x="1333500" y="15488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Trends over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10D-6099-42AD-B857-7B075C145B64}"/>
              </a:ext>
            </a:extLst>
          </p:cNvPr>
          <p:cNvSpPr/>
          <p:nvPr/>
        </p:nvSpPr>
        <p:spPr>
          <a:xfrm>
            <a:off x="1066800" y="1918157"/>
            <a:ext cx="765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line</a:t>
            </a:r>
            <a:r>
              <a:rPr lang="en-US" i="1" dirty="0"/>
              <a:t> charts, </a:t>
            </a:r>
            <a:r>
              <a:rPr lang="en-US" i="1" dirty="0">
                <a:solidFill>
                  <a:srgbClr val="FF0000"/>
                </a:solidFill>
              </a:rPr>
              <a:t>area</a:t>
            </a:r>
            <a:r>
              <a:rPr lang="en-US" i="1" dirty="0"/>
              <a:t> charts, and </a:t>
            </a:r>
            <a:r>
              <a:rPr lang="en-US" i="1" dirty="0">
                <a:solidFill>
                  <a:srgbClr val="FF0000"/>
                </a:solidFill>
              </a:rPr>
              <a:t>bar</a:t>
            </a:r>
            <a:r>
              <a:rPr lang="en-US" i="1" dirty="0"/>
              <a:t> charts. In addition, you should try to put time on the X-axis and the measure on the Y-axis.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DCBC30-F706-4D2B-8BEA-9340C306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000160"/>
            <a:ext cx="3419475" cy="22499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51368A-6AE4-4070-8F18-2A4298519AFA}"/>
              </a:ext>
            </a:extLst>
          </p:cNvPr>
          <p:cNvSpPr/>
          <p:nvPr/>
        </p:nvSpPr>
        <p:spPr>
          <a:xfrm>
            <a:off x="4953000" y="6596390"/>
            <a:ext cx="434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http://www.vizwiz.com/2012/08/displaying-time-series-data-stacked.html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65BB9-5064-4EEC-A9C1-EBB7E01D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933820"/>
            <a:ext cx="3867150" cy="2382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C6AEDB-5730-45AE-B853-F97AFBB0F049}"/>
              </a:ext>
            </a:extLst>
          </p:cNvPr>
          <p:cNvSpPr txBox="1"/>
          <p:nvPr/>
        </p:nvSpPr>
        <p:spPr>
          <a:xfrm>
            <a:off x="1333500" y="5791200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 time-series</a:t>
            </a:r>
          </a:p>
        </p:txBody>
      </p:sp>
    </p:spTree>
    <p:extLst>
      <p:ext uri="{BB962C8B-B14F-4D97-AF65-F5344CB8AC3E}">
        <p14:creationId xmlns:p14="http://schemas.microsoft.com/office/powerpoint/2010/main" val="204174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Objective, Different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A57C2-97CF-4B3D-AC52-2DB93135E4A9}"/>
              </a:ext>
            </a:extLst>
          </p:cNvPr>
          <p:cNvSpPr txBox="1"/>
          <p:nvPr/>
        </p:nvSpPr>
        <p:spPr>
          <a:xfrm>
            <a:off x="1333500" y="15488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  Comparison/ranking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10D-6099-42AD-B857-7B075C145B64}"/>
              </a:ext>
            </a:extLst>
          </p:cNvPr>
          <p:cNvSpPr/>
          <p:nvPr/>
        </p:nvSpPr>
        <p:spPr>
          <a:xfrm>
            <a:off x="1600200" y="1918157"/>
            <a:ext cx="765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Horizontal bar </a:t>
            </a:r>
            <a:r>
              <a:rPr lang="en-US" i="1" dirty="0"/>
              <a:t>charts encodes quantitative values as length on the same baseline, making it extremely easy to compare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1368A-6AE4-4070-8F18-2A4298519AFA}"/>
              </a:ext>
            </a:extLst>
          </p:cNvPr>
          <p:cNvSpPr/>
          <p:nvPr/>
        </p:nvSpPr>
        <p:spPr>
          <a:xfrm>
            <a:off x="4943475" y="6596390"/>
            <a:ext cx="4305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http://r-statistics.co/Top50-Ggplot2-Visualizations-MasterList-R-Code.html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7D1CF-60F5-4827-B786-A439D320387E}"/>
              </a:ext>
            </a:extLst>
          </p:cNvPr>
          <p:cNvSpPr txBox="1"/>
          <p:nvPr/>
        </p:nvSpPr>
        <p:spPr>
          <a:xfrm>
            <a:off x="5738285" y="561099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 VIP score</a:t>
            </a:r>
          </a:p>
        </p:txBody>
      </p:sp>
      <p:pic>
        <p:nvPicPr>
          <p:cNvPr id="7172" name="Picture 4" descr="ggplot2 Dot Plot">
            <a:extLst>
              <a:ext uri="{FF2B5EF4-FFF2-40B4-BE49-F238E27FC236}">
                <a16:creationId xmlns:a16="http://schemas.microsoft.com/office/drawing/2014/main" id="{99CE0C2A-0254-4C71-8D4A-A3D64C9E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78" y="3217307"/>
            <a:ext cx="3470214" cy="21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B294CA-2B4E-4C6D-9F82-F922C8B6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249978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Objective, Different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A57C2-97CF-4B3D-AC52-2DB93135E4A9}"/>
              </a:ext>
            </a:extLst>
          </p:cNvPr>
          <p:cNvSpPr txBox="1"/>
          <p:nvPr/>
        </p:nvSpPr>
        <p:spPr>
          <a:xfrm>
            <a:off x="1333500" y="15488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   Correlation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10D-6099-42AD-B857-7B075C145B64}"/>
              </a:ext>
            </a:extLst>
          </p:cNvPr>
          <p:cNvSpPr/>
          <p:nvPr/>
        </p:nvSpPr>
        <p:spPr>
          <a:xfrm>
            <a:off x="1600200" y="191815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Scatter plot, boxplot, bar charts, etc.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1368A-6AE4-4070-8F18-2A4298519AFA}"/>
              </a:ext>
            </a:extLst>
          </p:cNvPr>
          <p:cNvSpPr/>
          <p:nvPr/>
        </p:nvSpPr>
        <p:spPr>
          <a:xfrm>
            <a:off x="4953000" y="6596390"/>
            <a:ext cx="4305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http://r-statistics.co/Top50-Ggplot2-Visualizations-MasterList-R-Code.html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7D1CF-60F5-4827-B786-A439D320387E}"/>
              </a:ext>
            </a:extLst>
          </p:cNvPr>
          <p:cNvSpPr txBox="1"/>
          <p:nvPr/>
        </p:nvSpPr>
        <p:spPr>
          <a:xfrm>
            <a:off x="1352550" y="505952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 compound intensity</a:t>
            </a:r>
          </a:p>
        </p:txBody>
      </p:sp>
      <p:pic>
        <p:nvPicPr>
          <p:cNvPr id="7174" name="Picture 6" descr="ggplot2 Scatterplot">
            <a:extLst>
              <a:ext uri="{FF2B5EF4-FFF2-40B4-BE49-F238E27FC236}">
                <a16:creationId xmlns:a16="http://schemas.microsoft.com/office/drawing/2014/main" id="{B5375208-FFA0-4471-BAB4-A9521E50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23982"/>
            <a:ext cx="4495800" cy="27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sthda.com/sthda/RDoc/figure/r-packages/ggpubr/ggpubr-box-plot-points-1.png">
            <a:extLst>
              <a:ext uri="{FF2B5EF4-FFF2-40B4-BE49-F238E27FC236}">
                <a16:creationId xmlns:a16="http://schemas.microsoft.com/office/drawing/2014/main" id="{7C04510B-D86A-42A4-A17F-EFA883E5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575047"/>
            <a:ext cx="3124200" cy="25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Objective, Different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A57C2-97CF-4B3D-AC52-2DB93135E4A9}"/>
              </a:ext>
            </a:extLst>
          </p:cNvPr>
          <p:cNvSpPr txBox="1"/>
          <p:nvPr/>
        </p:nvSpPr>
        <p:spPr>
          <a:xfrm>
            <a:off x="1333500" y="15488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  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10D-6099-42AD-B857-7B075C145B64}"/>
              </a:ext>
            </a:extLst>
          </p:cNvPr>
          <p:cNvSpPr/>
          <p:nvPr/>
        </p:nvSpPr>
        <p:spPr>
          <a:xfrm>
            <a:off x="1600200" y="191815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boxplot, frequency histogram, density plot, QQ-plot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1368A-6AE4-4070-8F18-2A4298519AFA}"/>
              </a:ext>
            </a:extLst>
          </p:cNvPr>
          <p:cNvSpPr/>
          <p:nvPr/>
        </p:nvSpPr>
        <p:spPr>
          <a:xfrm>
            <a:off x="1981200" y="6604084"/>
            <a:ext cx="7239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http://www.sthda.com/english/wiki/ggplot2-qq-plot-quantile-quantile-graph-quick-start-guide-r-software-and-data-visualization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7D1CF-60F5-4827-B786-A439D320387E}"/>
              </a:ext>
            </a:extLst>
          </p:cNvPr>
          <p:cNvSpPr txBox="1"/>
          <p:nvPr/>
        </p:nvSpPr>
        <p:spPr>
          <a:xfrm>
            <a:off x="1352550" y="558676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 normality examination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9D5BE-A2E0-47C5-B976-09157BE5A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2060" r="1724" b="2060"/>
          <a:stretch/>
        </p:blipFill>
        <p:spPr>
          <a:xfrm>
            <a:off x="1243659" y="2445401"/>
            <a:ext cx="3633141" cy="2735541"/>
          </a:xfrm>
          <a:prstGeom prst="rect">
            <a:avLst/>
          </a:prstGeom>
        </p:spPr>
      </p:pic>
      <p:pic>
        <p:nvPicPr>
          <p:cNvPr id="9218" name="Picture 2" descr="http://www.sthda.com/sthda/RDoc/figure/ggplot2/ggplot2-qq-plot-logo-data-visualization-1.png">
            <a:extLst>
              <a:ext uri="{FF2B5EF4-FFF2-40B4-BE49-F238E27FC236}">
                <a16:creationId xmlns:a16="http://schemas.microsoft.com/office/drawing/2014/main" id="{4C0E3A6D-412A-4175-8720-921B1BB0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7489"/>
            <a:ext cx="3409950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3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Objective, Different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A57C2-97CF-4B3D-AC52-2DB93135E4A9}"/>
              </a:ext>
            </a:extLst>
          </p:cNvPr>
          <p:cNvSpPr txBox="1"/>
          <p:nvPr/>
        </p:nvSpPr>
        <p:spPr>
          <a:xfrm>
            <a:off x="1333500" y="15488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  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10D-6099-42AD-B857-7B075C145B64}"/>
              </a:ext>
            </a:extLst>
          </p:cNvPr>
          <p:cNvSpPr/>
          <p:nvPr/>
        </p:nvSpPr>
        <p:spPr>
          <a:xfrm>
            <a:off x="1600200" y="1918157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boxplot, frequency histogram, density plot, QQ-plot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1368A-6AE4-4070-8F18-2A4298519AFA}"/>
              </a:ext>
            </a:extLst>
          </p:cNvPr>
          <p:cNvSpPr/>
          <p:nvPr/>
        </p:nvSpPr>
        <p:spPr>
          <a:xfrm>
            <a:off x="1981200" y="6604084"/>
            <a:ext cx="7239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http://www.sthda.com/english/wiki/ggplot2-qq-plot-quantile-quantile-graph-quick-start-guide-r-software-and-data-visualization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7D1CF-60F5-4827-B786-A439D320387E}"/>
              </a:ext>
            </a:extLst>
          </p:cNvPr>
          <p:cNvSpPr txBox="1"/>
          <p:nvPr/>
        </p:nvSpPr>
        <p:spPr>
          <a:xfrm>
            <a:off x="1352550" y="5586767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 normality examination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9D5BE-A2E0-47C5-B976-09157BE5A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2060" r="1724" b="2060"/>
          <a:stretch/>
        </p:blipFill>
        <p:spPr>
          <a:xfrm>
            <a:off x="1243659" y="2445401"/>
            <a:ext cx="3633141" cy="2735541"/>
          </a:xfrm>
          <a:prstGeom prst="rect">
            <a:avLst/>
          </a:prstGeom>
        </p:spPr>
      </p:pic>
      <p:pic>
        <p:nvPicPr>
          <p:cNvPr id="9218" name="Picture 2" descr="http://www.sthda.com/sthda/RDoc/figure/ggplot2/ggplot2-qq-plot-logo-data-visualization-1.png">
            <a:extLst>
              <a:ext uri="{FF2B5EF4-FFF2-40B4-BE49-F238E27FC236}">
                <a16:creationId xmlns:a16="http://schemas.microsoft.com/office/drawing/2014/main" id="{4C0E3A6D-412A-4175-8720-921B1BB0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7489"/>
            <a:ext cx="3409950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9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798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356</cp:revision>
  <dcterms:created xsi:type="dcterms:W3CDTF">2013-07-10T06:33:47Z</dcterms:created>
  <dcterms:modified xsi:type="dcterms:W3CDTF">2017-07-08T00:22:42Z</dcterms:modified>
</cp:coreProperties>
</file>