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0" r:id="rId2"/>
    <p:sldId id="294" r:id="rId3"/>
    <p:sldId id="296" r:id="rId4"/>
    <p:sldId id="297" r:id="rId5"/>
    <p:sldId id="299" r:id="rId6"/>
    <p:sldId id="300" r:id="rId7"/>
    <p:sldId id="301" r:id="rId8"/>
    <p:sldId id="302" r:id="rId9"/>
    <p:sldId id="303" r:id="rId10"/>
    <p:sldId id="304" r:id="rId11"/>
    <p:sldId id="305" r:id="rId12"/>
    <p:sldId id="30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AC8"/>
    <a:srgbClr val="00CC00"/>
    <a:srgbClr val="F07510"/>
    <a:srgbClr val="25F808"/>
    <a:srgbClr val="008000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59" autoAdjust="0"/>
    <p:restoredTop sz="99109" autoAdjust="0"/>
  </p:normalViewPr>
  <p:slideViewPr>
    <p:cSldViewPr>
      <p:cViewPr varScale="1">
        <p:scale>
          <a:sx n="114" d="100"/>
          <a:sy n="114" d="100"/>
        </p:scale>
        <p:origin x="1962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2516C1-50CA-46D5-9A0D-CBFAB170A6E0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605EA4-99A9-4A58-AD3F-AEA1D7998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572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05EA4-99A9-4A58-AD3F-AEA1D799878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245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323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 flipH="1" flipV="1">
            <a:off x="304800" y="2008094"/>
            <a:ext cx="457200" cy="4545106"/>
          </a:xfrm>
          <a:prstGeom prst="rect">
            <a:avLst/>
          </a:prstGeom>
          <a:gradFill>
            <a:gsLst>
              <a:gs pos="47000">
                <a:srgbClr val="00CC00">
                  <a:alpha val="21000"/>
                </a:srgbClr>
              </a:gs>
              <a:gs pos="97000">
                <a:srgbClr val="00CC00">
                  <a:alpha val="63000"/>
                </a:srgbClr>
              </a:gs>
              <a:gs pos="100000">
                <a:srgbClr val="00CC00">
                  <a:alpha val="44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656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 flipV="1">
            <a:off x="304800" y="2008094"/>
            <a:ext cx="457200" cy="4545106"/>
          </a:xfrm>
          <a:prstGeom prst="rect">
            <a:avLst/>
          </a:prstGeom>
          <a:gradFill>
            <a:gsLst>
              <a:gs pos="10000">
                <a:srgbClr val="FFC000">
                  <a:alpha val="25000"/>
                </a:srgbClr>
              </a:gs>
              <a:gs pos="47000">
                <a:srgbClr val="FFC000">
                  <a:alpha val="40000"/>
                </a:srgbClr>
              </a:gs>
              <a:gs pos="78000">
                <a:srgbClr val="FFC000">
                  <a:alpha val="65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252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304800" y="2008094"/>
            <a:ext cx="457200" cy="4545106"/>
          </a:xfrm>
          <a:prstGeom prst="rect">
            <a:avLst/>
          </a:prstGeom>
          <a:gradFill flip="none" rotWithShape="1">
            <a:gsLst>
              <a:gs pos="26000">
                <a:srgbClr val="7AA0CC">
                  <a:alpha val="58000"/>
                </a:srgbClr>
              </a:gs>
              <a:gs pos="81000">
                <a:schemeClr val="accent1">
                  <a:lumMod val="0"/>
                  <a:alpha val="11000"/>
                </a:schemeClr>
              </a:gs>
            </a:gsLst>
            <a:lin ang="17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223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152400"/>
            <a:ext cx="1484086" cy="1458474"/>
          </a:xfrm>
          <a:prstGeom prst="rect">
            <a:avLst/>
          </a:prstGeom>
        </p:spPr>
      </p:pic>
      <p:grpSp>
        <p:nvGrpSpPr>
          <p:cNvPr id="25" name="Group 24"/>
          <p:cNvGrpSpPr/>
          <p:nvPr userDrawn="1"/>
        </p:nvGrpSpPr>
        <p:grpSpPr>
          <a:xfrm>
            <a:off x="76200" y="152400"/>
            <a:ext cx="914400" cy="914400"/>
            <a:chOff x="1828800" y="304800"/>
            <a:chExt cx="914400" cy="914400"/>
          </a:xfrm>
          <a:solidFill>
            <a:srgbClr val="25F808">
              <a:alpha val="48000"/>
            </a:srgbClr>
          </a:solidFill>
        </p:grpSpPr>
        <p:sp>
          <p:nvSpPr>
            <p:cNvPr id="11" name="Oval 10"/>
            <p:cNvSpPr/>
            <p:nvPr userDrawn="1"/>
          </p:nvSpPr>
          <p:spPr>
            <a:xfrm>
              <a:off x="1828800" y="304800"/>
              <a:ext cx="914400" cy="914400"/>
            </a:xfrm>
            <a:prstGeom prst="ellipse">
              <a:avLst/>
            </a:prstGeom>
            <a:grpFill/>
            <a:ln>
              <a:solidFill>
                <a:srgbClr val="00C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/>
            <p:cNvSpPr txBox="1"/>
            <p:nvPr userDrawn="1"/>
          </p:nvSpPr>
          <p:spPr>
            <a:xfrm>
              <a:off x="1946031" y="609600"/>
              <a:ext cx="79716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Biology</a:t>
              </a:r>
            </a:p>
          </p:txBody>
        </p:sp>
      </p:grpSp>
      <p:grpSp>
        <p:nvGrpSpPr>
          <p:cNvPr id="24" name="Group 23"/>
          <p:cNvGrpSpPr/>
          <p:nvPr userDrawn="1"/>
        </p:nvGrpSpPr>
        <p:grpSpPr>
          <a:xfrm>
            <a:off x="685800" y="381000"/>
            <a:ext cx="990600" cy="914400"/>
            <a:chOff x="152400" y="152400"/>
            <a:chExt cx="1430867" cy="1143000"/>
          </a:xfrm>
          <a:solidFill>
            <a:schemeClr val="accent1">
              <a:lumMod val="60000"/>
              <a:lumOff val="40000"/>
              <a:alpha val="44000"/>
            </a:schemeClr>
          </a:solidFill>
        </p:grpSpPr>
        <p:sp>
          <p:nvSpPr>
            <p:cNvPr id="9" name="Oval 8"/>
            <p:cNvSpPr/>
            <p:nvPr userDrawn="1"/>
          </p:nvSpPr>
          <p:spPr>
            <a:xfrm>
              <a:off x="152400" y="152400"/>
              <a:ext cx="1320800" cy="114300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TextBox 20"/>
            <p:cNvSpPr txBox="1"/>
            <p:nvPr userDrawn="1"/>
          </p:nvSpPr>
          <p:spPr>
            <a:xfrm>
              <a:off x="364066" y="568151"/>
              <a:ext cx="1219201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Chemistry</a:t>
              </a:r>
              <a:endParaRPr lang="en-US" dirty="0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76200" y="762000"/>
            <a:ext cx="968188" cy="914400"/>
            <a:chOff x="381000" y="1600200"/>
            <a:chExt cx="1371600" cy="1143000"/>
          </a:xfrm>
          <a:solidFill>
            <a:srgbClr val="FFC000">
              <a:alpha val="65000"/>
            </a:srgbClr>
          </a:solidFill>
        </p:grpSpPr>
        <p:sp>
          <p:nvSpPr>
            <p:cNvPr id="10" name="Oval 9"/>
            <p:cNvSpPr/>
            <p:nvPr userDrawn="1"/>
          </p:nvSpPr>
          <p:spPr>
            <a:xfrm>
              <a:off x="457200" y="1600200"/>
              <a:ext cx="1295400" cy="1143000"/>
            </a:xfrm>
            <a:prstGeom prst="ellipse">
              <a:avLst/>
            </a:prstGeom>
            <a:grpFill/>
            <a:ln>
              <a:solidFill>
                <a:srgbClr val="F0751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TextBox 18"/>
            <p:cNvSpPr txBox="1"/>
            <p:nvPr userDrawn="1"/>
          </p:nvSpPr>
          <p:spPr>
            <a:xfrm>
              <a:off x="381000" y="2005340"/>
              <a:ext cx="12954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Informatics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74419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49" r:id="rId2"/>
    <p:sldLayoutId id="2147483650" r:id="rId3"/>
    <p:sldLayoutId id="2147483651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76400" y="2743200"/>
            <a:ext cx="624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0000FF"/>
                </a:solidFill>
              </a:rPr>
              <a:t>Multivariate Analysis Visualization</a:t>
            </a:r>
            <a:endParaRPr lang="en-US" sz="3200" b="1" dirty="0">
              <a:solidFill>
                <a:srgbClr val="0000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43200" y="3810000"/>
            <a:ext cx="358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Sili</a:t>
            </a:r>
            <a:r>
              <a:rPr lang="en-US" dirty="0"/>
              <a:t> Fan</a:t>
            </a:r>
            <a:br>
              <a:rPr lang="en-US" dirty="0"/>
            </a:br>
            <a:r>
              <a:rPr lang="en-US" dirty="0"/>
              <a:t>WCMC statistician</a:t>
            </a:r>
          </a:p>
        </p:txBody>
      </p:sp>
      <p:pic>
        <p:nvPicPr>
          <p:cNvPr id="5" name="Picture 5">
            <a:extLst/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5979" y="6180220"/>
            <a:ext cx="1483445" cy="460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2764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00200" y="152400"/>
            <a:ext cx="5257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FF"/>
                </a:solidFill>
              </a:rPr>
              <a:t>Data Set Characteristic and Visualization Obstacle</a:t>
            </a:r>
          </a:p>
        </p:txBody>
      </p:sp>
      <p:sp>
        <p:nvSpPr>
          <p:cNvPr id="5" name="TextBox 4">
            <a:extLst/>
          </p:cNvPr>
          <p:cNvSpPr txBox="1"/>
          <p:nvPr/>
        </p:nvSpPr>
        <p:spPr>
          <a:xfrm>
            <a:off x="1143000" y="1524000"/>
            <a:ext cx="312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High Throughput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i="1" dirty="0"/>
          </a:p>
        </p:txBody>
      </p:sp>
      <p:sp>
        <p:nvSpPr>
          <p:cNvPr id="6" name="TextBox 5">
            <a:extLst/>
          </p:cNvPr>
          <p:cNvSpPr txBox="1"/>
          <p:nvPr/>
        </p:nvSpPr>
        <p:spPr>
          <a:xfrm>
            <a:off x="5244440" y="1519535"/>
            <a:ext cx="312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How to visualize them at one glance (one dimension)</a:t>
            </a:r>
          </a:p>
        </p:txBody>
      </p:sp>
      <p:sp>
        <p:nvSpPr>
          <p:cNvPr id="7" name="Arrow: Left-Right 6"/>
          <p:cNvSpPr/>
          <p:nvPr/>
        </p:nvSpPr>
        <p:spPr>
          <a:xfrm>
            <a:off x="4267200" y="1624749"/>
            <a:ext cx="533400" cy="1524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458200" y="6514605"/>
            <a:ext cx="6126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iPCA</a:t>
            </a:r>
            <a:endParaRPr lang="en-US" dirty="0"/>
          </a:p>
        </p:txBody>
      </p:sp>
      <p:sp>
        <p:nvSpPr>
          <p:cNvPr id="12" name="TextBox 11">
            <a:extLst/>
          </p:cNvPr>
          <p:cNvSpPr txBox="1"/>
          <p:nvPr/>
        </p:nvSpPr>
        <p:spPr>
          <a:xfrm>
            <a:off x="3276600" y="2289376"/>
            <a:ext cx="312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 i="1" dirty="0">
                <a:solidFill>
                  <a:srgbClr val="FF0000"/>
                </a:solidFill>
              </a:rPr>
              <a:t>Parallel coordinates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i="1" dirty="0">
              <a:solidFill>
                <a:srgbClr val="FF0000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2761954"/>
            <a:ext cx="4114800" cy="187742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3"/>
          <a:srcRect t="65570"/>
          <a:stretch/>
        </p:blipFill>
        <p:spPr>
          <a:xfrm>
            <a:off x="2705100" y="5334000"/>
            <a:ext cx="2057400" cy="750392"/>
          </a:xfrm>
          <a:prstGeom prst="rect">
            <a:avLst/>
          </a:prstGeom>
        </p:spPr>
      </p:pic>
      <p:grpSp>
        <p:nvGrpSpPr>
          <p:cNvPr id="203" name="Group 202"/>
          <p:cNvGrpSpPr/>
          <p:nvPr/>
        </p:nvGrpSpPr>
        <p:grpSpPr>
          <a:xfrm>
            <a:off x="4904288" y="4724400"/>
            <a:ext cx="2438400" cy="1872669"/>
            <a:chOff x="5638800" y="4694928"/>
            <a:chExt cx="2438400" cy="1872669"/>
          </a:xfrm>
        </p:grpSpPr>
        <p:pic>
          <p:nvPicPr>
            <p:cNvPr id="198" name="Picture 197"/>
            <p:cNvPicPr>
              <a:picLocks noChangeAspect="1"/>
            </p:cNvPicPr>
            <p:nvPr/>
          </p:nvPicPr>
          <p:blipFill rotWithShape="1">
            <a:blip r:embed="rId4"/>
            <a:srcRect t="1681" r="1602" b="2147"/>
            <a:stretch/>
          </p:blipFill>
          <p:spPr>
            <a:xfrm>
              <a:off x="5849742" y="4733925"/>
              <a:ext cx="2168916" cy="1685523"/>
            </a:xfrm>
            <a:prstGeom prst="rect">
              <a:avLst/>
            </a:prstGeom>
          </p:spPr>
        </p:pic>
        <p:sp>
          <p:nvSpPr>
            <p:cNvPr id="199" name="Rectangle 198"/>
            <p:cNvSpPr/>
            <p:nvPr/>
          </p:nvSpPr>
          <p:spPr>
            <a:xfrm>
              <a:off x="5638800" y="4694928"/>
              <a:ext cx="762000" cy="1649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Rectangle 199"/>
            <p:cNvSpPr/>
            <p:nvPr/>
          </p:nvSpPr>
          <p:spPr>
            <a:xfrm>
              <a:off x="6934200" y="6402669"/>
              <a:ext cx="1143000" cy="1649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Rectangle 200"/>
            <p:cNvSpPr/>
            <p:nvPr/>
          </p:nvSpPr>
          <p:spPr>
            <a:xfrm>
              <a:off x="5811642" y="5410200"/>
              <a:ext cx="76200" cy="1664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Rectangle 201"/>
            <p:cNvSpPr/>
            <p:nvPr/>
          </p:nvSpPr>
          <p:spPr>
            <a:xfrm>
              <a:off x="6819900" y="6369048"/>
              <a:ext cx="76200" cy="1664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4" name="Picture 20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3200" y="6119317"/>
            <a:ext cx="1943100" cy="77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078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00200" y="152400"/>
            <a:ext cx="5257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FF"/>
                </a:solidFill>
              </a:rPr>
              <a:t>Data Set Characteristic and Visualization Obstacle</a:t>
            </a:r>
          </a:p>
        </p:txBody>
      </p:sp>
      <p:sp>
        <p:nvSpPr>
          <p:cNvPr id="5" name="TextBox 4">
            <a:extLst/>
          </p:cNvPr>
          <p:cNvSpPr txBox="1"/>
          <p:nvPr/>
        </p:nvSpPr>
        <p:spPr>
          <a:xfrm>
            <a:off x="1143000" y="1524000"/>
            <a:ext cx="312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High Throughput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i="1" dirty="0"/>
          </a:p>
        </p:txBody>
      </p:sp>
      <p:sp>
        <p:nvSpPr>
          <p:cNvPr id="6" name="TextBox 5">
            <a:extLst/>
          </p:cNvPr>
          <p:cNvSpPr txBox="1"/>
          <p:nvPr/>
        </p:nvSpPr>
        <p:spPr>
          <a:xfrm>
            <a:off x="5244440" y="1519535"/>
            <a:ext cx="312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How to visualize them at one glance (one dimension)</a:t>
            </a:r>
          </a:p>
        </p:txBody>
      </p:sp>
      <p:sp>
        <p:nvSpPr>
          <p:cNvPr id="7" name="Arrow: Left-Right 6"/>
          <p:cNvSpPr/>
          <p:nvPr/>
        </p:nvSpPr>
        <p:spPr>
          <a:xfrm>
            <a:off x="4267200" y="1624749"/>
            <a:ext cx="533400" cy="1524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543608" y="6553200"/>
            <a:ext cx="260039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/>
              <a:t>https://en.wikipedia.org/wiki/Andrews_plot</a:t>
            </a:r>
          </a:p>
        </p:txBody>
      </p:sp>
      <p:sp>
        <p:nvSpPr>
          <p:cNvPr id="12" name="TextBox 11">
            <a:extLst/>
          </p:cNvPr>
          <p:cNvSpPr txBox="1"/>
          <p:nvPr/>
        </p:nvSpPr>
        <p:spPr>
          <a:xfrm>
            <a:off x="3419408" y="2310064"/>
            <a:ext cx="312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2.    Andrew’s plot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i="1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5924581"/>
            <a:ext cx="4857750" cy="38965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5495956"/>
            <a:ext cx="2143125" cy="4476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0" y="2724181"/>
            <a:ext cx="3276600" cy="2626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0414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28800" y="218073"/>
            <a:ext cx="5257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0000FF"/>
                </a:solidFill>
              </a:rPr>
              <a:t>Conclusion</a:t>
            </a:r>
            <a:r>
              <a:rPr lang="en-US" sz="3200" b="1" dirty="0">
                <a:solidFill>
                  <a:srgbClr val="0000FF"/>
                </a:solidFill>
              </a:rPr>
              <a:t> remarks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90600" y="1524000"/>
            <a:ext cx="7391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i="1" dirty="0"/>
              <a:t>A picture is worth a thousand words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i="1" dirty="0">
                <a:solidFill>
                  <a:srgbClr val="FF0000"/>
                </a:solidFill>
              </a:rPr>
              <a:t>Trade-off </a:t>
            </a:r>
            <a:r>
              <a:rPr lang="en-US" sz="2400" b="1" i="1" dirty="0"/>
              <a:t>between amount of information, simplicity, and accuracy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i="1" dirty="0"/>
              <a:t>Keep the necessary ones only and </a:t>
            </a:r>
            <a:r>
              <a:rPr lang="en-US" sz="2400" b="1" i="1" dirty="0">
                <a:solidFill>
                  <a:srgbClr val="FF0000"/>
                </a:solidFill>
              </a:rPr>
              <a:t>avoid overloading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4114800"/>
            <a:ext cx="3886200" cy="213114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600" y="4114800"/>
            <a:ext cx="3778660" cy="1981200"/>
          </a:xfrm>
          <a:prstGeom prst="rect">
            <a:avLst/>
          </a:prstGeom>
        </p:spPr>
      </p:pic>
      <p:sp>
        <p:nvSpPr>
          <p:cNvPr id="14" name="Multiplication Sign 13"/>
          <p:cNvSpPr/>
          <p:nvPr/>
        </p:nvSpPr>
        <p:spPr>
          <a:xfrm>
            <a:off x="4114800" y="5867400"/>
            <a:ext cx="609600" cy="68580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ircle: Hollow 16"/>
          <p:cNvSpPr/>
          <p:nvPr/>
        </p:nvSpPr>
        <p:spPr>
          <a:xfrm>
            <a:off x="8229600" y="5880100"/>
            <a:ext cx="533400" cy="520700"/>
          </a:xfrm>
          <a:prstGeom prst="donut">
            <a:avLst>
              <a:gd name="adj" fmla="val 12495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3885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D04DF6FC-2042-4C85-B491-4B5881C61D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0" y="3524531"/>
            <a:ext cx="2433296" cy="31527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B5EC842-5F98-44DB-ADF0-C3C83D4B4D41}"/>
              </a:ext>
            </a:extLst>
          </p:cNvPr>
          <p:cNvSpPr txBox="1"/>
          <p:nvPr/>
        </p:nvSpPr>
        <p:spPr>
          <a:xfrm>
            <a:off x="1600200" y="152400"/>
            <a:ext cx="5257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FF"/>
                </a:solidFill>
              </a:rPr>
              <a:t>Visualization </a:t>
            </a:r>
          </a:p>
          <a:p>
            <a:pPr algn="ctr"/>
            <a:r>
              <a:rPr lang="en-US" sz="3200" b="1" dirty="0">
                <a:solidFill>
                  <a:srgbClr val="0000FF"/>
                </a:solidFill>
              </a:rPr>
              <a:t>Software/ Packages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22C4B4-BC3F-4C29-94A8-D2A8831BE4EE}"/>
              </a:ext>
            </a:extLst>
          </p:cNvPr>
          <p:cNvSpPr txBox="1"/>
          <p:nvPr/>
        </p:nvSpPr>
        <p:spPr>
          <a:xfrm>
            <a:off x="1371600" y="1828800"/>
            <a:ext cx="716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Almost all the statistical analysis tools provide data visualization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rgbClr val="00B0F0"/>
                </a:solidFill>
              </a:rPr>
              <a:t>Standardization</a:t>
            </a:r>
            <a:r>
              <a:rPr lang="en-US" b="1" i="1" dirty="0">
                <a:solidFill>
                  <a:srgbClr val="FF0000"/>
                </a:solidFill>
              </a:rPr>
              <a:t> </a:t>
            </a:r>
            <a:r>
              <a:rPr lang="en-US" b="1" i="1" dirty="0"/>
              <a:t>+</a:t>
            </a:r>
            <a:r>
              <a:rPr lang="en-US" b="1" i="1" dirty="0">
                <a:solidFill>
                  <a:srgbClr val="FF0000"/>
                </a:solidFill>
              </a:rPr>
              <a:t> </a:t>
            </a:r>
            <a:r>
              <a:rPr lang="en-US" b="1" i="1" dirty="0">
                <a:solidFill>
                  <a:srgbClr val="00B050"/>
                </a:solidFill>
              </a:rPr>
              <a:t>Flexibility</a:t>
            </a:r>
            <a:r>
              <a:rPr lang="en-US" b="1" i="1" dirty="0">
                <a:solidFill>
                  <a:srgbClr val="FF0000"/>
                </a:solidFill>
              </a:rPr>
              <a:t> </a:t>
            </a:r>
            <a:r>
              <a:rPr lang="en-US" b="1" i="1" dirty="0"/>
              <a:t>+</a:t>
            </a:r>
            <a:r>
              <a:rPr lang="en-US" b="1" i="1" dirty="0">
                <a:solidFill>
                  <a:srgbClr val="FF0000"/>
                </a:solidFill>
              </a:rPr>
              <a:t> </a:t>
            </a:r>
            <a:r>
              <a:rPr lang="en-US" b="1" i="1" dirty="0" err="1">
                <a:solidFill>
                  <a:srgbClr val="FF0000"/>
                </a:solidFill>
              </a:rPr>
              <a:t>Publishability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46718C-6DAC-46F6-A3E2-DDEC3C5C8F2D}"/>
              </a:ext>
            </a:extLst>
          </p:cNvPr>
          <p:cNvSpPr txBox="1"/>
          <p:nvPr/>
        </p:nvSpPr>
        <p:spPr>
          <a:xfrm>
            <a:off x="1351589" y="2614043"/>
            <a:ext cx="716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rgbClr val="00B0F0"/>
                </a:solidFill>
              </a:rPr>
              <a:t>Free Online: </a:t>
            </a:r>
            <a:r>
              <a:rPr lang="en-US" b="1" i="1" dirty="0" err="1">
                <a:solidFill>
                  <a:srgbClr val="00B0F0"/>
                </a:solidFill>
              </a:rPr>
              <a:t>Metabox</a:t>
            </a:r>
            <a:r>
              <a:rPr lang="en-US" b="1" i="1" dirty="0">
                <a:solidFill>
                  <a:srgbClr val="00B0F0"/>
                </a:solidFill>
              </a:rPr>
              <a:t>, </a:t>
            </a:r>
            <a:r>
              <a:rPr lang="en-US" b="1" i="1" dirty="0" err="1">
                <a:solidFill>
                  <a:srgbClr val="00B0F0"/>
                </a:solidFill>
              </a:rPr>
              <a:t>Metaboanalyst</a:t>
            </a:r>
            <a:r>
              <a:rPr lang="en-US" b="1" i="1" dirty="0">
                <a:solidFill>
                  <a:srgbClr val="00B0F0"/>
                </a:solidFill>
              </a:rPr>
              <a:t>, </a:t>
            </a:r>
            <a:r>
              <a:rPr lang="en-US" b="1" i="1" dirty="0" err="1">
                <a:solidFill>
                  <a:srgbClr val="00B0F0"/>
                </a:solidFill>
              </a:rPr>
              <a:t>BoxPlotR</a:t>
            </a:r>
            <a:r>
              <a:rPr lang="en-US" b="1" i="1" dirty="0">
                <a:solidFill>
                  <a:srgbClr val="00B0F0"/>
                </a:solidFill>
              </a:rPr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FA411C-B69E-4874-A22B-8D2409035EC4}"/>
              </a:ext>
            </a:extLst>
          </p:cNvPr>
          <p:cNvSpPr txBox="1"/>
          <p:nvPr/>
        </p:nvSpPr>
        <p:spPr>
          <a:xfrm>
            <a:off x="1362075" y="2988968"/>
            <a:ext cx="716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rgbClr val="00B0F0"/>
                </a:solidFill>
              </a:rPr>
              <a:t>Commercial: SIMCA, SPSS, Stata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B43945-C94E-4BD4-890C-47330F8DF6EF}"/>
              </a:ext>
            </a:extLst>
          </p:cNvPr>
          <p:cNvSpPr txBox="1"/>
          <p:nvPr/>
        </p:nvSpPr>
        <p:spPr>
          <a:xfrm>
            <a:off x="1351589" y="3367388"/>
            <a:ext cx="716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rgbClr val="00B050"/>
                </a:solidFill>
              </a:rPr>
              <a:t>Computing language R package: ggplot2, </a:t>
            </a:r>
            <a:r>
              <a:rPr lang="en-US" b="1" i="1" u="sng" dirty="0" err="1">
                <a:solidFill>
                  <a:srgbClr val="00B050"/>
                </a:solidFill>
                <a:highlight>
                  <a:srgbClr val="FFFF00"/>
                </a:highlight>
              </a:rPr>
              <a:t>ReporteRs</a:t>
            </a:r>
            <a:endParaRPr lang="en-US" b="1" i="1" u="sng" dirty="0">
              <a:solidFill>
                <a:srgbClr val="00B050"/>
              </a:solidFill>
              <a:highlight>
                <a:srgbClr val="FFFF00"/>
              </a:highligh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C80D9E-E944-4997-BC6F-77991EF88167}"/>
              </a:ext>
            </a:extLst>
          </p:cNvPr>
          <p:cNvSpPr txBox="1"/>
          <p:nvPr/>
        </p:nvSpPr>
        <p:spPr>
          <a:xfrm>
            <a:off x="1351589" y="3684890"/>
            <a:ext cx="716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rgbClr val="00B050"/>
                </a:solidFill>
              </a:rPr>
              <a:t>Computing language JS library: D3.js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6271A4-243A-43F5-ABD7-A23E644B0C62}"/>
              </a:ext>
            </a:extLst>
          </p:cNvPr>
          <p:cNvSpPr txBox="1"/>
          <p:nvPr/>
        </p:nvSpPr>
        <p:spPr>
          <a:xfrm>
            <a:off x="6477000" y="644575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ggplot2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827FBCB-03BA-4E45-A155-F1B0AD0112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5238702"/>
            <a:ext cx="2371725" cy="133668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F7FE6EA-0C30-41FA-AA61-AEDAD1597169}"/>
              </a:ext>
            </a:extLst>
          </p:cNvPr>
          <p:cNvSpPr txBox="1"/>
          <p:nvPr/>
        </p:nvSpPr>
        <p:spPr>
          <a:xfrm>
            <a:off x="762000" y="64886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D3.js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4641C1E-B6AC-45D6-9A46-736DE3A4844D}"/>
              </a:ext>
            </a:extLst>
          </p:cNvPr>
          <p:cNvSpPr txBox="1"/>
          <p:nvPr/>
        </p:nvSpPr>
        <p:spPr>
          <a:xfrm>
            <a:off x="1351589" y="4361126"/>
            <a:ext cx="716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rgbClr val="FF0000"/>
                </a:solidFill>
              </a:rPr>
              <a:t>Computing language R package: </a:t>
            </a:r>
            <a:r>
              <a:rPr lang="en-US" b="1" i="1" dirty="0" err="1">
                <a:solidFill>
                  <a:srgbClr val="FF0000"/>
                </a:solidFill>
              </a:rPr>
              <a:t>ggsci</a:t>
            </a:r>
            <a:r>
              <a:rPr lang="en-US" b="1" i="1" dirty="0">
                <a:solidFill>
                  <a:srgbClr val="FF0000"/>
                </a:solidFill>
              </a:rPr>
              <a:t>, </a:t>
            </a:r>
            <a:r>
              <a:rPr lang="en-US" b="1" i="1" dirty="0" err="1">
                <a:solidFill>
                  <a:srgbClr val="FF0000"/>
                </a:solidFill>
              </a:rPr>
              <a:t>pubr</a:t>
            </a:r>
            <a:r>
              <a:rPr lang="en-US" b="1" i="1" dirty="0">
                <a:solidFill>
                  <a:srgbClr val="FF0000"/>
                </a:solidFill>
              </a:rPr>
              <a:t>, </a:t>
            </a:r>
            <a:r>
              <a:rPr lang="en-US" b="1" i="1" dirty="0" err="1">
                <a:solidFill>
                  <a:srgbClr val="FF0000"/>
                </a:solidFill>
              </a:rPr>
              <a:t>ggpubr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D3D94CA-28B1-4153-9A14-06CFE7A2D337}"/>
              </a:ext>
            </a:extLst>
          </p:cNvPr>
          <p:cNvSpPr txBox="1"/>
          <p:nvPr/>
        </p:nvSpPr>
        <p:spPr>
          <a:xfrm>
            <a:off x="1358188" y="4024387"/>
            <a:ext cx="716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rgbClr val="00B050"/>
                </a:solidFill>
              </a:rPr>
              <a:t>Commercial: Tableau, </a:t>
            </a:r>
            <a:r>
              <a:rPr lang="en-US" b="1" i="1" dirty="0" err="1">
                <a:solidFill>
                  <a:srgbClr val="00B050"/>
                </a:solidFill>
              </a:rPr>
              <a:t>plotly</a:t>
            </a:r>
            <a:endParaRPr lang="en-US" b="1" i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3252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00200" y="152400"/>
            <a:ext cx="5257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FF"/>
                </a:solidFill>
              </a:rPr>
              <a:t>Study Objective</a:t>
            </a:r>
          </a:p>
        </p:txBody>
      </p:sp>
      <p:sp>
        <p:nvSpPr>
          <p:cNvPr id="3" name="TextBox 2">
            <a:extLst/>
          </p:cNvPr>
          <p:cNvSpPr txBox="1"/>
          <p:nvPr/>
        </p:nvSpPr>
        <p:spPr>
          <a:xfrm>
            <a:off x="2438400" y="1676400"/>
            <a:ext cx="4572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i="1" dirty="0"/>
              <a:t>Score Plot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i="1" dirty="0"/>
              <a:t>Loadings Plot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i="1" dirty="0"/>
              <a:t>Biplot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i="1" dirty="0"/>
              <a:t>Interactive plot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i="1" dirty="0"/>
              <a:t>Dendrogram + Heatmap</a:t>
            </a:r>
          </a:p>
        </p:txBody>
      </p:sp>
      <p:sp>
        <p:nvSpPr>
          <p:cNvPr id="4" name="TextBox 3"/>
          <p:cNvSpPr txBox="1"/>
          <p:nvPr/>
        </p:nvSpPr>
        <p:spPr>
          <a:xfrm rot="10800000">
            <a:off x="2133600" y="1752600"/>
            <a:ext cx="430887" cy="17526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1600" b="1" spc="300" dirty="0">
                <a:solidFill>
                  <a:srgbClr val="FFC000"/>
                </a:solidFill>
                <a:latin typeface="Play" panose="00000500000000000000" pitchFamily="2" charset="0"/>
              </a:rPr>
              <a:t>Scatter plot</a:t>
            </a:r>
          </a:p>
        </p:txBody>
      </p:sp>
    </p:spTree>
    <p:extLst>
      <p:ext uri="{BB962C8B-B14F-4D97-AF65-F5344CB8AC3E}">
        <p14:creationId xmlns:p14="http://schemas.microsoft.com/office/powerpoint/2010/main" val="1340032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00200" y="152400"/>
            <a:ext cx="5257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FF"/>
                </a:solidFill>
              </a:rPr>
              <a:t>Data Set Characteristic and Visualization Obstacle</a:t>
            </a:r>
          </a:p>
        </p:txBody>
      </p:sp>
      <p:sp>
        <p:nvSpPr>
          <p:cNvPr id="5" name="TextBox 4">
            <a:extLst/>
          </p:cNvPr>
          <p:cNvSpPr txBox="1"/>
          <p:nvPr/>
        </p:nvSpPr>
        <p:spPr>
          <a:xfrm>
            <a:off x="1156360" y="1909465"/>
            <a:ext cx="3124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Multiple Factors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Multiple Levels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Dozens to Hundreds of Compounds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High Throughput</a:t>
            </a:r>
          </a:p>
        </p:txBody>
      </p:sp>
      <p:sp>
        <p:nvSpPr>
          <p:cNvPr id="6" name="TextBox 5">
            <a:extLst/>
          </p:cNvPr>
          <p:cNvSpPr txBox="1"/>
          <p:nvPr/>
        </p:nvSpPr>
        <p:spPr>
          <a:xfrm>
            <a:off x="5257800" y="1905000"/>
            <a:ext cx="3124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High Dimensionality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Complexity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Too much labeling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How to visualize them at one glance (one dimension)</a:t>
            </a:r>
          </a:p>
        </p:txBody>
      </p:sp>
      <p:sp>
        <p:nvSpPr>
          <p:cNvPr id="7" name="Arrow: Left-Right 6"/>
          <p:cNvSpPr/>
          <p:nvPr/>
        </p:nvSpPr>
        <p:spPr>
          <a:xfrm>
            <a:off x="4275612" y="2290465"/>
            <a:ext cx="533400" cy="1524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131341" y="4040910"/>
            <a:ext cx="33528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333333"/>
                </a:solidFill>
                <a:latin typeface="Helvetica Neue"/>
              </a:rPr>
              <a:t>NKI breast cancer dataset (PAM50 genes)</a:t>
            </a:r>
            <a:endParaRPr lang="en-US" sz="1100" b="1" dirty="0"/>
          </a:p>
        </p:txBody>
      </p:sp>
      <p:sp>
        <p:nvSpPr>
          <p:cNvPr id="10" name="Rectangle 9"/>
          <p:cNvSpPr/>
          <p:nvPr/>
        </p:nvSpPr>
        <p:spPr>
          <a:xfrm>
            <a:off x="1643542" y="4333965"/>
            <a:ext cx="1024639" cy="2308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Open Sans"/>
              </a:rPr>
              <a:t>Premenopausal</a:t>
            </a: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826553" y="4333965"/>
            <a:ext cx="679994" cy="2308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Open Sans"/>
              </a:rPr>
              <a:t>ES Status</a:t>
            </a: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419600" y="6640785"/>
            <a:ext cx="487927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/>
              <a:t>https://bmcmedgenomics.biomedcentral.com/articles/10.1186/s12920-015-0129-6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660666" y="4333965"/>
            <a:ext cx="851515" cy="2308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Open Sans"/>
              </a:rPr>
              <a:t>Node Status</a:t>
            </a: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666376" y="4345840"/>
            <a:ext cx="845103" cy="2308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Open Sans"/>
              </a:rPr>
              <a:t>HER2 Status</a:t>
            </a: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665674" y="4345379"/>
            <a:ext cx="700833" cy="2308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Open Sans"/>
              </a:rPr>
              <a:t>PR Status</a:t>
            </a: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520702" y="4333965"/>
            <a:ext cx="790601" cy="2308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Open Sans"/>
              </a:rPr>
              <a:t>Tumor Size</a:t>
            </a: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465498" y="4333965"/>
            <a:ext cx="510076" cy="2308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Open Sans"/>
              </a:rPr>
              <a:t>Grade</a:t>
            </a: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643466" y="4564797"/>
            <a:ext cx="1126608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/>
              <a:t>Yes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/>
              <a:t>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/>
              <a:t>Unknown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685299" y="4576211"/>
            <a:ext cx="99060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/>
              <a:t>+</a:t>
            </a:r>
            <a:r>
              <a:rPr lang="en-US" sz="1050" dirty="0" err="1"/>
              <a:t>ve</a:t>
            </a:r>
            <a:endParaRPr lang="en-US" sz="105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/>
              <a:t>-</a:t>
            </a:r>
            <a:r>
              <a:rPr lang="en-US" sz="1050" dirty="0" err="1"/>
              <a:t>ve</a:t>
            </a:r>
            <a:endParaRPr lang="en-US" sz="105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/>
              <a:t>Unknown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591123" y="4594024"/>
            <a:ext cx="99060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/>
              <a:t>+</a:t>
            </a:r>
            <a:r>
              <a:rPr lang="en-US" sz="1050" dirty="0" err="1"/>
              <a:t>ve</a:t>
            </a:r>
            <a:endParaRPr lang="en-US" sz="105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/>
              <a:t>-</a:t>
            </a:r>
            <a:r>
              <a:rPr lang="en-US" sz="1050" dirty="0" err="1"/>
              <a:t>ve</a:t>
            </a:r>
            <a:endParaRPr lang="en-US" sz="105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/>
              <a:t>Unknown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593627" y="4594024"/>
            <a:ext cx="99060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/>
              <a:t>+</a:t>
            </a:r>
            <a:r>
              <a:rPr lang="en-US" sz="1050" dirty="0" err="1"/>
              <a:t>ve</a:t>
            </a:r>
            <a:endParaRPr lang="en-US" sz="105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/>
              <a:t>-</a:t>
            </a:r>
            <a:r>
              <a:rPr lang="en-US" sz="1050" dirty="0" err="1"/>
              <a:t>ve</a:t>
            </a:r>
            <a:endParaRPr lang="en-US" sz="105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/>
              <a:t>Unknown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583237" y="4611376"/>
            <a:ext cx="99060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/>
              <a:t>+</a:t>
            </a:r>
            <a:r>
              <a:rPr lang="en-US" sz="1050" dirty="0" err="1"/>
              <a:t>ve</a:t>
            </a:r>
            <a:endParaRPr lang="en-US" sz="105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/>
              <a:t>-</a:t>
            </a:r>
            <a:r>
              <a:rPr lang="en-US" sz="1050" dirty="0" err="1"/>
              <a:t>ve</a:t>
            </a:r>
            <a:endParaRPr lang="en-US" sz="105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/>
              <a:t>Unknown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420702" y="4611375"/>
            <a:ext cx="99060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/>
              <a:t>&lt;=2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/>
              <a:t>&gt;2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/>
              <a:t>Unknown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384428" y="4542564"/>
            <a:ext cx="990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/>
              <a:t>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/>
              <a:t>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/>
              <a:t>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/>
              <a:t>Unknown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895600" y="5507374"/>
            <a:ext cx="258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3</a:t>
            </a:r>
            <a:endParaRPr lang="en-US" b="1" dirty="0"/>
          </a:p>
        </p:txBody>
      </p:sp>
      <p:sp>
        <p:nvSpPr>
          <p:cNvPr id="29" name="Multiplication Sign 28"/>
          <p:cNvSpPr/>
          <p:nvPr/>
        </p:nvSpPr>
        <p:spPr>
          <a:xfrm>
            <a:off x="3153725" y="5575904"/>
            <a:ext cx="228600" cy="232271"/>
          </a:xfrm>
          <a:prstGeom prst="mathMultiply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31" name="TextBox 30"/>
          <p:cNvSpPr txBox="1"/>
          <p:nvPr/>
        </p:nvSpPr>
        <p:spPr>
          <a:xfrm>
            <a:off x="3372266" y="5504405"/>
            <a:ext cx="258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3</a:t>
            </a:r>
            <a:endParaRPr lang="en-US" b="1" dirty="0"/>
          </a:p>
        </p:txBody>
      </p:sp>
      <p:sp>
        <p:nvSpPr>
          <p:cNvPr id="32" name="Multiplication Sign 31"/>
          <p:cNvSpPr/>
          <p:nvPr/>
        </p:nvSpPr>
        <p:spPr>
          <a:xfrm>
            <a:off x="3630391" y="5572935"/>
            <a:ext cx="228600" cy="232271"/>
          </a:xfrm>
          <a:prstGeom prst="mathMultiply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33" name="TextBox 32"/>
          <p:cNvSpPr txBox="1"/>
          <p:nvPr/>
        </p:nvSpPr>
        <p:spPr>
          <a:xfrm>
            <a:off x="3864276" y="5500645"/>
            <a:ext cx="258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3</a:t>
            </a:r>
            <a:endParaRPr lang="en-US" b="1" dirty="0"/>
          </a:p>
        </p:txBody>
      </p:sp>
      <p:sp>
        <p:nvSpPr>
          <p:cNvPr id="34" name="Multiplication Sign 33"/>
          <p:cNvSpPr/>
          <p:nvPr/>
        </p:nvSpPr>
        <p:spPr>
          <a:xfrm>
            <a:off x="4122401" y="5569175"/>
            <a:ext cx="228600" cy="232271"/>
          </a:xfrm>
          <a:prstGeom prst="mathMultiply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35" name="TextBox 34"/>
          <p:cNvSpPr txBox="1"/>
          <p:nvPr/>
        </p:nvSpPr>
        <p:spPr>
          <a:xfrm>
            <a:off x="4381377" y="5500645"/>
            <a:ext cx="258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3</a:t>
            </a:r>
            <a:endParaRPr lang="en-US" b="1" dirty="0"/>
          </a:p>
        </p:txBody>
      </p:sp>
      <p:sp>
        <p:nvSpPr>
          <p:cNvPr id="36" name="Multiplication Sign 35"/>
          <p:cNvSpPr/>
          <p:nvPr/>
        </p:nvSpPr>
        <p:spPr>
          <a:xfrm>
            <a:off x="4639502" y="5569175"/>
            <a:ext cx="228600" cy="232271"/>
          </a:xfrm>
          <a:prstGeom prst="mathMultiply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37" name="TextBox 36"/>
          <p:cNvSpPr txBox="1"/>
          <p:nvPr/>
        </p:nvSpPr>
        <p:spPr>
          <a:xfrm>
            <a:off x="4868102" y="5507374"/>
            <a:ext cx="258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3</a:t>
            </a:r>
            <a:endParaRPr lang="en-US" b="1" dirty="0"/>
          </a:p>
        </p:txBody>
      </p:sp>
      <p:sp>
        <p:nvSpPr>
          <p:cNvPr id="38" name="Multiplication Sign 37"/>
          <p:cNvSpPr/>
          <p:nvPr/>
        </p:nvSpPr>
        <p:spPr>
          <a:xfrm>
            <a:off x="5126227" y="5575904"/>
            <a:ext cx="228600" cy="232271"/>
          </a:xfrm>
          <a:prstGeom prst="mathMultiply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39" name="TextBox 38"/>
          <p:cNvSpPr txBox="1"/>
          <p:nvPr/>
        </p:nvSpPr>
        <p:spPr>
          <a:xfrm>
            <a:off x="5315243" y="5500645"/>
            <a:ext cx="258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3</a:t>
            </a:r>
            <a:endParaRPr lang="en-US" b="1" dirty="0"/>
          </a:p>
        </p:txBody>
      </p:sp>
      <p:sp>
        <p:nvSpPr>
          <p:cNvPr id="40" name="Multiplication Sign 39"/>
          <p:cNvSpPr/>
          <p:nvPr/>
        </p:nvSpPr>
        <p:spPr>
          <a:xfrm>
            <a:off x="5573368" y="5569175"/>
            <a:ext cx="228600" cy="232271"/>
          </a:xfrm>
          <a:prstGeom prst="mathMultiply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41" name="TextBox 40"/>
          <p:cNvSpPr txBox="1"/>
          <p:nvPr/>
        </p:nvSpPr>
        <p:spPr>
          <a:xfrm>
            <a:off x="5801968" y="5500644"/>
            <a:ext cx="1316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4 Levels</a:t>
            </a:r>
            <a:endParaRPr lang="en-US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2895600" y="512798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7 Factors</a:t>
            </a:r>
            <a:endParaRPr lang="en-US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2895600" y="5889502"/>
            <a:ext cx="4141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63 Genes       337 Samples  </a:t>
            </a:r>
          </a:p>
        </p:txBody>
      </p:sp>
      <p:sp>
        <p:nvSpPr>
          <p:cNvPr id="44" name="Multiplication Sign 43"/>
          <p:cNvSpPr/>
          <p:nvPr/>
        </p:nvSpPr>
        <p:spPr>
          <a:xfrm>
            <a:off x="3913074" y="5958033"/>
            <a:ext cx="228600" cy="232271"/>
          </a:xfrm>
          <a:prstGeom prst="mathMultiply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3885826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4387049"/>
            <a:ext cx="3886200" cy="247095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600200" y="152400"/>
            <a:ext cx="5257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FF"/>
                </a:solidFill>
              </a:rPr>
              <a:t>Data Set Characteristic and Visualization Obstacle</a:t>
            </a:r>
          </a:p>
        </p:txBody>
      </p:sp>
      <p:sp>
        <p:nvSpPr>
          <p:cNvPr id="5" name="TextBox 4">
            <a:extLst/>
          </p:cNvPr>
          <p:cNvSpPr txBox="1"/>
          <p:nvPr/>
        </p:nvSpPr>
        <p:spPr>
          <a:xfrm>
            <a:off x="1156360" y="1522959"/>
            <a:ext cx="3124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Multiple Factors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Multiple Levels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i="1" dirty="0"/>
          </a:p>
        </p:txBody>
      </p:sp>
      <p:sp>
        <p:nvSpPr>
          <p:cNvPr id="6" name="TextBox 5">
            <a:extLst/>
          </p:cNvPr>
          <p:cNvSpPr txBox="1"/>
          <p:nvPr/>
        </p:nvSpPr>
        <p:spPr>
          <a:xfrm>
            <a:off x="5257800" y="1518494"/>
            <a:ext cx="312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High Dimensionality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Complexity</a:t>
            </a:r>
          </a:p>
        </p:txBody>
      </p:sp>
      <p:sp>
        <p:nvSpPr>
          <p:cNvPr id="7" name="Arrow: Left-Right 6"/>
          <p:cNvSpPr/>
          <p:nvPr/>
        </p:nvSpPr>
        <p:spPr>
          <a:xfrm>
            <a:off x="4280560" y="1623708"/>
            <a:ext cx="533400" cy="1524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018886" y="2123123"/>
            <a:ext cx="33528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333333"/>
                </a:solidFill>
                <a:latin typeface="Helvetica Neue"/>
              </a:rPr>
              <a:t>NKI breast cancer dataset (PAM50 genes)</a:t>
            </a:r>
            <a:endParaRPr lang="en-US" sz="1100" b="1" dirty="0"/>
          </a:p>
        </p:txBody>
      </p:sp>
      <p:sp>
        <p:nvSpPr>
          <p:cNvPr id="10" name="Rectangle 9"/>
          <p:cNvSpPr/>
          <p:nvPr/>
        </p:nvSpPr>
        <p:spPr>
          <a:xfrm>
            <a:off x="1531087" y="2416178"/>
            <a:ext cx="1024639" cy="2308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  <a:latin typeface="Open Sans"/>
              </a:rPr>
              <a:t>Premenopausal</a:t>
            </a: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714098" y="2416178"/>
            <a:ext cx="679994" cy="2308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  <a:latin typeface="Open Sans"/>
              </a:rPr>
              <a:t>ES Status</a:t>
            </a: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548211" y="2416178"/>
            <a:ext cx="851515" cy="2308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  <a:latin typeface="Open Sans"/>
              </a:rPr>
              <a:t>Node Status</a:t>
            </a: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553921" y="2428053"/>
            <a:ext cx="845103" cy="2308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  <a:latin typeface="Open Sans"/>
              </a:rPr>
              <a:t>HER2 Status</a:t>
            </a: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553219" y="2427592"/>
            <a:ext cx="700833" cy="2308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  <a:latin typeface="Open Sans"/>
              </a:rPr>
              <a:t>PR Status</a:t>
            </a: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408247" y="2416178"/>
            <a:ext cx="790601" cy="2308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  <a:latin typeface="Open Sans"/>
              </a:rPr>
              <a:t>Tumor Size</a:t>
            </a: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353043" y="2416178"/>
            <a:ext cx="510076" cy="2308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  <a:latin typeface="Open Sans"/>
              </a:rPr>
              <a:t>Grade</a:t>
            </a: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531011" y="2647010"/>
            <a:ext cx="1126608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/>
              <a:t>Yes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/>
              <a:t>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/>
              <a:t>Unknown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572844" y="2658424"/>
            <a:ext cx="99060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/>
              <a:t>+</a:t>
            </a:r>
            <a:r>
              <a:rPr lang="en-US" sz="1050" dirty="0" err="1"/>
              <a:t>ve</a:t>
            </a:r>
            <a:endParaRPr lang="en-US" sz="105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/>
              <a:t>-</a:t>
            </a:r>
            <a:r>
              <a:rPr lang="en-US" sz="1050" dirty="0" err="1"/>
              <a:t>ve</a:t>
            </a:r>
            <a:endParaRPr lang="en-US" sz="105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/>
              <a:t>Unknown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478668" y="2676237"/>
            <a:ext cx="99060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/>
              <a:t>+</a:t>
            </a:r>
            <a:r>
              <a:rPr lang="en-US" sz="1050" dirty="0" err="1"/>
              <a:t>ve</a:t>
            </a:r>
            <a:endParaRPr lang="en-US" sz="105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/>
              <a:t>-</a:t>
            </a:r>
            <a:r>
              <a:rPr lang="en-US" sz="1050" dirty="0" err="1"/>
              <a:t>ve</a:t>
            </a:r>
            <a:endParaRPr lang="en-US" sz="105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/>
              <a:t>Unknown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481172" y="2676237"/>
            <a:ext cx="99060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/>
              <a:t>+</a:t>
            </a:r>
            <a:r>
              <a:rPr lang="en-US" sz="1050" dirty="0" err="1"/>
              <a:t>ve</a:t>
            </a:r>
            <a:endParaRPr lang="en-US" sz="105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/>
              <a:t>-</a:t>
            </a:r>
            <a:r>
              <a:rPr lang="en-US" sz="1050" dirty="0" err="1"/>
              <a:t>ve</a:t>
            </a:r>
            <a:endParaRPr lang="en-US" sz="105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/>
              <a:t>Unknown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470782" y="2693589"/>
            <a:ext cx="99060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/>
              <a:t>+</a:t>
            </a:r>
            <a:r>
              <a:rPr lang="en-US" sz="1050" dirty="0" err="1"/>
              <a:t>ve</a:t>
            </a:r>
            <a:endParaRPr lang="en-US" sz="105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/>
              <a:t>-</a:t>
            </a:r>
            <a:r>
              <a:rPr lang="en-US" sz="1050" dirty="0" err="1"/>
              <a:t>ve</a:t>
            </a:r>
            <a:endParaRPr lang="en-US" sz="105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/>
              <a:t>Unknown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308247" y="2693588"/>
            <a:ext cx="99060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/>
              <a:t>&lt;=2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/>
              <a:t>&gt;2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/>
              <a:t>Unknown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271973" y="2624777"/>
            <a:ext cx="990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/>
              <a:t>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/>
              <a:t>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/>
              <a:t>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/>
              <a:t>Unknown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51756" y="3421008"/>
            <a:ext cx="685800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color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089956" y="3421008"/>
            <a:ext cx="753424" cy="36933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shape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695549" y="3416432"/>
            <a:ext cx="1406950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transparency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254315" y="3406676"/>
            <a:ext cx="828960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border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4006213" y="3416432"/>
            <a:ext cx="537520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size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28800" y="4189327"/>
            <a:ext cx="6781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Highlight Only the Necessary Characters when using Scatter plot</a:t>
            </a:r>
          </a:p>
        </p:txBody>
      </p:sp>
      <p:sp>
        <p:nvSpPr>
          <p:cNvPr id="18" name="Arrow: Right 17"/>
          <p:cNvSpPr/>
          <p:nvPr/>
        </p:nvSpPr>
        <p:spPr>
          <a:xfrm>
            <a:off x="2095243" y="3854323"/>
            <a:ext cx="525780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C000"/>
                </a:solidFill>
                <a:latin typeface="Pattaya" panose="00000500000000000000" pitchFamily="2" charset="-34"/>
                <a:cs typeface="Pattaya" panose="00000500000000000000" pitchFamily="2" charset="-34"/>
              </a:rPr>
              <a:t>priority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36414" y="3396370"/>
            <a:ext cx="1826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5 dimensions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437826" y="6629400"/>
            <a:ext cx="487927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/>
              <a:t>https://bmcmedgenomics.biomedcentral.com/articles/10.1186/s12920-015-0129-6</a:t>
            </a:r>
          </a:p>
        </p:txBody>
      </p:sp>
      <p:sp>
        <p:nvSpPr>
          <p:cNvPr id="215" name="TextBox 214"/>
          <p:cNvSpPr txBox="1"/>
          <p:nvPr/>
        </p:nvSpPr>
        <p:spPr>
          <a:xfrm>
            <a:off x="5314316" y="4982284"/>
            <a:ext cx="3915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Don’t pick up all the dimensions</a:t>
            </a:r>
          </a:p>
          <a:p>
            <a:r>
              <a:rPr lang="en-US" b="1" i="1" dirty="0">
                <a:solidFill>
                  <a:srgbClr val="FF0000"/>
                </a:solidFill>
              </a:rPr>
              <a:t>Avoid overloading</a:t>
            </a:r>
          </a:p>
        </p:txBody>
      </p:sp>
    </p:spTree>
    <p:extLst>
      <p:ext uri="{BB962C8B-B14F-4D97-AF65-F5344CB8AC3E}">
        <p14:creationId xmlns:p14="http://schemas.microsoft.com/office/powerpoint/2010/main" val="3974432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2"/>
          <a:srcRect l="-218" r="218" b="13785"/>
          <a:stretch/>
        </p:blipFill>
        <p:spPr>
          <a:xfrm>
            <a:off x="4914794" y="2066223"/>
            <a:ext cx="3886200" cy="468206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600200" y="152400"/>
            <a:ext cx="5257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FF"/>
                </a:solidFill>
              </a:rPr>
              <a:t>Data Set Characteristic and Visualization Obstacle</a:t>
            </a:r>
          </a:p>
        </p:txBody>
      </p:sp>
      <p:sp>
        <p:nvSpPr>
          <p:cNvPr id="5" name="TextBox 4">
            <a:extLst/>
          </p:cNvPr>
          <p:cNvSpPr txBox="1"/>
          <p:nvPr/>
        </p:nvSpPr>
        <p:spPr>
          <a:xfrm>
            <a:off x="1143000" y="1524000"/>
            <a:ext cx="3124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Multiple Factors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Multiple Levels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i="1" dirty="0"/>
          </a:p>
        </p:txBody>
      </p:sp>
      <p:sp>
        <p:nvSpPr>
          <p:cNvPr id="6" name="TextBox 5">
            <a:extLst/>
          </p:cNvPr>
          <p:cNvSpPr txBox="1"/>
          <p:nvPr/>
        </p:nvSpPr>
        <p:spPr>
          <a:xfrm>
            <a:off x="5244440" y="1519535"/>
            <a:ext cx="312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High Dimensionality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Complexity</a:t>
            </a:r>
          </a:p>
        </p:txBody>
      </p:sp>
      <p:sp>
        <p:nvSpPr>
          <p:cNvPr id="7" name="Arrow: Left-Right 6"/>
          <p:cNvSpPr/>
          <p:nvPr/>
        </p:nvSpPr>
        <p:spPr>
          <a:xfrm>
            <a:off x="4267200" y="1624749"/>
            <a:ext cx="533400" cy="1524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417205" y="2433653"/>
            <a:ext cx="33528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333333"/>
                </a:solidFill>
                <a:latin typeface="Helvetica Neue"/>
              </a:rPr>
              <a:t>NKI breast cancer dataset (PAM50 genes)</a:t>
            </a:r>
            <a:endParaRPr lang="en-US" sz="1100" b="1" dirty="0"/>
          </a:p>
        </p:txBody>
      </p:sp>
      <p:sp>
        <p:nvSpPr>
          <p:cNvPr id="10" name="Rectangle 9"/>
          <p:cNvSpPr/>
          <p:nvPr/>
        </p:nvSpPr>
        <p:spPr>
          <a:xfrm>
            <a:off x="853977" y="2697787"/>
            <a:ext cx="1024639" cy="2308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  <a:latin typeface="Open Sans"/>
              </a:rPr>
              <a:t>Premenopausal</a:t>
            </a: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036988" y="2697787"/>
            <a:ext cx="679994" cy="2308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  <a:latin typeface="Open Sans"/>
              </a:rPr>
              <a:t>ES Status</a:t>
            </a: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-14844" y="6617484"/>
            <a:ext cx="487927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/>
              <a:t>https://bmcmedgenomics.biomedcentral.com/articles/10.1186/s12920-015-0129-6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871101" y="2697787"/>
            <a:ext cx="851515" cy="2308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  <a:latin typeface="Open Sans"/>
              </a:rPr>
              <a:t>Node Status</a:t>
            </a: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876811" y="2709662"/>
            <a:ext cx="845103" cy="2308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  <a:latin typeface="Open Sans"/>
              </a:rPr>
              <a:t>HER2 Status</a:t>
            </a: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75038" y="3550543"/>
            <a:ext cx="700833" cy="2308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  <a:latin typeface="Open Sans"/>
              </a:rPr>
              <a:t>PR Status</a:t>
            </a: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730066" y="3539129"/>
            <a:ext cx="790601" cy="2308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  <a:latin typeface="Open Sans"/>
              </a:rPr>
              <a:t>Tumor Size</a:t>
            </a: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674862" y="3539129"/>
            <a:ext cx="510076" cy="2308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  <a:latin typeface="Open Sans"/>
              </a:rPr>
              <a:t>Grade</a:t>
            </a: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53901" y="2928619"/>
            <a:ext cx="1126608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/>
              <a:t>Yes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/>
              <a:t>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/>
              <a:t>Unknown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895734" y="2940033"/>
            <a:ext cx="99060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/>
              <a:t>+</a:t>
            </a:r>
            <a:r>
              <a:rPr lang="en-US" sz="1050" dirty="0" err="1"/>
              <a:t>ve</a:t>
            </a:r>
            <a:endParaRPr lang="en-US" sz="105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/>
              <a:t>-</a:t>
            </a:r>
            <a:r>
              <a:rPr lang="en-US" sz="1050" dirty="0" err="1"/>
              <a:t>ve</a:t>
            </a:r>
            <a:endParaRPr lang="en-US" sz="105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/>
              <a:t>Unknown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801558" y="2957846"/>
            <a:ext cx="99060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/>
              <a:t>+</a:t>
            </a:r>
            <a:r>
              <a:rPr lang="en-US" sz="1050" dirty="0" err="1"/>
              <a:t>ve</a:t>
            </a:r>
            <a:endParaRPr lang="en-US" sz="105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/>
              <a:t>-</a:t>
            </a:r>
            <a:r>
              <a:rPr lang="en-US" sz="1050" dirty="0" err="1"/>
              <a:t>ve</a:t>
            </a:r>
            <a:endParaRPr lang="en-US" sz="105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/>
              <a:t>Unknown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804062" y="2957846"/>
            <a:ext cx="99060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/>
              <a:t>+</a:t>
            </a:r>
            <a:r>
              <a:rPr lang="en-US" sz="1050" dirty="0" err="1"/>
              <a:t>ve</a:t>
            </a:r>
            <a:endParaRPr lang="en-US" sz="105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/>
              <a:t>-</a:t>
            </a:r>
            <a:r>
              <a:rPr lang="en-US" sz="1050" dirty="0" err="1"/>
              <a:t>ve</a:t>
            </a:r>
            <a:endParaRPr lang="en-US" sz="105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/>
              <a:t>Unknown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92601" y="3816540"/>
            <a:ext cx="99060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/>
              <a:t>+</a:t>
            </a:r>
            <a:r>
              <a:rPr lang="en-US" sz="1050" dirty="0" err="1"/>
              <a:t>ve</a:t>
            </a:r>
            <a:endParaRPr lang="en-US" sz="105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/>
              <a:t>-</a:t>
            </a:r>
            <a:r>
              <a:rPr lang="en-US" sz="1050" dirty="0" err="1"/>
              <a:t>ve</a:t>
            </a:r>
            <a:endParaRPr lang="en-US" sz="105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/>
              <a:t>Unknown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630066" y="3816539"/>
            <a:ext cx="99060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/>
              <a:t>&lt;=2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/>
              <a:t>&gt;2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/>
              <a:t>Unknown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593792" y="3747728"/>
            <a:ext cx="990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/>
              <a:t>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/>
              <a:t>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/>
              <a:t>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/>
              <a:t>Unknown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93932" y="4831641"/>
            <a:ext cx="4539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Good for data exploration and Interpretation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85800" y="5164357"/>
            <a:ext cx="4539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Good for selecting important factor</a:t>
            </a:r>
          </a:p>
        </p:txBody>
      </p:sp>
    </p:spTree>
    <p:extLst>
      <p:ext uri="{BB962C8B-B14F-4D97-AF65-F5344CB8AC3E}">
        <p14:creationId xmlns:p14="http://schemas.microsoft.com/office/powerpoint/2010/main" val="1106992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7407" y="2597791"/>
            <a:ext cx="3032809" cy="3032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600200" y="152400"/>
            <a:ext cx="5257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FF"/>
                </a:solidFill>
              </a:rPr>
              <a:t>Data Set Characteristic and Visualization Obstacle</a:t>
            </a:r>
          </a:p>
        </p:txBody>
      </p:sp>
      <p:sp>
        <p:nvSpPr>
          <p:cNvPr id="5" name="TextBox 4">
            <a:extLst/>
          </p:cNvPr>
          <p:cNvSpPr txBox="1"/>
          <p:nvPr/>
        </p:nvSpPr>
        <p:spPr>
          <a:xfrm>
            <a:off x="1143000" y="1524000"/>
            <a:ext cx="3124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Dozens to Hundreds of Compounds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i="1" dirty="0"/>
          </a:p>
        </p:txBody>
      </p:sp>
      <p:sp>
        <p:nvSpPr>
          <p:cNvPr id="6" name="TextBox 5">
            <a:extLst/>
          </p:cNvPr>
          <p:cNvSpPr txBox="1"/>
          <p:nvPr/>
        </p:nvSpPr>
        <p:spPr>
          <a:xfrm>
            <a:off x="5244440" y="1519535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Too much labeling</a:t>
            </a:r>
          </a:p>
        </p:txBody>
      </p:sp>
      <p:sp>
        <p:nvSpPr>
          <p:cNvPr id="7" name="Arrow: Left-Right 6"/>
          <p:cNvSpPr/>
          <p:nvPr/>
        </p:nvSpPr>
        <p:spPr>
          <a:xfrm>
            <a:off x="4267200" y="1624749"/>
            <a:ext cx="533400" cy="1524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743200"/>
            <a:ext cx="2741992" cy="2741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2819400"/>
            <a:ext cx="2780345" cy="2585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600200" y="536832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Scores Plot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381500" y="5448447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Bi-Plot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162800" y="536832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Loadings Plot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05200" y="5965983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an ideal labeling strategy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14800" y="2354997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Play" panose="00000500000000000000" pitchFamily="2" charset="0"/>
              </a:rPr>
              <a:t>Overlapping</a:t>
            </a:r>
          </a:p>
        </p:txBody>
      </p:sp>
    </p:spTree>
    <p:extLst>
      <p:ext uri="{BB962C8B-B14F-4D97-AF65-F5344CB8AC3E}">
        <p14:creationId xmlns:p14="http://schemas.microsoft.com/office/powerpoint/2010/main" val="3421399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00200" y="152400"/>
            <a:ext cx="5257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FF"/>
                </a:solidFill>
              </a:rPr>
              <a:t>Data Set Characteristic and Visualization Obstacle</a:t>
            </a:r>
          </a:p>
        </p:txBody>
      </p:sp>
      <p:sp>
        <p:nvSpPr>
          <p:cNvPr id="5" name="TextBox 4">
            <a:extLst/>
          </p:cNvPr>
          <p:cNvSpPr txBox="1"/>
          <p:nvPr/>
        </p:nvSpPr>
        <p:spPr>
          <a:xfrm>
            <a:off x="1143000" y="1524000"/>
            <a:ext cx="3124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Dozens to Hundreds of Compounds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i="1" dirty="0"/>
          </a:p>
        </p:txBody>
      </p:sp>
      <p:sp>
        <p:nvSpPr>
          <p:cNvPr id="6" name="TextBox 5">
            <a:extLst/>
          </p:cNvPr>
          <p:cNvSpPr txBox="1"/>
          <p:nvPr/>
        </p:nvSpPr>
        <p:spPr>
          <a:xfrm>
            <a:off x="5244440" y="1519535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Too much labeling</a:t>
            </a:r>
          </a:p>
        </p:txBody>
      </p:sp>
      <p:sp>
        <p:nvSpPr>
          <p:cNvPr id="7" name="Arrow: Left-Right 6"/>
          <p:cNvSpPr/>
          <p:nvPr/>
        </p:nvSpPr>
        <p:spPr>
          <a:xfrm>
            <a:off x="4267200" y="1624749"/>
            <a:ext cx="533400" cy="1524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148940" y="5520565"/>
            <a:ext cx="419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Good if there are not too many labels</a:t>
            </a:r>
          </a:p>
        </p:txBody>
      </p:sp>
      <p:pic>
        <p:nvPicPr>
          <p:cNvPr id="1026" name="Picture 2" descr="Geom_label_rep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8057" y="2901965"/>
            <a:ext cx="3659886" cy="2438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eom_tex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229" y="3006322"/>
            <a:ext cx="3545516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405990" y="2537098"/>
            <a:ext cx="552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 i="1" dirty="0">
                <a:solidFill>
                  <a:srgbClr val="FF0000"/>
                </a:solidFill>
              </a:rPr>
              <a:t>repel the text labels away from each other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5168240" y="6629400"/>
            <a:ext cx="39624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https://cran.r-project.org/web/packages/ggrepel/vignettes/ggrepel.html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148940" y="5800216"/>
            <a:ext cx="419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FFC000"/>
                </a:solidFill>
              </a:rPr>
              <a:t>Package </a:t>
            </a:r>
            <a:r>
              <a:rPr lang="en-US" b="1" i="1" dirty="0" err="1">
                <a:solidFill>
                  <a:srgbClr val="FFC000"/>
                </a:solidFill>
              </a:rPr>
              <a:t>ggrepel</a:t>
            </a:r>
            <a:endParaRPr lang="en-US" b="1" i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3757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00200" y="152400"/>
            <a:ext cx="5257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FF"/>
                </a:solidFill>
              </a:rPr>
              <a:t>Data Set Characteristic and Visualization Obstacle</a:t>
            </a:r>
          </a:p>
        </p:txBody>
      </p:sp>
      <p:sp>
        <p:nvSpPr>
          <p:cNvPr id="5" name="TextBox 4">
            <a:extLst/>
          </p:cNvPr>
          <p:cNvSpPr txBox="1"/>
          <p:nvPr/>
        </p:nvSpPr>
        <p:spPr>
          <a:xfrm>
            <a:off x="1143000" y="1524000"/>
            <a:ext cx="3124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Dozens to Hundreds of Compounds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i="1" dirty="0"/>
          </a:p>
        </p:txBody>
      </p:sp>
      <p:sp>
        <p:nvSpPr>
          <p:cNvPr id="6" name="TextBox 5">
            <a:extLst/>
          </p:cNvPr>
          <p:cNvSpPr txBox="1"/>
          <p:nvPr/>
        </p:nvSpPr>
        <p:spPr>
          <a:xfrm>
            <a:off x="5244440" y="1519535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Too much labeling</a:t>
            </a:r>
          </a:p>
        </p:txBody>
      </p:sp>
      <p:sp>
        <p:nvSpPr>
          <p:cNvPr id="7" name="Arrow: Left-Right 6"/>
          <p:cNvSpPr/>
          <p:nvPr/>
        </p:nvSpPr>
        <p:spPr>
          <a:xfrm>
            <a:off x="4267200" y="1624749"/>
            <a:ext cx="533400" cy="1524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200400" y="5501989"/>
            <a:ext cx="419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Good for Exploration (especially on biplot)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2532633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2.   Make it  interactive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400" y="2999442"/>
            <a:ext cx="3514725" cy="222532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061" y="3004516"/>
            <a:ext cx="3735539" cy="226695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590800" y="5808895"/>
            <a:ext cx="556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err="1">
                <a:solidFill>
                  <a:srgbClr val="FFC000"/>
                </a:solidFill>
              </a:rPr>
              <a:t>plotly</a:t>
            </a:r>
            <a:r>
              <a:rPr lang="en-US" b="1" i="1" dirty="0">
                <a:solidFill>
                  <a:srgbClr val="FFC000"/>
                </a:solidFill>
              </a:rPr>
              <a:t> can transform ggplot2 into interactive ggplot2!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315200" y="6485133"/>
            <a:ext cx="17554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https://plot.ly/r/</a:t>
            </a:r>
          </a:p>
        </p:txBody>
      </p:sp>
    </p:spTree>
    <p:extLst>
      <p:ext uri="{BB962C8B-B14F-4D97-AF65-F5344CB8AC3E}">
        <p14:creationId xmlns:p14="http://schemas.microsoft.com/office/powerpoint/2010/main" val="3905315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2723</TotalTime>
  <Words>597</Words>
  <Application>Microsoft Office PowerPoint</Application>
  <PresentationFormat>On-screen Show (4:3)</PresentationFormat>
  <Paragraphs>192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Helvetica Neue</vt:lpstr>
      <vt:lpstr>Open Sans</vt:lpstr>
      <vt:lpstr>宋体</vt:lpstr>
      <vt:lpstr>Arial</vt:lpstr>
      <vt:lpstr>Calibri</vt:lpstr>
      <vt:lpstr>Pattaya</vt:lpstr>
      <vt:lpstr>Play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California, Davis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jmartins</dc:creator>
  <cp:lastModifiedBy>Sili Fan</cp:lastModifiedBy>
  <cp:revision>416</cp:revision>
  <dcterms:created xsi:type="dcterms:W3CDTF">2013-07-10T06:33:47Z</dcterms:created>
  <dcterms:modified xsi:type="dcterms:W3CDTF">2017-07-08T00:21:45Z</dcterms:modified>
</cp:coreProperties>
</file>