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0" r:id="rId2"/>
    <p:sldId id="292" r:id="rId3"/>
    <p:sldId id="295" r:id="rId4"/>
    <p:sldId id="296" r:id="rId5"/>
    <p:sldId id="273" r:id="rId6"/>
    <p:sldId id="274" r:id="rId7"/>
    <p:sldId id="280" r:id="rId8"/>
    <p:sldId id="276" r:id="rId9"/>
    <p:sldId id="281" r:id="rId10"/>
    <p:sldId id="282" r:id="rId11"/>
    <p:sldId id="283" r:id="rId12"/>
    <p:sldId id="284" r:id="rId13"/>
    <p:sldId id="293" r:id="rId14"/>
    <p:sldId id="294" r:id="rId15"/>
    <p:sldId id="285" r:id="rId16"/>
    <p:sldId id="286" r:id="rId17"/>
    <p:sldId id="287" r:id="rId18"/>
    <p:sldId id="288" r:id="rId19"/>
    <p:sldId id="289" r:id="rId20"/>
    <p:sldId id="290" r:id="rId21"/>
    <p:sldId id="29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07510"/>
    <a:srgbClr val="25F808"/>
    <a:srgbClr val="008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516C1-50CA-46D5-9A0D-CBFAB170A6E0}" type="datetimeFigureOut">
              <a:rPr lang="en-US" smtClean="0"/>
              <a:t>8/23/2017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05EA4-99A9-4A58-AD3F-AEA1D79987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572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05EA4-99A9-4A58-AD3F-AEA1D799878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876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05EA4-99A9-4A58-AD3F-AEA1D799878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94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DD422-6333-495A-A5D2-6E610211536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07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32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H="1" flipV="1">
            <a:off x="304800" y="2008094"/>
            <a:ext cx="457200" cy="4545106"/>
          </a:xfrm>
          <a:prstGeom prst="rect">
            <a:avLst/>
          </a:prstGeom>
          <a:gradFill>
            <a:gsLst>
              <a:gs pos="47000">
                <a:srgbClr val="00CC00">
                  <a:alpha val="21000"/>
                </a:srgbClr>
              </a:gs>
              <a:gs pos="97000">
                <a:srgbClr val="00CC00">
                  <a:alpha val="63000"/>
                </a:srgbClr>
              </a:gs>
              <a:gs pos="100000">
                <a:srgbClr val="00CC00">
                  <a:alpha val="44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56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V="1">
            <a:off x="304800" y="2008094"/>
            <a:ext cx="457200" cy="4545106"/>
          </a:xfrm>
          <a:prstGeom prst="rect">
            <a:avLst/>
          </a:prstGeom>
          <a:gradFill>
            <a:gsLst>
              <a:gs pos="10000">
                <a:srgbClr val="FFC000">
                  <a:alpha val="25000"/>
                </a:srgbClr>
              </a:gs>
              <a:gs pos="47000">
                <a:srgbClr val="FFC000">
                  <a:alpha val="40000"/>
                </a:srgbClr>
              </a:gs>
              <a:gs pos="78000">
                <a:srgbClr val="FFC000">
                  <a:alpha val="65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252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04800" y="2008094"/>
            <a:ext cx="457200" cy="4545106"/>
          </a:xfrm>
          <a:prstGeom prst="rect">
            <a:avLst/>
          </a:prstGeom>
          <a:gradFill flip="none" rotWithShape="1">
            <a:gsLst>
              <a:gs pos="26000">
                <a:srgbClr val="7AA0CC">
                  <a:alpha val="58000"/>
                </a:srgbClr>
              </a:gs>
              <a:gs pos="81000">
                <a:schemeClr val="accent1">
                  <a:lumMod val="0"/>
                  <a:alpha val="11000"/>
                </a:schemeClr>
              </a:gs>
            </a:gsLst>
            <a:lin ang="17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223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152400"/>
            <a:ext cx="1484086" cy="1458474"/>
          </a:xfrm>
          <a:prstGeom prst="rect">
            <a:avLst/>
          </a:prstGeom>
        </p:spPr>
      </p:pic>
      <p:grpSp>
        <p:nvGrpSpPr>
          <p:cNvPr id="25" name="Group 24"/>
          <p:cNvGrpSpPr/>
          <p:nvPr userDrawn="1"/>
        </p:nvGrpSpPr>
        <p:grpSpPr>
          <a:xfrm>
            <a:off x="76200" y="152400"/>
            <a:ext cx="914400" cy="914400"/>
            <a:chOff x="1828800" y="304800"/>
            <a:chExt cx="914400" cy="914400"/>
          </a:xfrm>
          <a:solidFill>
            <a:srgbClr val="25F808">
              <a:alpha val="48000"/>
            </a:srgbClr>
          </a:solidFill>
        </p:grpSpPr>
        <p:sp>
          <p:nvSpPr>
            <p:cNvPr id="11" name="Oval 10"/>
            <p:cNvSpPr/>
            <p:nvPr userDrawn="1"/>
          </p:nvSpPr>
          <p:spPr>
            <a:xfrm>
              <a:off x="1828800" y="304800"/>
              <a:ext cx="914400" cy="914400"/>
            </a:xfrm>
            <a:prstGeom prst="ellipse">
              <a:avLst/>
            </a:prstGeom>
            <a:grpFill/>
            <a:ln>
              <a:solidFill>
                <a:srgbClr val="00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 userDrawn="1"/>
          </p:nvSpPr>
          <p:spPr>
            <a:xfrm>
              <a:off x="1946031" y="609600"/>
              <a:ext cx="7971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Biology</a:t>
              </a:r>
            </a:p>
          </p:txBody>
        </p:sp>
      </p:grpSp>
      <p:grpSp>
        <p:nvGrpSpPr>
          <p:cNvPr id="24" name="Group 23"/>
          <p:cNvGrpSpPr/>
          <p:nvPr userDrawn="1"/>
        </p:nvGrpSpPr>
        <p:grpSpPr>
          <a:xfrm>
            <a:off x="685800" y="381000"/>
            <a:ext cx="990600" cy="914400"/>
            <a:chOff x="152400" y="152400"/>
            <a:chExt cx="1430867" cy="1143000"/>
          </a:xfrm>
          <a:solidFill>
            <a:schemeClr val="accent1">
              <a:lumMod val="60000"/>
              <a:lumOff val="40000"/>
              <a:alpha val="44000"/>
            </a:schemeClr>
          </a:solidFill>
        </p:grpSpPr>
        <p:sp>
          <p:nvSpPr>
            <p:cNvPr id="9" name="Oval 8"/>
            <p:cNvSpPr/>
            <p:nvPr userDrawn="1"/>
          </p:nvSpPr>
          <p:spPr>
            <a:xfrm>
              <a:off x="152400" y="152400"/>
              <a:ext cx="1320800" cy="11430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 userDrawn="1"/>
          </p:nvSpPr>
          <p:spPr>
            <a:xfrm>
              <a:off x="364066" y="568151"/>
              <a:ext cx="1219201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Chemistry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76200" y="762000"/>
            <a:ext cx="968188" cy="914400"/>
            <a:chOff x="381000" y="1600200"/>
            <a:chExt cx="1371600" cy="1143000"/>
          </a:xfrm>
          <a:solidFill>
            <a:srgbClr val="FFC000">
              <a:alpha val="65000"/>
            </a:srgbClr>
          </a:solidFill>
        </p:grpSpPr>
        <p:sp>
          <p:nvSpPr>
            <p:cNvPr id="10" name="Oval 9"/>
            <p:cNvSpPr/>
            <p:nvPr userDrawn="1"/>
          </p:nvSpPr>
          <p:spPr>
            <a:xfrm>
              <a:off x="457200" y="1600200"/>
              <a:ext cx="1295400" cy="1143000"/>
            </a:xfrm>
            <a:prstGeom prst="ellipse">
              <a:avLst/>
            </a:prstGeom>
            <a:grpFill/>
            <a:ln>
              <a:solidFill>
                <a:srgbClr val="F075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/>
            <p:cNvSpPr txBox="1"/>
            <p:nvPr userDrawn="1"/>
          </p:nvSpPr>
          <p:spPr>
            <a:xfrm>
              <a:off x="381000" y="2005340"/>
              <a:ext cx="1295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Informatics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441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metda.fiehnlab.ucdavis.edu/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2743200"/>
            <a:ext cx="754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0099"/>
                </a:solidFill>
              </a:rPr>
              <a:t>Exercise Univariate Analysis with </a:t>
            </a:r>
            <a:r>
              <a:rPr lang="en-US" altLang="zh-CN" sz="3200" b="1" dirty="0" err="1">
                <a:solidFill>
                  <a:srgbClr val="000099"/>
                </a:solidFill>
              </a:rPr>
              <a:t>Metabox</a:t>
            </a:r>
            <a:endParaRPr lang="en-US" sz="3200" b="1" dirty="0">
              <a:solidFill>
                <a:srgbClr val="00009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43200" y="41148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Sili</a:t>
            </a:r>
            <a:r>
              <a:rPr lang="en-US" dirty="0"/>
              <a:t> Fan</a:t>
            </a:r>
            <a:br>
              <a:rPr lang="en-US" dirty="0"/>
            </a:br>
            <a:r>
              <a:rPr lang="en-US" dirty="0"/>
              <a:t>WCMC statistician</a:t>
            </a:r>
          </a:p>
        </p:txBody>
      </p:sp>
    </p:spTree>
    <p:extLst>
      <p:ext uri="{BB962C8B-B14F-4D97-AF65-F5344CB8AC3E}">
        <p14:creationId xmlns:p14="http://schemas.microsoft.com/office/powerpoint/2010/main" val="39627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47800" y="457200"/>
            <a:ext cx="617220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paired t test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47800" y="914400"/>
            <a:ext cx="617220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 panose="020B0603020202020204" pitchFamily="34" charset="0"/>
              </a:rPr>
              <a:t>Input format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5715000"/>
            <a:ext cx="1362075" cy="900222"/>
          </a:xfrm>
          <a:prstGeom prst="rect">
            <a:avLst/>
          </a:prstGeom>
        </p:spPr>
      </p:pic>
      <p:sp>
        <p:nvSpPr>
          <p:cNvPr id="24" name="Oval 23"/>
          <p:cNvSpPr/>
          <p:nvPr/>
        </p:nvSpPr>
        <p:spPr>
          <a:xfrm>
            <a:off x="7335150" y="6040582"/>
            <a:ext cx="437250" cy="2078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cxnSpLocks/>
          </p:cNvCxnSpPr>
          <p:nvPr/>
        </p:nvCxnSpPr>
        <p:spPr>
          <a:xfrm flipH="1" flipV="1">
            <a:off x="7727226" y="6248400"/>
            <a:ext cx="121374" cy="152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863" y="1885039"/>
            <a:ext cx="6877050" cy="334421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90575" y="1981200"/>
            <a:ext cx="7117626" cy="245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76399" y="5595340"/>
            <a:ext cx="4953001" cy="8816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sample ID is critical for paired studies, including paired t test, repeated ANOVA and mixed ANOVA.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5684" y="991902"/>
            <a:ext cx="16478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81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47800" y="457200"/>
            <a:ext cx="617220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000FF"/>
                </a:solidFill>
              </a:rPr>
              <a:t>pair-wise </a:t>
            </a:r>
            <a:r>
              <a:rPr lang="en-US" sz="3200" b="1" dirty="0">
                <a:solidFill>
                  <a:srgbClr val="0000FF"/>
                </a:solidFill>
              </a:rPr>
              <a:t>fold changes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47800" y="914400"/>
            <a:ext cx="617220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 panose="020B0603020202020204" pitchFamily="34" charset="0"/>
              </a:rPr>
              <a:t>Input format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5715000"/>
            <a:ext cx="1362075" cy="900222"/>
          </a:xfrm>
          <a:prstGeom prst="rect">
            <a:avLst/>
          </a:prstGeom>
        </p:spPr>
      </p:pic>
      <p:sp>
        <p:nvSpPr>
          <p:cNvPr id="24" name="Oval 23"/>
          <p:cNvSpPr/>
          <p:nvPr/>
        </p:nvSpPr>
        <p:spPr>
          <a:xfrm>
            <a:off x="7335150" y="6040582"/>
            <a:ext cx="437250" cy="2078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cxnSpLocks/>
          </p:cNvCxnSpPr>
          <p:nvPr/>
        </p:nvCxnSpPr>
        <p:spPr>
          <a:xfrm flipH="1" flipV="1">
            <a:off x="7727226" y="6248400"/>
            <a:ext cx="121374" cy="152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768" b="45913"/>
          <a:stretch/>
        </p:blipFill>
        <p:spPr>
          <a:xfrm>
            <a:off x="1172651" y="1899078"/>
            <a:ext cx="6899463" cy="3048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068300" y="5067300"/>
            <a:ext cx="5658926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 factors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3+2+1 pairs of fold change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1096017"/>
            <a:ext cx="132397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21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47800" y="457200"/>
            <a:ext cx="617220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000FF"/>
                </a:solidFill>
              </a:rPr>
              <a:t>pair-wise </a:t>
            </a:r>
            <a:r>
              <a:rPr lang="en-US" sz="3200" b="1" dirty="0">
                <a:solidFill>
                  <a:srgbClr val="0000FF"/>
                </a:solidFill>
              </a:rPr>
              <a:t>fold changes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47800" y="914400"/>
            <a:ext cx="617220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 panose="020B0603020202020204" pitchFamily="34" charset="0"/>
              </a:rPr>
              <a:t>output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956375"/>
            <a:ext cx="6018837" cy="30384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352800" y="5483122"/>
            <a:ext cx="29718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Be careful with the direction</a:t>
            </a:r>
          </a:p>
        </p:txBody>
      </p:sp>
    </p:spTree>
    <p:extLst>
      <p:ext uri="{BB962C8B-B14F-4D97-AF65-F5344CB8AC3E}">
        <p14:creationId xmlns:p14="http://schemas.microsoft.com/office/powerpoint/2010/main" val="454075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44" y="2167635"/>
            <a:ext cx="7543800" cy="30608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47800" y="457200"/>
            <a:ext cx="617220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Two-way Mixed ANOVA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47800" y="914400"/>
            <a:ext cx="617220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 panose="020B0603020202020204" pitchFamily="34" charset="0"/>
              </a:rPr>
              <a:t>Input format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5715000"/>
            <a:ext cx="1362075" cy="900222"/>
          </a:xfrm>
          <a:prstGeom prst="rect">
            <a:avLst/>
          </a:prstGeom>
        </p:spPr>
      </p:pic>
      <p:sp>
        <p:nvSpPr>
          <p:cNvPr id="24" name="Oval 23"/>
          <p:cNvSpPr/>
          <p:nvPr/>
        </p:nvSpPr>
        <p:spPr>
          <a:xfrm>
            <a:off x="7335150" y="6040582"/>
            <a:ext cx="437250" cy="2078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cxnSpLocks/>
          </p:cNvCxnSpPr>
          <p:nvPr/>
        </p:nvCxnSpPr>
        <p:spPr>
          <a:xfrm flipH="1" flipV="1">
            <a:off x="7727226" y="6248400"/>
            <a:ext cx="121374" cy="152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68601" y="2401986"/>
            <a:ext cx="7608599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76399" y="5595340"/>
            <a:ext cx="4953001" cy="8816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sample ID is critical for paired studies, including paired t test, repeated ANOVA and mixed ANOVA.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1241955"/>
            <a:ext cx="1676400" cy="55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49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47800" y="457200"/>
            <a:ext cx="617220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Two-way Mixed ANOVA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47800" y="914400"/>
            <a:ext cx="617220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 panose="020B0603020202020204" pitchFamily="34" charset="0"/>
              </a:rPr>
              <a:t>output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241955"/>
            <a:ext cx="1676400" cy="5540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89932"/>
            <a:ext cx="7048500" cy="14573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743200" y="3657600"/>
            <a:ext cx="1219200" cy="3209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interaction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10000" y="1768948"/>
            <a:ext cx="2133600" cy="2884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effect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948320" y="3610849"/>
            <a:ext cx="1938380" cy="2619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Simple main effect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4138014"/>
            <a:ext cx="3795713" cy="259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804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47800" y="457200"/>
            <a:ext cx="617220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000FF"/>
                </a:solidFill>
              </a:rPr>
              <a:t>boxplot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47800" y="914400"/>
            <a:ext cx="617220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 panose="020B0603020202020204" pitchFamily="34" charset="0"/>
              </a:rPr>
              <a:t>Input format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5715000"/>
            <a:ext cx="1362075" cy="900222"/>
          </a:xfrm>
          <a:prstGeom prst="rect">
            <a:avLst/>
          </a:prstGeom>
        </p:spPr>
      </p:pic>
      <p:sp>
        <p:nvSpPr>
          <p:cNvPr id="24" name="Oval 23"/>
          <p:cNvSpPr/>
          <p:nvPr/>
        </p:nvSpPr>
        <p:spPr>
          <a:xfrm>
            <a:off x="7335150" y="6040582"/>
            <a:ext cx="437250" cy="2078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cxnSpLocks/>
          </p:cNvCxnSpPr>
          <p:nvPr/>
        </p:nvCxnSpPr>
        <p:spPr>
          <a:xfrm flipH="1" flipV="1">
            <a:off x="7727226" y="6248400"/>
            <a:ext cx="121374" cy="152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828800"/>
            <a:ext cx="6234113" cy="3818682"/>
          </a:xfrm>
          <a:prstGeom prst="rect">
            <a:avLst/>
          </a:prstGeom>
        </p:spPr>
      </p:pic>
      <p:cxnSp>
        <p:nvCxnSpPr>
          <p:cNvPr id="4" name="Straight Arrow Connector 3"/>
          <p:cNvCxnSpPr>
            <a:cxnSpLocks/>
          </p:cNvCxnSpPr>
          <p:nvPr/>
        </p:nvCxnSpPr>
        <p:spPr>
          <a:xfrm flipH="1">
            <a:off x="6538913" y="1905000"/>
            <a:ext cx="31908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 flipH="1">
            <a:off x="6538913" y="2057400"/>
            <a:ext cx="31908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-10305" t="-9142" r="10305" b="9142"/>
          <a:stretch/>
        </p:blipFill>
        <p:spPr>
          <a:xfrm>
            <a:off x="6524625" y="2394684"/>
            <a:ext cx="2495550" cy="56197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858000" y="1731818"/>
            <a:ext cx="1209675" cy="24938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Factor 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67526" y="2012641"/>
            <a:ext cx="1200150" cy="26931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Factor 2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600" y="925497"/>
            <a:ext cx="1381125" cy="79057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6698456" y="2281956"/>
            <a:ext cx="2369344" cy="84224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70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47800" y="457200"/>
            <a:ext cx="617220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000FF"/>
                </a:solidFill>
              </a:rPr>
              <a:t>boxplot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47800" y="914400"/>
            <a:ext cx="617220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 panose="020B0603020202020204" pitchFamily="34" charset="0"/>
              </a:rPr>
              <a:t>output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5715000"/>
            <a:ext cx="1362075" cy="900222"/>
          </a:xfrm>
          <a:prstGeom prst="rect">
            <a:avLst/>
          </a:prstGeom>
        </p:spPr>
      </p:pic>
      <p:sp>
        <p:nvSpPr>
          <p:cNvPr id="24" name="Oval 23"/>
          <p:cNvSpPr/>
          <p:nvPr/>
        </p:nvSpPr>
        <p:spPr>
          <a:xfrm>
            <a:off x="7335150" y="6040582"/>
            <a:ext cx="437250" cy="2078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cxnSpLocks/>
          </p:cNvCxnSpPr>
          <p:nvPr/>
        </p:nvCxnSpPr>
        <p:spPr>
          <a:xfrm flipH="1" flipV="1">
            <a:off x="7727226" y="6248400"/>
            <a:ext cx="121374" cy="152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646" y="1618777"/>
            <a:ext cx="4240954" cy="35194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1828800"/>
            <a:ext cx="2797766" cy="270799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04800" y="2438400"/>
            <a:ext cx="1219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9" idx="3"/>
          </p:cNvCxnSpPr>
          <p:nvPr/>
        </p:nvCxnSpPr>
        <p:spPr>
          <a:xfrm>
            <a:off x="1524000" y="2667000"/>
            <a:ext cx="3124200" cy="21994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04800" y="1934592"/>
            <a:ext cx="1219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1524000" y="2072844"/>
            <a:ext cx="2438400" cy="7465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686300" y="4673472"/>
            <a:ext cx="2362200" cy="3859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924300" y="2130976"/>
            <a:ext cx="1943100" cy="2136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4006149" y="2818660"/>
            <a:ext cx="1861251" cy="7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4892151" y="4954144"/>
            <a:ext cx="1861251" cy="7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04800" y="4267200"/>
            <a:ext cx="838200" cy="2695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V="1">
            <a:off x="1227688" y="3766711"/>
            <a:ext cx="2953532" cy="6478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20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47800" y="457200"/>
            <a:ext cx="617220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000FF"/>
                </a:solidFill>
              </a:rPr>
              <a:t>boxplot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47800" y="914400"/>
            <a:ext cx="617220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 panose="020B0603020202020204" pitchFamily="34" charset="0"/>
              </a:rPr>
              <a:t>output2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956375"/>
            <a:ext cx="4876800" cy="40169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905000"/>
            <a:ext cx="2967520" cy="360641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066800" y="2209800"/>
            <a:ext cx="0" cy="381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143000" y="2209800"/>
            <a:ext cx="0" cy="381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102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47800" y="457200"/>
            <a:ext cx="617220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volcano plot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47800" y="914400"/>
            <a:ext cx="617220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 panose="020B0603020202020204" pitchFamily="34" charset="0"/>
              </a:rPr>
              <a:t>Input format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5715000"/>
            <a:ext cx="1362075" cy="900222"/>
          </a:xfrm>
          <a:prstGeom prst="rect">
            <a:avLst/>
          </a:prstGeom>
        </p:spPr>
      </p:pic>
      <p:sp>
        <p:nvSpPr>
          <p:cNvPr id="24" name="Oval 23"/>
          <p:cNvSpPr/>
          <p:nvPr/>
        </p:nvSpPr>
        <p:spPr>
          <a:xfrm>
            <a:off x="7335150" y="6040582"/>
            <a:ext cx="437250" cy="2078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cxnSpLocks/>
          </p:cNvCxnSpPr>
          <p:nvPr/>
        </p:nvCxnSpPr>
        <p:spPr>
          <a:xfrm flipH="1" flipV="1">
            <a:off x="7727226" y="6248400"/>
            <a:ext cx="121374" cy="152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1676400"/>
            <a:ext cx="3354241" cy="37338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354241" y="5674015"/>
            <a:ext cx="2895600" cy="4704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column order matters.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876300"/>
            <a:ext cx="10191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921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47800" y="457200"/>
            <a:ext cx="617220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volcano plot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71600" y="876507"/>
            <a:ext cx="617220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 panose="020B0603020202020204" pitchFamily="34" charset="0"/>
              </a:rPr>
              <a:t>output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742" y="1752600"/>
            <a:ext cx="4635656" cy="3524250"/>
          </a:xfrm>
          <a:prstGeom prst="rect">
            <a:avLst/>
          </a:prstGeom>
        </p:spPr>
      </p:pic>
      <p:sp>
        <p:nvSpPr>
          <p:cNvPr id="4" name="Arrow: Right 3"/>
          <p:cNvSpPr/>
          <p:nvPr/>
        </p:nvSpPr>
        <p:spPr>
          <a:xfrm>
            <a:off x="4504744" y="5262794"/>
            <a:ext cx="173259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/>
          <p:cNvSpPr/>
          <p:nvPr/>
        </p:nvSpPr>
        <p:spPr>
          <a:xfrm flipH="1">
            <a:off x="2579741" y="5262794"/>
            <a:ext cx="1752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/>
          <p:cNvSpPr/>
          <p:nvPr/>
        </p:nvSpPr>
        <p:spPr>
          <a:xfrm rot="5400000" flipH="1">
            <a:off x="1778948" y="2406715"/>
            <a:ext cx="1576497" cy="30480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/>
          <p:cNvSpPr/>
          <p:nvPr/>
        </p:nvSpPr>
        <p:spPr>
          <a:xfrm rot="16200000" flipH="1">
            <a:off x="1791493" y="4189555"/>
            <a:ext cx="1576497" cy="30480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0992" y="1661439"/>
            <a:ext cx="1582049" cy="47760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significant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18447" y="4561196"/>
            <a:ext cx="1582049" cy="47760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</a:t>
            </a:r>
          </a:p>
          <a:p>
            <a:pPr algn="ctr"/>
            <a:r>
              <a:rPr lang="en-US" dirty="0"/>
              <a:t>significant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066291" y="5621434"/>
            <a:ext cx="1301006" cy="39841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r>
              <a:rPr lang="en-US" dirty="0" err="1"/>
              <a:t>ve</a:t>
            </a:r>
            <a:r>
              <a:rPr lang="en-US" dirty="0"/>
              <a:t> effect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399142" y="5621434"/>
            <a:ext cx="1301006" cy="39841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r>
              <a:rPr lang="en-US" dirty="0" err="1"/>
              <a:t>ve</a:t>
            </a:r>
            <a:r>
              <a:rPr lang="en-US" dirty="0"/>
              <a:t> effect</a:t>
            </a:r>
          </a:p>
        </p:txBody>
      </p:sp>
    </p:spTree>
    <p:extLst>
      <p:ext uri="{BB962C8B-B14F-4D97-AF65-F5344CB8AC3E}">
        <p14:creationId xmlns:p14="http://schemas.microsoft.com/office/powerpoint/2010/main" val="2724597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47800" y="457200"/>
            <a:ext cx="617220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 panose="020B0603020202020204" pitchFamily="34" charset="0"/>
              </a:rPr>
              <a:t>MetaBox</a:t>
            </a:r>
            <a:r>
              <a:rPr lang="en-US" altLang="zh-CN" sz="32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 panose="020B0603020202020204" pitchFamily="34" charset="0"/>
              </a:rPr>
              <a:t> online</a:t>
            </a:r>
            <a:endParaRPr lang="en-US" sz="3200" dirty="0">
              <a:ln w="0"/>
              <a:solidFill>
                <a:srgbClr val="0000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0100" y="1905000"/>
            <a:ext cx="8915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sz="5400" dirty="0">
                <a:hlinkClick r:id="rId2"/>
              </a:rPr>
            </a:br>
            <a:r>
              <a:rPr lang="en-US" sz="5400" dirty="0">
                <a:hlinkClick r:id="rId2"/>
              </a:rPr>
              <a:t>metda.fiehnlab.ucdavis.edu</a:t>
            </a:r>
            <a:r>
              <a:rPr lang="en-US" sz="5400" dirty="0"/>
              <a:t> </a:t>
            </a:r>
          </a:p>
        </p:txBody>
      </p:sp>
      <p:sp>
        <p:nvSpPr>
          <p:cNvPr id="2" name="Rectangle 1"/>
          <p:cNvSpPr/>
          <p:nvPr/>
        </p:nvSpPr>
        <p:spPr>
          <a:xfrm>
            <a:off x="2094615" y="6171992"/>
            <a:ext cx="76208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https://github.com/slfan2013/metabox.stat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17199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Power analysis</a:t>
            </a:r>
          </a:p>
        </p:txBody>
      </p:sp>
      <p:sp>
        <p:nvSpPr>
          <p:cNvPr id="8" name="Rectangle 7"/>
          <p:cNvSpPr/>
          <p:nvPr/>
        </p:nvSpPr>
        <p:spPr>
          <a:xfrm>
            <a:off x="7779026" y="6171991"/>
            <a:ext cx="9162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*local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641" y="3659326"/>
            <a:ext cx="4419600" cy="251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95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439966"/>
            <a:ext cx="8179293" cy="6654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47800" y="457200"/>
            <a:ext cx="617220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About </a:t>
            </a:r>
            <a:r>
              <a:rPr lang="en-US" sz="3200" b="1" dirty="0" err="1">
                <a:solidFill>
                  <a:srgbClr val="0000FF"/>
                </a:solidFill>
              </a:rPr>
              <a:t>MetaBox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25750" y="2209800"/>
            <a:ext cx="7924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Wanichthanarak</a:t>
            </a:r>
            <a:r>
              <a:rPr lang="en-US" dirty="0"/>
              <a:t> K, Fan S, </a:t>
            </a:r>
            <a:r>
              <a:rPr lang="en-US" dirty="0" err="1"/>
              <a:t>Grapov</a:t>
            </a:r>
            <a:r>
              <a:rPr lang="en-US" dirty="0"/>
              <a:t> D, </a:t>
            </a:r>
            <a:r>
              <a:rPr lang="en-US" dirty="0" err="1"/>
              <a:t>Barupal</a:t>
            </a:r>
            <a:r>
              <a:rPr lang="en-US" dirty="0"/>
              <a:t> DK, Fiehn O. </a:t>
            </a:r>
            <a:r>
              <a:rPr lang="en-US" dirty="0" err="1"/>
              <a:t>Metabox</a:t>
            </a:r>
            <a:r>
              <a:rPr lang="en-US" dirty="0"/>
              <a:t>: A Toolbox for Metabolomic Data Analysis, Interpretation and Integrative Exploration. </a:t>
            </a:r>
            <a:r>
              <a:rPr lang="en-US" dirty="0" err="1"/>
              <a:t>PloS</a:t>
            </a:r>
            <a:r>
              <a:rPr lang="en-US" dirty="0"/>
              <a:t> one. 2017 Jan 31;12(1):e0171046.</a:t>
            </a:r>
          </a:p>
        </p:txBody>
      </p:sp>
      <p:sp>
        <p:nvSpPr>
          <p:cNvPr id="8" name="Rectangle 7"/>
          <p:cNvSpPr/>
          <p:nvPr/>
        </p:nvSpPr>
        <p:spPr>
          <a:xfrm>
            <a:off x="736107" y="3562291"/>
            <a:ext cx="4086375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https://github.com/slfan2013/WCMC_DA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6107" y="3076831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5750" y="196707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paper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6107" y="3319561"/>
            <a:ext cx="4102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https://github.com/kwanjeeraw/metabox</a:t>
            </a:r>
          </a:p>
        </p:txBody>
      </p:sp>
      <p:cxnSp>
        <p:nvCxnSpPr>
          <p:cNvPr id="16" name="Straight Arrow Connector 15"/>
          <p:cNvCxnSpPr>
            <a:cxnSpLocks/>
            <a:endCxn id="8" idx="3"/>
          </p:cNvCxnSpPr>
          <p:nvPr/>
        </p:nvCxnSpPr>
        <p:spPr>
          <a:xfrm flipH="1">
            <a:off x="4822482" y="3746957"/>
            <a:ext cx="3332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05400" y="35930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Recommended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4245" y="4192510"/>
            <a:ext cx="425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 report bugs or suggestions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398" y="4995729"/>
            <a:ext cx="39624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659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651409" y="195632"/>
            <a:ext cx="7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Group Exercise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7800" y="1145629"/>
            <a:ext cx="73152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</a:rPr>
              <a:t>Try to finish following points: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b="1" dirty="0"/>
              <a:t>What criterion can we use to decide data pre-processing procedures?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b="1" dirty="0"/>
              <a:t>What normalization, transformation and scaling procedure is best?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b="1" dirty="0"/>
              <a:t>Which hypothesis testing procedure should I use? Why?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b="1" dirty="0"/>
              <a:t>fold change calculation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b="1" dirty="0"/>
              <a:t>Visualize data to justify the result.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b="1" dirty="0"/>
              <a:t>…</a:t>
            </a:r>
          </a:p>
          <a:p>
            <a:pPr marL="228600" indent="-228600">
              <a:buFont typeface="+mj-lt"/>
              <a:buAutoNum type="arabicPeriod"/>
            </a:pPr>
            <a:endParaRPr lang="en-US" sz="1600" b="1" dirty="0"/>
          </a:p>
          <a:p>
            <a:endParaRPr lang="en-US" sz="4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A292F02-9FED-4B4D-971F-23FEA28C1F08}"/>
              </a:ext>
            </a:extLst>
          </p:cNvPr>
          <p:cNvGrpSpPr/>
          <p:nvPr/>
        </p:nvGrpSpPr>
        <p:grpSpPr>
          <a:xfrm>
            <a:off x="838200" y="3627557"/>
            <a:ext cx="8153400" cy="1770087"/>
            <a:chOff x="838200" y="4826194"/>
            <a:chExt cx="8153400" cy="177008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4838809"/>
              <a:ext cx="4038600" cy="175747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30" name="Rectangle 29"/>
            <p:cNvSpPr/>
            <p:nvPr/>
          </p:nvSpPr>
          <p:spPr>
            <a:xfrm>
              <a:off x="4953000" y="4826194"/>
              <a:ext cx="4038600" cy="1752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24880" y="4896044"/>
              <a:ext cx="2538334" cy="16129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854476" y="4826194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A</a:t>
              </a:r>
              <a:endParaRPr lang="en-US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34713" y="4838809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4369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200643"/>
            <a:ext cx="7772400" cy="3657357"/>
          </a:xfrm>
          <a:prstGeom prst="rect">
            <a:avLst/>
          </a:prstGeom>
        </p:spPr>
      </p:pic>
      <p:pic>
        <p:nvPicPr>
          <p:cNvPr id="3" name="Picture 2" descr="https://www.kbresearch.com/concept-files/information-databas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0"/>
            <a:ext cx="4810125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393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1600" y="2057400"/>
            <a:ext cx="754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Lets start by downloading the 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3187988"/>
            <a:ext cx="9296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https://github.com/slfan2013/summer-course-2017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1914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47800" y="457200"/>
            <a:ext cx="617220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Launch </a:t>
            </a:r>
            <a:r>
              <a:rPr lang="en-US" sz="3200" b="1" dirty="0" err="1">
                <a:solidFill>
                  <a:srgbClr val="0000FF"/>
                </a:solidFill>
              </a:rPr>
              <a:t>Meta</a:t>
            </a:r>
            <a:r>
              <a:rPr lang="en-US" altLang="zh-CN" sz="3200" b="1" dirty="0" err="1">
                <a:solidFill>
                  <a:srgbClr val="0000FF"/>
                </a:solidFill>
              </a:rPr>
              <a:t>B</a:t>
            </a:r>
            <a:r>
              <a:rPr lang="en-US" sz="3200" b="1" dirty="0" err="1">
                <a:solidFill>
                  <a:srgbClr val="0000FF"/>
                </a:solidFill>
              </a:rPr>
              <a:t>ox</a:t>
            </a:r>
            <a:r>
              <a:rPr lang="en-US" sz="3200" b="1" dirty="0">
                <a:solidFill>
                  <a:srgbClr val="0000FF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locally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4400" y="17526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Open </a:t>
            </a:r>
            <a:r>
              <a:rPr lang="en-US" b="1" dirty="0" err="1"/>
              <a:t>Rstudio</a:t>
            </a:r>
            <a:r>
              <a:rPr lang="en-US" b="1" dirty="0"/>
              <a:t>:</a:t>
            </a:r>
          </a:p>
          <a:p>
            <a:pPr marL="342900" indent="-342900">
              <a:buAutoNum type="arabicPeriod"/>
            </a:pP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2761521"/>
            <a:ext cx="739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2. copy + paste:</a:t>
            </a:r>
          </a:p>
          <a:p>
            <a:r>
              <a:rPr lang="en-US" altLang="en-US" i="1" dirty="0">
                <a:solidFill>
                  <a:srgbClr val="24292E"/>
                </a:solidFill>
                <a:latin typeface="Arial Unicode MS" panose="020B0604020202020204" pitchFamily="34" charset="-128"/>
                <a:ea typeface="SFMono-Regular"/>
              </a:rPr>
              <a:t>library(</a:t>
            </a:r>
            <a:r>
              <a:rPr lang="en-US" altLang="en-US" i="1" dirty="0" err="1">
                <a:solidFill>
                  <a:srgbClr val="24292E"/>
                </a:solidFill>
                <a:latin typeface="Arial Unicode MS" panose="020B0604020202020204" pitchFamily="34" charset="-128"/>
                <a:ea typeface="SFMono-Regular"/>
              </a:rPr>
              <a:t>opencpu</a:t>
            </a:r>
            <a:r>
              <a:rPr lang="en-US" altLang="en-US" i="1" dirty="0">
                <a:solidFill>
                  <a:srgbClr val="24292E"/>
                </a:solidFill>
                <a:latin typeface="Arial Unicode MS" panose="020B0604020202020204" pitchFamily="34" charset="-128"/>
                <a:ea typeface="SFMono-Regular"/>
              </a:rPr>
              <a:t>); </a:t>
            </a:r>
            <a:r>
              <a:rPr lang="en-US" altLang="en-US" i="1" dirty="0" err="1">
                <a:solidFill>
                  <a:srgbClr val="24292E"/>
                </a:solidFill>
                <a:latin typeface="Arial Unicode MS" panose="020B0604020202020204" pitchFamily="34" charset="-128"/>
                <a:ea typeface="SFMono-Regular"/>
              </a:rPr>
              <a:t>opencpu$browse</a:t>
            </a:r>
            <a:r>
              <a:rPr lang="en-US" altLang="en-US" i="1" dirty="0">
                <a:solidFill>
                  <a:srgbClr val="24292E"/>
                </a:solidFill>
                <a:latin typeface="Arial Unicode MS" panose="020B0604020202020204" pitchFamily="34" charset="-128"/>
                <a:ea typeface="SFMono-Regular"/>
              </a:rPr>
              <a:t>("library/WCMC.Course2017.STAT/www");</a:t>
            </a:r>
            <a:r>
              <a:rPr lang="en-US" altLang="en-US" sz="800" i="1" dirty="0"/>
              <a:t> </a:t>
            </a:r>
            <a:endParaRPr lang="en-US" altLang="en-US" sz="4400" i="1" dirty="0">
              <a:latin typeface="Arial" panose="020B0604020202020204" pitchFamily="34" charset="0"/>
            </a:endParaRPr>
          </a:p>
          <a:p>
            <a:r>
              <a:rPr lang="en-US" dirty="0"/>
              <a:t>to the console.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57800" y="6596390"/>
            <a:ext cx="3886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For more information: https://github.com/slfan2013/WCMC_DA 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814" y="3927149"/>
            <a:ext cx="6462713" cy="94543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14" y="2109119"/>
            <a:ext cx="680379" cy="7026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97541" y="49530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 Start analyzing: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814" y="5288574"/>
            <a:ext cx="3886200" cy="149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482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47800" y="457200"/>
            <a:ext cx="617220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t test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057400"/>
            <a:ext cx="7312472" cy="3276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447800" y="914400"/>
            <a:ext cx="617220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 panose="020B0603020202020204" pitchFamily="34" charset="0"/>
              </a:rPr>
              <a:t>Input format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828800" y="5396924"/>
            <a:ext cx="4724400" cy="9525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Different module may have different input format.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Row &amp; column order matters. 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5715000"/>
            <a:ext cx="1362075" cy="900222"/>
          </a:xfrm>
          <a:prstGeom prst="rect">
            <a:avLst/>
          </a:prstGeom>
        </p:spPr>
      </p:pic>
      <p:sp>
        <p:nvSpPr>
          <p:cNvPr id="24" name="Oval 23"/>
          <p:cNvSpPr/>
          <p:nvPr/>
        </p:nvSpPr>
        <p:spPr>
          <a:xfrm>
            <a:off x="7335150" y="6040582"/>
            <a:ext cx="437250" cy="2078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cxnSpLocks/>
          </p:cNvCxnSpPr>
          <p:nvPr/>
        </p:nvCxnSpPr>
        <p:spPr>
          <a:xfrm flipH="1" flipV="1">
            <a:off x="7727226" y="6248400"/>
            <a:ext cx="121374" cy="152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1206787"/>
            <a:ext cx="12096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610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028825"/>
            <a:ext cx="3962400" cy="28003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47800" y="457200"/>
            <a:ext cx="617220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t test page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276600" y="4724400"/>
            <a:ext cx="304800" cy="3810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581400" y="5105400"/>
            <a:ext cx="1143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Click Run</a:t>
            </a:r>
          </a:p>
        </p:txBody>
      </p:sp>
    </p:spTree>
    <p:extLst>
      <p:ext uri="{BB962C8B-B14F-4D97-AF65-F5344CB8AC3E}">
        <p14:creationId xmlns:p14="http://schemas.microsoft.com/office/powerpoint/2010/main" val="2219797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47800" y="457200"/>
            <a:ext cx="617220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 panose="020B0603020202020204" pitchFamily="34" charset="0"/>
              </a:rPr>
              <a:t>t test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7" y="2266950"/>
            <a:ext cx="4810125" cy="23241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3124200" y="4210050"/>
            <a:ext cx="304800" cy="3810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429000" y="4591050"/>
            <a:ext cx="2133600" cy="4381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Click Download</a:t>
            </a:r>
          </a:p>
        </p:txBody>
      </p:sp>
    </p:spTree>
    <p:extLst>
      <p:ext uri="{BB962C8B-B14F-4D97-AF65-F5344CB8AC3E}">
        <p14:creationId xmlns:p14="http://schemas.microsoft.com/office/powerpoint/2010/main" val="4096051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47800" y="457200"/>
            <a:ext cx="617220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t test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1935660"/>
            <a:ext cx="4419600" cy="40481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47800" y="914400"/>
            <a:ext cx="617220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 panose="020B0603020202020204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150824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1628</TotalTime>
  <Words>358</Words>
  <Application>Microsoft Office PowerPoint</Application>
  <PresentationFormat>On-screen Show (4:3)</PresentationFormat>
  <Paragraphs>82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 Unicode MS</vt:lpstr>
      <vt:lpstr>SFMono-Regular</vt:lpstr>
      <vt:lpstr>宋体</vt:lpstr>
      <vt:lpstr>Arial</vt:lpstr>
      <vt:lpstr>Calibri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California, Davis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jmartins</dc:creator>
  <cp:lastModifiedBy>Sili Fan</cp:lastModifiedBy>
  <cp:revision>148</cp:revision>
  <dcterms:created xsi:type="dcterms:W3CDTF">2013-07-10T06:33:47Z</dcterms:created>
  <dcterms:modified xsi:type="dcterms:W3CDTF">2017-08-23T17:59:56Z</dcterms:modified>
</cp:coreProperties>
</file>