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0" r:id="rId2"/>
    <p:sldId id="262" r:id="rId3"/>
    <p:sldId id="293" r:id="rId4"/>
    <p:sldId id="294" r:id="rId5"/>
    <p:sldId id="261" r:id="rId6"/>
    <p:sldId id="310" r:id="rId7"/>
    <p:sldId id="287" r:id="rId8"/>
    <p:sldId id="298" r:id="rId9"/>
    <p:sldId id="299" r:id="rId10"/>
    <p:sldId id="300" r:id="rId11"/>
    <p:sldId id="301" r:id="rId12"/>
    <p:sldId id="302" r:id="rId13"/>
    <p:sldId id="304" r:id="rId14"/>
    <p:sldId id="305" r:id="rId15"/>
    <p:sldId id="266" r:id="rId16"/>
    <p:sldId id="267" r:id="rId17"/>
    <p:sldId id="268" r:id="rId18"/>
    <p:sldId id="269" r:id="rId19"/>
    <p:sldId id="271" r:id="rId20"/>
    <p:sldId id="311" r:id="rId21"/>
    <p:sldId id="289" r:id="rId22"/>
    <p:sldId id="306" r:id="rId23"/>
    <p:sldId id="307" r:id="rId24"/>
    <p:sldId id="308" r:id="rId25"/>
    <p:sldId id="309" r:id="rId26"/>
    <p:sldId id="274" r:id="rId27"/>
    <p:sldId id="285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CAC8"/>
    <a:srgbClr val="F07510"/>
    <a:srgbClr val="25F808"/>
    <a:srgbClr val="008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59" autoAdjust="0"/>
    <p:restoredTop sz="88290" autoAdjust="0"/>
  </p:normalViewPr>
  <p:slideViewPr>
    <p:cSldViewPr>
      <p:cViewPr varScale="1">
        <p:scale>
          <a:sx n="101" d="100"/>
          <a:sy n="101" d="100"/>
        </p:scale>
        <p:origin x="23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516C1-50CA-46D5-9A0D-CBFAB170A6E0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05EA4-99A9-4A58-AD3F-AEA1D799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5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76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31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0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3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88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63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9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9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14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multivariate cannot select relevant feature.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talking about p-value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8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0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03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independent group?</a:t>
            </a:r>
          </a:p>
          <a:p>
            <a:r>
              <a:rPr lang="en-US" dirty="0"/>
              <a:t>What is paired group?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83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4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92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2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H="1" flipV="1">
            <a:off x="304800" y="2008094"/>
            <a:ext cx="457200" cy="4545106"/>
          </a:xfrm>
          <a:prstGeom prst="rect">
            <a:avLst/>
          </a:prstGeom>
          <a:gradFill>
            <a:gsLst>
              <a:gs pos="47000">
                <a:srgbClr val="00CC00">
                  <a:alpha val="21000"/>
                </a:srgbClr>
              </a:gs>
              <a:gs pos="97000">
                <a:srgbClr val="00CC00">
                  <a:alpha val="63000"/>
                </a:srgbClr>
              </a:gs>
              <a:gs pos="100000">
                <a:srgbClr val="00CC00">
                  <a:alpha val="44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304800" y="2008094"/>
            <a:ext cx="457200" cy="4545106"/>
          </a:xfrm>
          <a:prstGeom prst="rect">
            <a:avLst/>
          </a:prstGeom>
          <a:gradFill>
            <a:gsLst>
              <a:gs pos="10000">
                <a:srgbClr val="FFC000">
                  <a:alpha val="25000"/>
                </a:srgbClr>
              </a:gs>
              <a:gs pos="47000">
                <a:srgbClr val="FFC000">
                  <a:alpha val="40000"/>
                </a:srgbClr>
              </a:gs>
              <a:gs pos="78000">
                <a:srgbClr val="FFC000">
                  <a:alpha val="6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0" y="2008094"/>
            <a:ext cx="457200" cy="4545106"/>
          </a:xfrm>
          <a:prstGeom prst="rect">
            <a:avLst/>
          </a:prstGeom>
          <a:gradFill flip="none" rotWithShape="1">
            <a:gsLst>
              <a:gs pos="26000">
                <a:srgbClr val="7AA0CC">
                  <a:alpha val="58000"/>
                </a:srgbClr>
              </a:gs>
              <a:gs pos="81000">
                <a:schemeClr val="accent1">
                  <a:lumMod val="0"/>
                  <a:alpha val="1100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52400"/>
            <a:ext cx="1484086" cy="1458474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11" name="Oval 10"/>
            <p:cNvSpPr/>
            <p:nvPr userDrawn="1"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Biology</a:t>
              </a: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685800" y="381000"/>
            <a:ext cx="990600" cy="914400"/>
            <a:chOff x="152400" y="152400"/>
            <a:chExt cx="1430867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364066" y="568151"/>
              <a:ext cx="121920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Chemistry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 userDrawn="1"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Informatics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41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image" Target="../media/image2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7432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Univariate Analysis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3810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Sili</a:t>
            </a:r>
            <a:r>
              <a:rPr lang="en-US" dirty="0"/>
              <a:t> Fan</a:t>
            </a:r>
            <a:br>
              <a:rPr lang="en-US" dirty="0"/>
            </a:br>
            <a:r>
              <a:rPr lang="en-US" dirty="0"/>
              <a:t>WCMC statistician</a:t>
            </a:r>
          </a:p>
        </p:txBody>
      </p:sp>
      <p:pic>
        <p:nvPicPr>
          <p:cNvPr id="5" name="Picture 5">
            <a:extLst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79" y="6180220"/>
            <a:ext cx="1483445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7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1066800"/>
            <a:ext cx="4648200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b="1" dirty="0"/>
              <a:t>two paired groups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82" y="2110376"/>
            <a:ext cx="3810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67" y="2583526"/>
            <a:ext cx="381000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052" y="2864773"/>
            <a:ext cx="3810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30" y="2503828"/>
            <a:ext cx="381000" cy="381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65" y="2445148"/>
            <a:ext cx="381000" cy="38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94" y="3008177"/>
            <a:ext cx="381000" cy="381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30" y="2652895"/>
            <a:ext cx="3810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24" y="2840597"/>
            <a:ext cx="381000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52" y="2948777"/>
            <a:ext cx="381000" cy="381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59" y="3321306"/>
            <a:ext cx="381000" cy="381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30" y="2047381"/>
            <a:ext cx="381000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87" y="1906408"/>
            <a:ext cx="381000" cy="38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108" y="2281602"/>
            <a:ext cx="381000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28" y="2523434"/>
            <a:ext cx="381000" cy="381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45" y="2070267"/>
            <a:ext cx="381000" cy="381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3" y="3006808"/>
            <a:ext cx="381000" cy="381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48" y="2457937"/>
            <a:ext cx="381000" cy="381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13793"/>
            <a:ext cx="381000" cy="381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31" y="2487280"/>
            <a:ext cx="381000" cy="381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45" y="3094793"/>
            <a:ext cx="381000" cy="381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77544" y="1388321"/>
            <a:ext cx="3662399" cy="56555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subjects are same between two groups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68680" y="3851956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proxima-nova"/>
              </a:rPr>
              <a:t>For example, understand whether there was a mean </a:t>
            </a:r>
            <a:r>
              <a:rPr lang="en-US" sz="1100" dirty="0">
                <a:solidFill>
                  <a:srgbClr val="FF0000"/>
                </a:solidFill>
                <a:latin typeface="proxima-nova"/>
              </a:rPr>
              <a:t>difference</a:t>
            </a:r>
            <a:r>
              <a:rPr lang="en-US" sz="1100" dirty="0">
                <a:latin typeface="proxima-nova"/>
              </a:rPr>
              <a:t> in daily calorie consumption before and after a six week of exercise program.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269016" y="5051157"/>
            <a:ext cx="1494264" cy="2845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paired 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 test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959053" y="5287575"/>
            <a:ext cx="3343230" cy="2845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Wilcoxon signed-rank test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66" y="2153707"/>
            <a:ext cx="381000" cy="3810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81" y="2518746"/>
            <a:ext cx="381000" cy="3810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73" y="2766205"/>
            <a:ext cx="381000" cy="381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40" y="2937488"/>
            <a:ext cx="381000" cy="381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50" y="2356252"/>
            <a:ext cx="381000" cy="381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528" y="3276928"/>
            <a:ext cx="381000" cy="381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09" y="2635693"/>
            <a:ext cx="381000" cy="381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12" y="3075687"/>
            <a:ext cx="381000" cy="381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65" y="2965476"/>
            <a:ext cx="381000" cy="3810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43" y="3051398"/>
            <a:ext cx="381000" cy="3810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79" y="1938874"/>
            <a:ext cx="381000" cy="3810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30" y="2118945"/>
            <a:ext cx="381000" cy="3810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89" y="1994001"/>
            <a:ext cx="381000" cy="3810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12" y="2551136"/>
            <a:ext cx="381000" cy="3810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69" y="2203979"/>
            <a:ext cx="381000" cy="3810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3" y="2590856"/>
            <a:ext cx="381000" cy="381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65" y="2098110"/>
            <a:ext cx="381000" cy="3810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964526"/>
            <a:ext cx="381000" cy="3810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62" y="2499945"/>
            <a:ext cx="381000" cy="3810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090" y="2704886"/>
            <a:ext cx="381000" cy="381000"/>
          </a:xfrm>
          <a:prstGeom prst="rect">
            <a:avLst/>
          </a:prstGeom>
        </p:spPr>
      </p:pic>
      <p:sp>
        <p:nvSpPr>
          <p:cNvPr id="97" name="Arrow: Right 51"/>
          <p:cNvSpPr/>
          <p:nvPr/>
        </p:nvSpPr>
        <p:spPr>
          <a:xfrm>
            <a:off x="3945692" y="2599771"/>
            <a:ext cx="1501621" cy="50801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pic>
        <p:nvPicPr>
          <p:cNvPr id="6146" name="Picture 2" descr="https://statistics.laerd.com/premium/spss/pstt/img/outliers-box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965" y="4232956"/>
            <a:ext cx="2787790" cy="22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3409548" y="5884545"/>
            <a:ext cx="262686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69567" y="365603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paired t </a:t>
            </a:r>
            <a:r>
              <a:rPr lang="en-US" altLang="zh-CN" sz="3200" b="1" dirty="0">
                <a:solidFill>
                  <a:srgbClr val="0000FF"/>
                </a:solidFill>
              </a:rPr>
              <a:t>test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9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1066800"/>
            <a:ext cx="4648200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b="1" dirty="0"/>
              <a:t>multiple independent groups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9" y="2105425"/>
            <a:ext cx="3810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04" y="2578575"/>
            <a:ext cx="381000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9" y="2859822"/>
            <a:ext cx="3810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7" y="2498877"/>
            <a:ext cx="381000" cy="381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2" y="2440197"/>
            <a:ext cx="381000" cy="38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31" y="3003226"/>
            <a:ext cx="381000" cy="381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67" y="2647944"/>
            <a:ext cx="3810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61" y="2835646"/>
            <a:ext cx="381000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089" y="2943826"/>
            <a:ext cx="381000" cy="381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96" y="3316355"/>
            <a:ext cx="381000" cy="381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67" y="2042430"/>
            <a:ext cx="381000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24" y="1901457"/>
            <a:ext cx="381000" cy="38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45" y="2276651"/>
            <a:ext cx="381000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5" y="2518483"/>
            <a:ext cx="381000" cy="381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82" y="2065316"/>
            <a:ext cx="381000" cy="381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60" y="3001857"/>
            <a:ext cx="381000" cy="381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85" y="2452986"/>
            <a:ext cx="381000" cy="381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37" y="2708842"/>
            <a:ext cx="381000" cy="381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68" y="2482329"/>
            <a:ext cx="381000" cy="381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82" y="3089842"/>
            <a:ext cx="381000" cy="381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33" y="2120913"/>
            <a:ext cx="381000" cy="381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148" y="2485952"/>
            <a:ext cx="381000" cy="381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40" y="2733411"/>
            <a:ext cx="381000" cy="381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07" y="2904694"/>
            <a:ext cx="381000" cy="381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917" y="2323458"/>
            <a:ext cx="381000" cy="381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95" y="3244134"/>
            <a:ext cx="381000" cy="381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276" y="2602899"/>
            <a:ext cx="381000" cy="381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79" y="3042893"/>
            <a:ext cx="381000" cy="381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432" y="2932682"/>
            <a:ext cx="381000" cy="381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10" y="3018604"/>
            <a:ext cx="381000" cy="381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46" y="1906080"/>
            <a:ext cx="381000" cy="381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97" y="2086151"/>
            <a:ext cx="381000" cy="381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56" y="1961207"/>
            <a:ext cx="381000" cy="381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79" y="2518342"/>
            <a:ext cx="381000" cy="381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36" y="2171185"/>
            <a:ext cx="381000" cy="381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0" y="2558062"/>
            <a:ext cx="381000" cy="381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32" y="2065316"/>
            <a:ext cx="381000" cy="381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067" y="2931732"/>
            <a:ext cx="381000" cy="3810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29" y="2467151"/>
            <a:ext cx="381000" cy="381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57" y="2672092"/>
            <a:ext cx="381000" cy="381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77544" y="1388321"/>
            <a:ext cx="3662399" cy="56555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subjects are different among groups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49" y="2105544"/>
            <a:ext cx="381000" cy="3810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34" y="2578694"/>
            <a:ext cx="381000" cy="3810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95" y="2948370"/>
            <a:ext cx="381000" cy="381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97" y="2498996"/>
            <a:ext cx="381000" cy="381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58" y="2057019"/>
            <a:ext cx="381000" cy="381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4" y="2757870"/>
            <a:ext cx="381000" cy="381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10" y="2591961"/>
            <a:ext cx="381000" cy="381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073" y="2959593"/>
            <a:ext cx="381000" cy="381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93" y="2811106"/>
            <a:ext cx="381000" cy="3810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75" y="3175721"/>
            <a:ext cx="381000" cy="3810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16" y="2533237"/>
            <a:ext cx="381000" cy="3810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844" y="2147168"/>
            <a:ext cx="381000" cy="3810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18" y="2432770"/>
            <a:ext cx="381000" cy="3810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41" y="2518461"/>
            <a:ext cx="381000" cy="3810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560" y="1931873"/>
            <a:ext cx="381000" cy="3810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12" y="2963827"/>
            <a:ext cx="381000" cy="381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39" y="2071986"/>
            <a:ext cx="381000" cy="3810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61" y="2927969"/>
            <a:ext cx="381000" cy="3810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99" y="2473416"/>
            <a:ext cx="381000" cy="3810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18" y="3201655"/>
            <a:ext cx="381000" cy="38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01423" y="3744791"/>
            <a:ext cx="83792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proxima-nova"/>
              </a:rPr>
              <a:t> For example, to determine whether exam performance differed based on test anxiety levels amongst students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100948" y="4271707"/>
            <a:ext cx="363846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Welch</a:t>
            </a:r>
            <a:r>
              <a:rPr lang="en-US" dirty="0">
                <a:solidFill>
                  <a:srgbClr val="FF0000"/>
                </a:solidFill>
              </a:rPr>
              <a:t> ANOVA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398063" y="4564575"/>
            <a:ext cx="363846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Kruskal</a:t>
            </a:r>
            <a:r>
              <a:rPr lang="en-US" dirty="0">
                <a:solidFill>
                  <a:srgbClr val="92D050"/>
                </a:solidFill>
              </a:rPr>
              <a:t>-Wallis H test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07203" y="5280717"/>
            <a:ext cx="363846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Games-Howell test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14931" y="5562600"/>
            <a:ext cx="363846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Mann Whitney U test </a:t>
            </a:r>
          </a:p>
          <a:p>
            <a:pPr algn="ctr"/>
            <a:r>
              <a:rPr lang="en-US" sz="800" dirty="0">
                <a:solidFill>
                  <a:srgbClr val="92D050"/>
                </a:solidFill>
              </a:rPr>
              <a:t>with Holm–Bonferroni correction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769567" y="365603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ANOVA</a:t>
            </a:r>
          </a:p>
        </p:txBody>
      </p:sp>
      <p:pic>
        <p:nvPicPr>
          <p:cNvPr id="7170" name="Picture 2" descr="https://statistics.laerd.com/premium/spss/owa/img/graph-boxplots-outli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478" y="4208990"/>
            <a:ext cx="2785107" cy="226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Flowchart: Process 100"/>
          <p:cNvSpPr/>
          <p:nvPr/>
        </p:nvSpPr>
        <p:spPr>
          <a:xfrm>
            <a:off x="1005709" y="6085915"/>
            <a:ext cx="2264152" cy="60568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 Hoc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77137" y="6313223"/>
            <a:ext cx="785892" cy="8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11853" y="6229500"/>
            <a:ext cx="1867358" cy="3425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Anxiety levels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9861" y="4670795"/>
            <a:ext cx="159139" cy="1189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rot="16200000">
            <a:off x="2390047" y="5077979"/>
            <a:ext cx="1867358" cy="3425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Exam score</a:t>
            </a:r>
          </a:p>
        </p:txBody>
      </p:sp>
    </p:spTree>
    <p:extLst>
      <p:ext uri="{BB962C8B-B14F-4D97-AF65-F5344CB8AC3E}">
        <p14:creationId xmlns:p14="http://schemas.microsoft.com/office/powerpoint/2010/main" val="11935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1066800"/>
            <a:ext cx="4648200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b="1" dirty="0"/>
              <a:t>multiple paired groups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9" y="2105425"/>
            <a:ext cx="3810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04" y="2578575"/>
            <a:ext cx="381000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9" y="2859822"/>
            <a:ext cx="3810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7" y="2498877"/>
            <a:ext cx="381000" cy="381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2" y="2440197"/>
            <a:ext cx="381000" cy="38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31" y="3003226"/>
            <a:ext cx="381000" cy="381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67" y="2647944"/>
            <a:ext cx="3810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61" y="2835646"/>
            <a:ext cx="381000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089" y="2943826"/>
            <a:ext cx="381000" cy="381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96" y="3316355"/>
            <a:ext cx="381000" cy="381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67" y="2042430"/>
            <a:ext cx="381000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24" y="1901457"/>
            <a:ext cx="381000" cy="38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45" y="2276651"/>
            <a:ext cx="381000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5" y="2518483"/>
            <a:ext cx="381000" cy="381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82" y="2065316"/>
            <a:ext cx="381000" cy="381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60" y="3001857"/>
            <a:ext cx="381000" cy="381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85" y="2452986"/>
            <a:ext cx="381000" cy="381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37" y="2708842"/>
            <a:ext cx="381000" cy="381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68" y="2482329"/>
            <a:ext cx="381000" cy="381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82" y="3089842"/>
            <a:ext cx="381000" cy="381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33" y="2120913"/>
            <a:ext cx="381000" cy="381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148" y="2485952"/>
            <a:ext cx="381000" cy="381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40" y="2733411"/>
            <a:ext cx="381000" cy="381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07" y="2904694"/>
            <a:ext cx="381000" cy="381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917" y="2323458"/>
            <a:ext cx="381000" cy="381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95" y="3244134"/>
            <a:ext cx="381000" cy="381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276" y="2602899"/>
            <a:ext cx="381000" cy="381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79" y="3042893"/>
            <a:ext cx="381000" cy="381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432" y="2932682"/>
            <a:ext cx="381000" cy="381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10" y="3018604"/>
            <a:ext cx="381000" cy="381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46" y="1906080"/>
            <a:ext cx="381000" cy="381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97" y="2086151"/>
            <a:ext cx="381000" cy="381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56" y="1961207"/>
            <a:ext cx="381000" cy="381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79" y="2518342"/>
            <a:ext cx="381000" cy="381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36" y="2171185"/>
            <a:ext cx="381000" cy="381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0" y="2558062"/>
            <a:ext cx="381000" cy="381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32" y="2065316"/>
            <a:ext cx="381000" cy="381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067" y="2931732"/>
            <a:ext cx="381000" cy="3810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29" y="2467151"/>
            <a:ext cx="381000" cy="381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57" y="2672092"/>
            <a:ext cx="381000" cy="381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77544" y="1388321"/>
            <a:ext cx="3662399" cy="56555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subjects are same among groups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49" y="2105544"/>
            <a:ext cx="381000" cy="3810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34" y="2578694"/>
            <a:ext cx="381000" cy="3810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95" y="2948370"/>
            <a:ext cx="381000" cy="381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97" y="2498996"/>
            <a:ext cx="381000" cy="381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58" y="2057019"/>
            <a:ext cx="381000" cy="381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4" y="2757870"/>
            <a:ext cx="381000" cy="381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10" y="2591961"/>
            <a:ext cx="381000" cy="381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073" y="2959593"/>
            <a:ext cx="381000" cy="381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93" y="2811106"/>
            <a:ext cx="381000" cy="3810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75" y="3175721"/>
            <a:ext cx="381000" cy="3810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16" y="2533237"/>
            <a:ext cx="381000" cy="3810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844" y="2147168"/>
            <a:ext cx="381000" cy="3810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18" y="2432770"/>
            <a:ext cx="381000" cy="3810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41" y="2518461"/>
            <a:ext cx="381000" cy="3810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560" y="1931873"/>
            <a:ext cx="381000" cy="3810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12" y="2963827"/>
            <a:ext cx="381000" cy="381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39" y="2071986"/>
            <a:ext cx="381000" cy="3810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61" y="2927969"/>
            <a:ext cx="381000" cy="3810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99" y="2473416"/>
            <a:ext cx="381000" cy="3810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18" y="3201655"/>
            <a:ext cx="381000" cy="38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4302" y="3820869"/>
            <a:ext cx="83792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proxima-nova"/>
              </a:rPr>
              <a:t> For example, understand whether there was a mean </a:t>
            </a:r>
            <a:r>
              <a:rPr lang="en-US" sz="1100" dirty="0">
                <a:solidFill>
                  <a:srgbClr val="FF0000"/>
                </a:solidFill>
                <a:latin typeface="proxima-nova"/>
              </a:rPr>
              <a:t>difference</a:t>
            </a:r>
            <a:r>
              <a:rPr lang="en-US" sz="1100" dirty="0">
                <a:latin typeface="proxima-nova"/>
              </a:rPr>
              <a:t> in daily calorie consumption before and after a three weeks and six weeks of exercise program.</a:t>
            </a:r>
            <a:endParaRPr lang="en-US" sz="1100" dirty="0"/>
          </a:p>
          <a:p>
            <a:endParaRPr lang="en-US" sz="1100" dirty="0">
              <a:latin typeface="proxima-nov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877544" y="4035052"/>
            <a:ext cx="363846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repeated ANOVA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with Greenhouse-</a:t>
            </a:r>
            <a:r>
              <a:rPr lang="en-US" sz="800" dirty="0" err="1">
                <a:solidFill>
                  <a:srgbClr val="FF0000"/>
                </a:solidFill>
              </a:rPr>
              <a:t>Geisser</a:t>
            </a:r>
            <a:r>
              <a:rPr lang="en-US" sz="800" dirty="0">
                <a:solidFill>
                  <a:srgbClr val="FF0000"/>
                </a:solidFill>
              </a:rPr>
              <a:t> correction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930648" y="4346396"/>
            <a:ext cx="363846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Friedman test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312065" y="5249586"/>
            <a:ext cx="2269335" cy="6940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Hoc Analysis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947418" y="5073668"/>
            <a:ext cx="363846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paired t test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With Holm–Bonferroni correction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87202" y="5447360"/>
            <a:ext cx="363846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Wilcoxon signed-rank test</a:t>
            </a:r>
          </a:p>
          <a:p>
            <a:pPr algn="ctr"/>
            <a:r>
              <a:rPr lang="en-US" sz="800" dirty="0">
                <a:solidFill>
                  <a:srgbClr val="92D050"/>
                </a:solidFill>
              </a:rPr>
              <a:t>with Holm–Bonferroni correction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0" name="Arrow: Right 51"/>
          <p:cNvSpPr/>
          <p:nvPr/>
        </p:nvSpPr>
        <p:spPr>
          <a:xfrm>
            <a:off x="2931587" y="2488642"/>
            <a:ext cx="3454664" cy="50801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69567" y="365603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repeated ANOVA</a:t>
            </a:r>
          </a:p>
        </p:txBody>
      </p:sp>
    </p:spTree>
    <p:extLst>
      <p:ext uri="{BB962C8B-B14F-4D97-AF65-F5344CB8AC3E}">
        <p14:creationId xmlns:p14="http://schemas.microsoft.com/office/powerpoint/2010/main" val="117180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statistics.laerd.com/premium/spss/twa/img/profile-plots-2w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67823"/>
            <a:ext cx="6167437" cy="262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62200" y="1066800"/>
            <a:ext cx="4648200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b="1" dirty="0"/>
              <a:t>independent * independent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77544" y="1388321"/>
            <a:ext cx="3662399" cy="56555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subjects are different among groups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1769567" y="365603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Two-way ANOVA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5943600" y="2659996"/>
            <a:ext cx="379086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two-way ANOVA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6164184" y="2992478"/>
            <a:ext cx="379086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bootstrap approaches</a:t>
            </a:r>
          </a:p>
        </p:txBody>
      </p:sp>
      <p:pic>
        <p:nvPicPr>
          <p:cNvPr id="235" name="Picture 2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34202"/>
            <a:ext cx="4569664" cy="1897943"/>
          </a:xfrm>
          <a:prstGeom prst="rect">
            <a:avLst/>
          </a:prstGeom>
        </p:spPr>
      </p:pic>
      <p:sp>
        <p:nvSpPr>
          <p:cNvPr id="237" name="Rectangle 236"/>
          <p:cNvSpPr/>
          <p:nvPr/>
        </p:nvSpPr>
        <p:spPr>
          <a:xfrm>
            <a:off x="3612739" y="5620620"/>
            <a:ext cx="19050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Significant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3603651" y="4639154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Significant</a:t>
            </a:r>
          </a:p>
        </p:txBody>
      </p:sp>
      <p:sp>
        <p:nvSpPr>
          <p:cNvPr id="2" name="Rectangle 1"/>
          <p:cNvSpPr/>
          <p:nvPr/>
        </p:nvSpPr>
        <p:spPr>
          <a:xfrm>
            <a:off x="6812755" y="4988957"/>
            <a:ext cx="1757363" cy="524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effect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7039761" y="5849220"/>
            <a:ext cx="2028039" cy="524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Simple main effect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703264" y="5282765"/>
            <a:ext cx="336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6739147" y="6135619"/>
            <a:ext cx="336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1066800"/>
            <a:ext cx="4648200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b="1" dirty="0"/>
              <a:t>independent * paired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77544" y="1388321"/>
            <a:ext cx="3662399" cy="56555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subjects are same among groups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1769567" y="365603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Two-way mixed ANOVA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5943600" y="2659996"/>
            <a:ext cx="379086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two-way mixed ANOVA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6164184" y="2992478"/>
            <a:ext cx="379086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bootstrap approaches</a:t>
            </a:r>
          </a:p>
        </p:txBody>
      </p:sp>
      <p:pic>
        <p:nvPicPr>
          <p:cNvPr id="235" name="Picture 2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34202"/>
            <a:ext cx="4569664" cy="1897943"/>
          </a:xfrm>
          <a:prstGeom prst="rect">
            <a:avLst/>
          </a:prstGeom>
        </p:spPr>
      </p:pic>
      <p:sp>
        <p:nvSpPr>
          <p:cNvPr id="237" name="Rectangle 236"/>
          <p:cNvSpPr/>
          <p:nvPr/>
        </p:nvSpPr>
        <p:spPr>
          <a:xfrm>
            <a:off x="3612739" y="5620620"/>
            <a:ext cx="19050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Significant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3603651" y="4639154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Significant</a:t>
            </a:r>
          </a:p>
        </p:txBody>
      </p:sp>
      <p:sp>
        <p:nvSpPr>
          <p:cNvPr id="2" name="Rectangle 1"/>
          <p:cNvSpPr/>
          <p:nvPr/>
        </p:nvSpPr>
        <p:spPr>
          <a:xfrm>
            <a:off x="6812755" y="4988957"/>
            <a:ext cx="1757363" cy="524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effect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7039761" y="5849220"/>
            <a:ext cx="2028039" cy="524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Simple main effect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703264" y="5282765"/>
            <a:ext cx="336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6739147" y="6135619"/>
            <a:ext cx="336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66" name="Picture 2" descr="https://statistics.laerd.com/premium/spss/twma/img/ma-profile-pl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120" y="1885293"/>
            <a:ext cx="3109246" cy="28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29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685800" y="1676400"/>
            <a:ext cx="3868340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Parametric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2335212"/>
            <a:ext cx="4114800" cy="398938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Assumptions</a:t>
            </a:r>
          </a:p>
          <a:p>
            <a:pPr marL="385745" indent="-385745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Normality (Shapiro test)</a:t>
            </a:r>
          </a:p>
          <a:p>
            <a:pPr marL="385745" indent="-385745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Equal variance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Levene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Test)</a:t>
            </a:r>
          </a:p>
          <a:p>
            <a:pPr marL="385745" indent="-385745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Sphericity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Mauchly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Test)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4.   Equal covariance (Box Test) …</a:t>
            </a:r>
          </a:p>
          <a:p>
            <a:endParaRPr lang="en-US" b="1" dirty="0"/>
          </a:p>
          <a:p>
            <a:r>
              <a:rPr lang="en-US" dirty="0"/>
              <a:t>Robust with assumptions </a:t>
            </a:r>
            <a:r>
              <a:rPr lang="en-US" i="1" dirty="0"/>
              <a:t>when sample size is </a:t>
            </a:r>
            <a:r>
              <a:rPr lang="en-US" i="1" dirty="0">
                <a:solidFill>
                  <a:srgbClr val="000000"/>
                </a:solidFill>
              </a:rPr>
              <a:t>large</a:t>
            </a:r>
            <a:r>
              <a:rPr lang="en-US" i="1" dirty="0"/>
              <a:t> and </a:t>
            </a:r>
            <a:r>
              <a:rPr lang="en-US" i="1" dirty="0">
                <a:solidFill>
                  <a:srgbClr val="000000"/>
                </a:solidFill>
              </a:rPr>
              <a:t>equal </a:t>
            </a:r>
            <a:r>
              <a:rPr lang="en-US" i="1" dirty="0"/>
              <a:t>among groups</a:t>
            </a:r>
            <a:endParaRPr lang="en-US" dirty="0"/>
          </a:p>
          <a:p>
            <a:r>
              <a:rPr lang="en-US" dirty="0"/>
              <a:t>powerful </a:t>
            </a:r>
            <a:r>
              <a:rPr lang="en-US" i="1" dirty="0"/>
              <a:t>when assumptions are met</a:t>
            </a:r>
            <a:endParaRPr lang="en-US" dirty="0"/>
          </a:p>
          <a:p>
            <a:r>
              <a:rPr lang="en-US" b="1" dirty="0"/>
              <a:t>Sensitive to outliers </a:t>
            </a:r>
          </a:p>
          <a:p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747504" y="1703045"/>
            <a:ext cx="3887391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2D050"/>
                </a:solidFill>
              </a:rPr>
              <a:t>Non Parametric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876800" y="2335212"/>
            <a:ext cx="4191000" cy="36845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Assumption free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200" dirty="0"/>
              <a:t>Less affected by outliers </a:t>
            </a:r>
          </a:p>
          <a:p>
            <a:r>
              <a:rPr lang="en-US" sz="2200" dirty="0"/>
              <a:t>Powerful </a:t>
            </a:r>
            <a:r>
              <a:rPr lang="en-US" sz="2200" i="1" dirty="0"/>
              <a:t>even when assumptions violated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52400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Non parametric test or parametric test?</a:t>
            </a:r>
          </a:p>
        </p:txBody>
      </p:sp>
    </p:spTree>
    <p:extLst>
      <p:ext uri="{BB962C8B-B14F-4D97-AF65-F5344CB8AC3E}">
        <p14:creationId xmlns:p14="http://schemas.microsoft.com/office/powerpoint/2010/main" val="108409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Non parametric test or parametric test?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061577"/>
            <a:ext cx="4697084" cy="35052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515100" y="4114078"/>
            <a:ext cx="17526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CC00"/>
                </a:solidFill>
              </a:rPr>
              <a:t>normal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99353" y="2647397"/>
            <a:ext cx="17526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 normal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22362" y="5566777"/>
            <a:ext cx="643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When normality is violated, nonparametric is more powerful.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18206" y="5863491"/>
            <a:ext cx="643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When normality holds, parametric is </a:t>
            </a:r>
            <a:r>
              <a:rPr lang="en-US" i="1" dirty="0">
                <a:solidFill>
                  <a:srgbClr val="0000FF"/>
                </a:solidFill>
              </a:rPr>
              <a:t>a little bit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more powerful.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4979" y="187691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Normality</a:t>
            </a:r>
          </a:p>
        </p:txBody>
      </p:sp>
    </p:spTree>
    <p:extLst>
      <p:ext uri="{BB962C8B-B14F-4D97-AF65-F5344CB8AC3E}">
        <p14:creationId xmlns:p14="http://schemas.microsoft.com/office/powerpoint/2010/main" val="23823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62400" y="190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Equal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679073"/>
            <a:ext cx="643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When sample size is large enough, the assumption of equaled variances becomes negligible.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38400"/>
            <a:ext cx="4640607" cy="13550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00200" y="152400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Non parametric test or parametric test?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72FAD-6868-4418-A3A8-CECF27D3D2BE}"/>
              </a:ext>
            </a:extLst>
          </p:cNvPr>
          <p:cNvSpPr txBox="1"/>
          <p:nvPr/>
        </p:nvSpPr>
        <p:spPr>
          <a:xfrm>
            <a:off x="2057399" y="3948000"/>
            <a:ext cx="643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If variance is different, use welch t test (ANOVA) or nonparametric tests.</a:t>
            </a:r>
          </a:p>
        </p:txBody>
      </p:sp>
    </p:spTree>
    <p:extLst>
      <p:ext uri="{BB962C8B-B14F-4D97-AF65-F5344CB8AC3E}">
        <p14:creationId xmlns:p14="http://schemas.microsoft.com/office/powerpoint/2010/main" val="3081650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584370" y="586654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Non parametric test is more robust than parametric 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04743" y="4809385"/>
            <a:ext cx="296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 = 0.008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04743" y="5410200"/>
            <a:ext cx="296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p = 0.012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5672" y="4827620"/>
            <a:ext cx="198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0.091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1200" y="5410200"/>
            <a:ext cx="198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 0.022</a:t>
            </a:r>
            <a:endParaRPr lang="en-US" sz="2400" dirty="0">
              <a:solidFill>
                <a:srgbClr val="92D05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79569" y="1814551"/>
            <a:ext cx="4572000" cy="3090333"/>
            <a:chOff x="3634926" y="2269896"/>
            <a:chExt cx="2178316" cy="107821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34"/>
            <a:stretch/>
          </p:blipFill>
          <p:spPr>
            <a:xfrm>
              <a:off x="3634926" y="2269896"/>
              <a:ext cx="2178316" cy="107821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168" y="2512577"/>
              <a:ext cx="1786656" cy="183479"/>
            </a:xfrm>
            <a:prstGeom prst="rect">
              <a:avLst/>
            </a:prstGeom>
          </p:spPr>
        </p:pic>
        <p:sp>
          <p:nvSpPr>
            <p:cNvPr id="22" name="Left Arrow 21"/>
            <p:cNvSpPr/>
            <p:nvPr/>
          </p:nvSpPr>
          <p:spPr>
            <a:xfrm>
              <a:off x="4419600" y="2587813"/>
              <a:ext cx="160292" cy="79187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052472" y="5410200"/>
            <a:ext cx="198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92D050"/>
                </a:solidFill>
                <a:sym typeface="Wingdings" panose="05000000000000000000" pitchFamily="2" charset="2"/>
              </a:rPr>
              <a:t>nonpara</a:t>
            </a:r>
            <a:endParaRPr lang="en-US" sz="2400" i="1" dirty="0">
              <a:solidFill>
                <a:srgbClr val="92D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7205" y="4876800"/>
            <a:ext cx="198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sym typeface="Wingdings" panose="05000000000000000000" pitchFamily="2" charset="2"/>
              </a:rPr>
              <a:t>para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0200" y="152400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Non parametric test or parametric test?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9600" y="189636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172591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1143000"/>
            <a:ext cx="39624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600200" y="15240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Personal statements</a:t>
            </a:r>
          </a:p>
          <a:p>
            <a:pPr algn="ctr"/>
            <a:r>
              <a:rPr lang="en-US" sz="3200" b="1" dirty="0">
                <a:solidFill>
                  <a:srgbClr val="0000FF"/>
                </a:solidFill>
              </a:rPr>
              <a:t>Non parametric test or parametric test?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1828800"/>
            <a:ext cx="7467600" cy="190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When sample size is not extremely small, </a:t>
            </a:r>
            <a:r>
              <a:rPr lang="en-US" dirty="0">
                <a:solidFill>
                  <a:srgbClr val="FF0000"/>
                </a:solidFill>
              </a:rPr>
              <a:t>I prefer nonparametric test because it is robust with outlier.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Perform both non parametric and parametric test and </a:t>
            </a:r>
            <a:r>
              <a:rPr lang="en-US" altLang="zh-CN" dirty="0">
                <a:solidFill>
                  <a:srgbClr val="FF0000"/>
                </a:solidFill>
              </a:rPr>
              <a:t>consider features when non parametric and parametric have controversy result.</a:t>
            </a:r>
            <a:r>
              <a:rPr lang="en-US" dirty="0">
                <a:solidFill>
                  <a:srgbClr val="FF0000"/>
                </a:solidFill>
              </a:rPr>
              <a:t>    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                                                                          Sili Fan, September 2016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"/>
          <a:stretch/>
        </p:blipFill>
        <p:spPr>
          <a:xfrm>
            <a:off x="0" y="4140065"/>
            <a:ext cx="9144000" cy="8191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978266"/>
            <a:ext cx="1270134" cy="12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2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20982" y="1981200"/>
            <a:ext cx="5846618" cy="2057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Generally :</a:t>
            </a:r>
          </a:p>
          <a:p>
            <a:r>
              <a:rPr lang="en-US" sz="2400" dirty="0"/>
              <a:t>1. Why univariate analysis?</a:t>
            </a:r>
          </a:p>
          <a:p>
            <a:r>
              <a:rPr lang="en-US" sz="2400" dirty="0"/>
              <a:t>2. What is hypothesis testing?</a:t>
            </a:r>
          </a:p>
          <a:p>
            <a:r>
              <a:rPr lang="en-US" sz="2400" dirty="0"/>
              <a:t>3. Descriptive statistics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Study Objective</a:t>
            </a:r>
          </a:p>
        </p:txBody>
      </p:sp>
    </p:spTree>
    <p:extLst>
      <p:ext uri="{BB962C8B-B14F-4D97-AF65-F5344CB8AC3E}">
        <p14:creationId xmlns:p14="http://schemas.microsoft.com/office/powerpoint/2010/main" val="3605634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00200" y="1524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multiple comparison problem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F3357A-0939-4378-A9C9-57723011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286000"/>
            <a:ext cx="7169054" cy="25146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8F4548-EE47-4654-8C6E-656BE9E05A25}"/>
              </a:ext>
            </a:extLst>
          </p:cNvPr>
          <p:cNvCxnSpPr/>
          <p:nvPr/>
        </p:nvCxnSpPr>
        <p:spPr>
          <a:xfrm>
            <a:off x="771526" y="3095621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16E75-1A44-4BEB-AC04-EE5F70E568B9}"/>
              </a:ext>
            </a:extLst>
          </p:cNvPr>
          <p:cNvCxnSpPr/>
          <p:nvPr/>
        </p:nvCxnSpPr>
        <p:spPr>
          <a:xfrm>
            <a:off x="771524" y="3188495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4174FB-2FDC-4C23-B704-DAF2A9287318}"/>
              </a:ext>
            </a:extLst>
          </p:cNvPr>
          <p:cNvCxnSpPr/>
          <p:nvPr/>
        </p:nvCxnSpPr>
        <p:spPr>
          <a:xfrm>
            <a:off x="771526" y="3293267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EAA832-EA61-49CF-ABF3-3F9F57E365B6}"/>
              </a:ext>
            </a:extLst>
          </p:cNvPr>
          <p:cNvCxnSpPr/>
          <p:nvPr/>
        </p:nvCxnSpPr>
        <p:spPr>
          <a:xfrm>
            <a:off x="771524" y="3381373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91C447-5D38-45F1-A692-6E5C3D1DA57B}"/>
              </a:ext>
            </a:extLst>
          </p:cNvPr>
          <p:cNvCxnSpPr/>
          <p:nvPr/>
        </p:nvCxnSpPr>
        <p:spPr>
          <a:xfrm>
            <a:off x="771526" y="3462335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BA21B5-685E-47D3-9BCF-8F5BBF578D1D}"/>
              </a:ext>
            </a:extLst>
          </p:cNvPr>
          <p:cNvSpPr txBox="1"/>
          <p:nvPr/>
        </p:nvSpPr>
        <p:spPr>
          <a:xfrm>
            <a:off x="914400" y="3657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7767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00200" y="1524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multiple comparison problem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8" y="1712822"/>
            <a:ext cx="4953000" cy="233616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295400" y="1317248"/>
            <a:ext cx="1981200" cy="325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FDR Correction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8942" y="4070498"/>
            <a:ext cx="2438400" cy="325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Bonferroni Correction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90262" y="2629328"/>
            <a:ext cx="1905000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600" dirty="0"/>
              <a:t>Use FDR correction</a:t>
            </a:r>
          </a:p>
          <a:p>
            <a:pPr algn="ctr"/>
            <a:r>
              <a:rPr lang="en-US" sz="1600" dirty="0"/>
              <a:t>among features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0" y="1295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corrects False Discovery Rate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3217" y="4106654"/>
            <a:ext cx="360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corrects Familywise Error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-304800" y="6629400"/>
                <a:ext cx="14859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100" dirty="0"/>
                  <a:t>: error rate</a:t>
                </a: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6629400"/>
                <a:ext cx="1485900" cy="228600"/>
              </a:xfrm>
              <a:prstGeom prst="rect">
                <a:avLst/>
              </a:prstGeom>
              <a:blipFill>
                <a:blip r:embed="rId4"/>
                <a:stretch>
                  <a:fillRect t="-8108" b="-270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6676118" y="5961458"/>
            <a:ext cx="220980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spAutoFit/>
          </a:bodyPr>
          <a:lstStyle/>
          <a:p>
            <a:endParaRPr lang="en-US" sz="1050" dirty="0"/>
          </a:p>
        </p:txBody>
      </p:sp>
      <p:sp>
        <p:nvSpPr>
          <p:cNvPr id="68" name="Rectangle 67"/>
          <p:cNvSpPr/>
          <p:nvPr/>
        </p:nvSpPr>
        <p:spPr>
          <a:xfrm>
            <a:off x="7162413" y="5074281"/>
            <a:ext cx="1905000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600" dirty="0"/>
              <a:t>Use Bonferroni </a:t>
            </a:r>
          </a:p>
          <a:p>
            <a:pPr algn="ctr"/>
            <a:r>
              <a:rPr lang="en-US" sz="1600" dirty="0"/>
              <a:t>within features</a:t>
            </a:r>
          </a:p>
          <a:p>
            <a:pPr algn="ctr"/>
            <a:r>
              <a:rPr lang="en-US" sz="1600" dirty="0"/>
              <a:t>(post hoc analysis)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475986"/>
            <a:ext cx="2936306" cy="226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29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0200" y="2286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How do we describe the data?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1446" y="6858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Descriptive statistics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6002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Centrality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800" dirty="0"/>
              <a:t>Mean, Median,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Variability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800" dirty="0"/>
              <a:t>Variance, standard deviation and standard error, IQR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Relative</a:t>
            </a:r>
            <a:r>
              <a:rPr lang="en-US" sz="1600" dirty="0"/>
              <a:t> </a:t>
            </a:r>
            <a:r>
              <a:rPr lang="en-US" sz="2800" b="1" dirty="0">
                <a:solidFill>
                  <a:srgbClr val="0000FF"/>
                </a:solidFill>
              </a:rPr>
              <a:t>standing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800" dirty="0"/>
              <a:t>Relative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3590166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0200" y="2286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How do we describe the data?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800" y="8382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Mean, Median, Mode</a:t>
            </a:r>
          </a:p>
        </p:txBody>
      </p:sp>
      <p:pic>
        <p:nvPicPr>
          <p:cNvPr id="12292" name="Picture 4" descr="https://www.cdc.gov/ophss/csels/dsepd/ss1978/lesson2/images/figure2.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039" y="1422975"/>
            <a:ext cx="5157722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0" y="4013775"/>
            <a:ext cx="5715000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mean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0000FF"/>
                </a:solidFill>
              </a:rPr>
              <a:t> the average value.</a:t>
            </a:r>
          </a:p>
          <a:p>
            <a:r>
              <a:rPr lang="en-US" b="1" dirty="0">
                <a:solidFill>
                  <a:srgbClr val="FF0000"/>
                </a:solidFill>
              </a:rPr>
              <a:t>median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0000FF"/>
                </a:solidFill>
              </a:rPr>
              <a:t> the “middlemost” value.</a:t>
            </a:r>
          </a:p>
          <a:p>
            <a:r>
              <a:rPr lang="en-US" b="1" dirty="0">
                <a:solidFill>
                  <a:srgbClr val="FF0000"/>
                </a:solidFill>
              </a:rPr>
              <a:t>mode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0000FF"/>
                </a:solidFill>
              </a:rPr>
              <a:t> the most common value</a:t>
            </a:r>
          </a:p>
          <a:p>
            <a:endParaRPr lang="en-US" sz="3200" b="1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AutoShape 8" descr="{\bar {x}}={\frac {x_{1}+x_{2}+\cdots +x_{n}}{n}}"/>
          <p:cNvSpPr>
            <a:spLocks noChangeAspect="1" noChangeArrowheads="1"/>
          </p:cNvSpPr>
          <p:nvPr/>
        </p:nvSpPr>
        <p:spPr bwMode="auto">
          <a:xfrm>
            <a:off x="5943600" y="2413575"/>
            <a:ext cx="3962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47800" y="5004375"/>
            <a:ext cx="7467600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outlier sensitivity: mean &gt; median &gt;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Most parametric tests use mean, while non-parametric test use median to compare centrality between populations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Example: </a:t>
            </a:r>
            <a:r>
              <a:rPr lang="en-US" b="1" dirty="0">
                <a:solidFill>
                  <a:srgbClr val="FF0000"/>
                </a:solidFill>
              </a:rPr>
              <a:t>fold change </a:t>
            </a:r>
            <a:r>
              <a:rPr lang="en-US" b="1" dirty="0">
                <a:solidFill>
                  <a:srgbClr val="0000FF"/>
                </a:solidFill>
              </a:rPr>
              <a:t>(centrality of A/ centrality of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0800000">
            <a:off x="300335" y="4648200"/>
            <a:ext cx="461665" cy="1905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centrality</a:t>
            </a:r>
          </a:p>
        </p:txBody>
      </p:sp>
    </p:spTree>
    <p:extLst>
      <p:ext uri="{BB962C8B-B14F-4D97-AF65-F5344CB8AC3E}">
        <p14:creationId xmlns:p14="http://schemas.microsoft.com/office/powerpoint/2010/main" val="1572535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0200" y="2286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How do we describe the data?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800" y="8382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Variance, SD, SE, IQR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81200" y="3946656"/>
                <a:ext cx="6400800" cy="1676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0000FF"/>
                    </a:solidFill>
                  </a:rPr>
                  <a:t> the average squared distance to the center (mean).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σ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Standard deviation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0000FF"/>
                    </a:solidFill>
                  </a:rPr>
                  <a:t> the average distance to the center (mean) 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tx1"/>
                        </a:solidFill>
                      </a:rPr>
                      <m:t>σ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Standard error </a:t>
                </a:r>
                <a:r>
                  <a:rPr lang="en-US" sz="1100" b="1" dirty="0">
                    <a:solidFill>
                      <a:srgbClr val="FF0000"/>
                    </a:solidFill>
                  </a:rPr>
                  <a:t>(of the mean)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0000FF"/>
                    </a:solidFill>
                  </a:rPr>
                  <a:t> the precision of the mean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tx1"/>
                        </a:solidFill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/n</a:t>
                </a:r>
              </a:p>
              <a:p>
                <a:endParaRPr lang="en-US" sz="3200" b="1" dirty="0">
                  <a:solidFill>
                    <a:srgbClr val="0000FF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946656"/>
                <a:ext cx="6400800" cy="1676400"/>
              </a:xfrm>
              <a:prstGeom prst="rect">
                <a:avLst/>
              </a:prstGeom>
              <a:blipFill>
                <a:blip r:embed="rId3"/>
                <a:stretch>
                  <a:fillRect l="-762" t="-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676400" y="4876800"/>
            <a:ext cx="7467600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Interquartile range (IQ</a:t>
            </a: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):  </a:t>
            </a:r>
            <a:r>
              <a:rPr lang="en-US" dirty="0">
                <a:solidFill>
                  <a:srgbClr val="0000FF"/>
                </a:solidFill>
              </a:rPr>
              <a:t>very often used to define outlier in a boxplot. </a:t>
            </a:r>
            <a:r>
              <a:rPr lang="en-US" i="1" dirty="0">
                <a:solidFill>
                  <a:srgbClr val="0000FF"/>
                </a:solidFill>
              </a:rPr>
              <a:t>Non-parametric</a:t>
            </a:r>
            <a:endParaRPr lang="en-US" i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34" y="1814289"/>
            <a:ext cx="3290888" cy="235222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495800" y="3352800"/>
            <a:ext cx="990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419600" y="3581400"/>
            <a:ext cx="1219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4267200" y="3810000"/>
            <a:ext cx="1447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4572000" y="3048000"/>
            <a:ext cx="76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How_to_find_IQR_Boxplot_Image.jpg (623×222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01" y="5524246"/>
            <a:ext cx="2753197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10800000">
            <a:off x="300335" y="4648200"/>
            <a:ext cx="461665" cy="1905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variability</a:t>
            </a:r>
          </a:p>
        </p:txBody>
      </p:sp>
      <p:cxnSp>
        <p:nvCxnSpPr>
          <p:cNvPr id="4" name="Straight Connector 3"/>
          <p:cNvCxnSpPr>
            <a:stCxn id="8" idx="0"/>
          </p:cNvCxnSpPr>
          <p:nvPr/>
        </p:nvCxnSpPr>
        <p:spPr>
          <a:xfrm>
            <a:off x="4987778" y="1814289"/>
            <a:ext cx="41422" cy="2224311"/>
          </a:xfrm>
          <a:prstGeom prst="line">
            <a:avLst/>
          </a:prstGeom>
          <a:scene3d>
            <a:camera prst="isometricOffAxis1Left"/>
            <a:lightRig rig="threePt" dir="t"/>
          </a:scene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ttp://68.media.tumblr.com/tumblr_kzskb8yaLK1qb95nwo1_4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00" y="1651575"/>
            <a:ext cx="2385000" cy="21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2286000" y="2362200"/>
            <a:ext cx="19551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5848" y="2133258"/>
            <a:ext cx="1247144" cy="218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 or SE??</a:t>
            </a:r>
          </a:p>
        </p:txBody>
      </p:sp>
    </p:spTree>
    <p:extLst>
      <p:ext uri="{BB962C8B-B14F-4D97-AF65-F5344CB8AC3E}">
        <p14:creationId xmlns:p14="http://schemas.microsoft.com/office/powerpoint/2010/main" val="324821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307" y="2175004"/>
            <a:ext cx="2648186" cy="14479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0200" y="2286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How do we describe the data?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199" y="962120"/>
            <a:ext cx="6047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RSD (</a:t>
            </a:r>
            <a:r>
              <a:rPr lang="en-US" sz="3200" i="1" dirty="0" err="1"/>
              <a:t>a.k.a</a:t>
            </a:r>
            <a:r>
              <a:rPr lang="en-US" sz="3200" dirty="0"/>
              <a:t> coefficient of variation)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800" y="3188341"/>
            <a:ext cx="7838813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unit free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Suitable with data sets with widely different means (</a:t>
            </a:r>
            <a:r>
              <a:rPr lang="en-US" dirty="0" err="1">
                <a:solidFill>
                  <a:srgbClr val="0000FF"/>
                </a:solidFill>
              </a:rPr>
              <a:t>i.g</a:t>
            </a:r>
            <a:r>
              <a:rPr lang="en-US" dirty="0">
                <a:solidFill>
                  <a:srgbClr val="0000FF"/>
                </a:solidFill>
              </a:rPr>
              <a:t>. metabolomics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The RSD of quality controls are often used as an indication of the quality of samples.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AutoShape 2" descr="{\displaystyle c_{\rm {v}}={\frac {\sigma }{\mu }}}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28163" y="1511941"/>
            <a:ext cx="6400800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Relative standard deviation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0000FF"/>
                </a:solidFill>
              </a:rPr>
              <a:t>is the standard deviation relative to the mean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0800000">
            <a:off x="300335" y="4648200"/>
            <a:ext cx="461665" cy="1905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Relative standing</a:t>
            </a:r>
          </a:p>
        </p:txBody>
      </p:sp>
    </p:spTree>
    <p:extLst>
      <p:ext uri="{BB962C8B-B14F-4D97-AF65-F5344CB8AC3E}">
        <p14:creationId xmlns:p14="http://schemas.microsoft.com/office/powerpoint/2010/main" val="4219913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1524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543800" cy="32216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76200" y="4724400"/>
            <a:ext cx="563880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a) 4 statistical distributions.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600" y="4381500"/>
            <a:ext cx="4648200" cy="12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b) </a:t>
            </a:r>
            <a:r>
              <a:rPr lang="en-US" altLang="zh-CN" sz="1200" dirty="0">
                <a:solidFill>
                  <a:schemeClr val="tx1"/>
                </a:solidFill>
              </a:rPr>
              <a:t>4 plots visualizing 100 samples of each distribution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5129935"/>
            <a:ext cx="731520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Bar plot shows the mean, </a:t>
            </a:r>
            <a:r>
              <a:rPr lang="en-US" dirty="0" err="1">
                <a:solidFill>
                  <a:srgbClr val="FF0000"/>
                </a:solidFill>
              </a:rPr>
              <a:t>s.d.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s.e.m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5525185"/>
            <a:ext cx="737477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Violin plot and bean plot represent the distribution.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8196" y="5868085"/>
            <a:ext cx="7845804" cy="7587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Box plot shows five-number summary (min, low quantile, median, high quantile and maximum) and outlier;</a:t>
            </a:r>
            <a:r>
              <a:rPr lang="en-US" dirty="0">
                <a:solidFill>
                  <a:schemeClr val="tx1"/>
                </a:solidFill>
              </a:rPr>
              <a:t>                      </a:t>
            </a:r>
            <a:r>
              <a:rPr lang="en-US" i="1" dirty="0">
                <a:solidFill>
                  <a:schemeClr val="tx1"/>
                </a:solidFill>
              </a:rPr>
              <a:t>recommended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67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1524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914400"/>
            <a:ext cx="25146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boxplot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26" y="1600200"/>
            <a:ext cx="6637548" cy="304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648200"/>
            <a:ext cx="4514850" cy="217880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073785" y="5867400"/>
            <a:ext cx="2057400" cy="8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What is distribution type of the red box plot?</a:t>
            </a:r>
          </a:p>
        </p:txBody>
      </p:sp>
    </p:spTree>
    <p:extLst>
      <p:ext uri="{BB962C8B-B14F-4D97-AF65-F5344CB8AC3E}">
        <p14:creationId xmlns:p14="http://schemas.microsoft.com/office/powerpoint/2010/main" val="3326340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5000" y="6096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Conclusion remarks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1600200"/>
            <a:ext cx="69342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447800"/>
            <a:ext cx="6934200" cy="495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04800"/>
            <a:ext cx="693420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p-value</a:t>
            </a:r>
            <a:r>
              <a:rPr lang="en-US" b="1" dirty="0"/>
              <a:t> estimate the certainty of a assumption of a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p-value cannot tell you causation.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Selected an hypothesis procedure corresponding to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Determine parametric or non-parametric.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 two-factor study design, we should focus on interaction term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 is always a good practice to visualize the data before AND after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131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Why </a:t>
            </a:r>
            <a:r>
              <a:rPr lang="en-US" sz="3200" b="1" dirty="0" err="1">
                <a:solidFill>
                  <a:srgbClr val="0000FF"/>
                </a:solidFill>
              </a:rPr>
              <a:t>univariate</a:t>
            </a:r>
            <a:r>
              <a:rPr lang="en-US" sz="3200" b="1" dirty="0">
                <a:solidFill>
                  <a:srgbClr val="0000FF"/>
                </a:solidFill>
              </a:rPr>
              <a:t> analysis?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62050" y="1295400"/>
            <a:ext cx="7981950" cy="11300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Univariate analysis means :</a:t>
            </a:r>
            <a:br>
              <a:rPr lang="en-US" sz="2000" dirty="0"/>
            </a:br>
            <a:r>
              <a:rPr lang="en-US" sz="2000" dirty="0"/>
              <a:t>analyzing metabolite one at a time (to test which one is associated with phenotype of interest).</a:t>
            </a:r>
          </a:p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590800"/>
            <a:ext cx="7169054" cy="25146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1152526" y="3400421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52524" y="3493295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2526" y="3598067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52524" y="3686173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52526" y="3767135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95400" y="3962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4475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Why </a:t>
            </a:r>
            <a:r>
              <a:rPr lang="en-US" sz="3200" b="1" dirty="0" err="1">
                <a:solidFill>
                  <a:srgbClr val="0000FF"/>
                </a:solidFill>
              </a:rPr>
              <a:t>univariate</a:t>
            </a:r>
            <a:r>
              <a:rPr lang="en-US" sz="3200" b="1" dirty="0">
                <a:solidFill>
                  <a:srgbClr val="0000FF"/>
                </a:solidFill>
              </a:rPr>
              <a:t> analysis?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133600"/>
            <a:ext cx="3007020" cy="2196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4600"/>
            <a:ext cx="3962400" cy="2228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14500" y="4495800"/>
            <a:ext cx="2667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Univariate analysis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53131" y="4495800"/>
            <a:ext cx="2667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Multivariate analysis (machine learning)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2514600"/>
            <a:ext cx="914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15705" y="580427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Multivariate analysis requires much more samples than univariate analysis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5705" y="508097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Multivariate analysis is harder to interpret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0505" y="6143862"/>
            <a:ext cx="251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100" dirty="0"/>
              <a:t>metabolomics data: n&lt;&lt;p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79EAC-48FE-49B9-BA62-4F4A2C03894E}"/>
              </a:ext>
            </a:extLst>
          </p:cNvPr>
          <p:cNvSpPr txBox="1"/>
          <p:nvPr/>
        </p:nvSpPr>
        <p:spPr>
          <a:xfrm>
            <a:off x="1215705" y="546290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Multivariate is focused on prediction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784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Why </a:t>
            </a:r>
            <a:r>
              <a:rPr lang="en-US" sz="3200" b="1" dirty="0" err="1">
                <a:solidFill>
                  <a:srgbClr val="0000FF"/>
                </a:solidFill>
              </a:rPr>
              <a:t>univariate</a:t>
            </a:r>
            <a:r>
              <a:rPr lang="en-US" sz="3200" b="1" dirty="0">
                <a:solidFill>
                  <a:srgbClr val="0000FF"/>
                </a:solidFill>
              </a:rPr>
              <a:t> analysis?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62200"/>
            <a:ext cx="2789544" cy="190804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49354" y="2258973"/>
            <a:ext cx="2590800" cy="22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b="1" dirty="0"/>
              <a:t>With univariate analysis</a:t>
            </a:r>
            <a:r>
              <a:rPr lang="en-US" dirty="0"/>
              <a:t>:</a:t>
            </a:r>
          </a:p>
          <a:p>
            <a:r>
              <a:rPr lang="en-US" sz="1400" dirty="0"/>
              <a:t>Color</a:t>
            </a:r>
          </a:p>
          <a:p>
            <a:r>
              <a:rPr lang="en-US" sz="1400" dirty="0"/>
              <a:t>Size of eyes</a:t>
            </a:r>
          </a:p>
          <a:p>
            <a:r>
              <a:rPr lang="en-US" sz="1400" dirty="0"/>
              <a:t>Length of tail</a:t>
            </a:r>
          </a:p>
          <a:p>
            <a:r>
              <a:rPr lang="en-US" sz="1400" dirty="0"/>
              <a:t>Number of fingers</a:t>
            </a:r>
          </a:p>
          <a:p>
            <a:r>
              <a:rPr lang="en-US" sz="1400" dirty="0"/>
              <a:t>Hair style</a:t>
            </a:r>
          </a:p>
          <a:p>
            <a:r>
              <a:rPr lang="en-US" sz="1400" dirty="0"/>
              <a:t>Height</a:t>
            </a:r>
          </a:p>
          <a:p>
            <a:r>
              <a:rPr lang="en-US" sz="1400" dirty="0"/>
              <a:t>Existence of eyebrows</a:t>
            </a:r>
          </a:p>
          <a:p>
            <a:r>
              <a:rPr lang="en-US" sz="1400" dirty="0"/>
              <a:t>…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562600" y="1524000"/>
            <a:ext cx="3276600" cy="22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b="1" dirty="0"/>
              <a:t>With multivariate analysis:</a:t>
            </a:r>
          </a:p>
          <a:p>
            <a:r>
              <a:rPr lang="en-US" sz="1400" dirty="0"/>
              <a:t>Color + Number of fingers + hair style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251676" y="4790568"/>
            <a:ext cx="5105400" cy="40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2495204" y="4738468"/>
            <a:ext cx="6096000" cy="40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1288" y="4387868"/>
            <a:ext cx="769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Univariate extracts </a:t>
            </a:r>
            <a:r>
              <a:rPr lang="en-US" b="1" dirty="0">
                <a:solidFill>
                  <a:srgbClr val="0070C0"/>
                </a:solidFill>
              </a:rPr>
              <a:t>relevant</a:t>
            </a:r>
            <a:r>
              <a:rPr lang="en-US" dirty="0">
                <a:solidFill>
                  <a:srgbClr val="0070C0"/>
                </a:solidFill>
              </a:rPr>
              <a:t> features;</a:t>
            </a:r>
          </a:p>
          <a:p>
            <a:r>
              <a:rPr lang="en-US" dirty="0">
                <a:solidFill>
                  <a:srgbClr val="0070C0"/>
                </a:solidFill>
              </a:rPr>
              <a:t>Multivariate can find a </a:t>
            </a:r>
            <a:r>
              <a:rPr lang="en-US" b="1" dirty="0">
                <a:solidFill>
                  <a:srgbClr val="0070C0"/>
                </a:solidFill>
              </a:rPr>
              <a:t>group of features </a:t>
            </a:r>
            <a:r>
              <a:rPr lang="en-US" dirty="0">
                <a:solidFill>
                  <a:srgbClr val="0070C0"/>
                </a:solidFill>
              </a:rPr>
              <a:t>to make good classifications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9354" y="5108448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Univariate analysis can find almost all the relevant features, thus often used as a pre-step of pathway enrichment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</a:t>
            </a:r>
            <a:r>
              <a:rPr lang="zh-CN" altLang="en-US" b="1" dirty="0"/>
              <a:t> </a:t>
            </a:r>
            <a:r>
              <a:rPr lang="en-US" altLang="zh-CN" b="1" dirty="0"/>
              <a:t>use</a:t>
            </a:r>
            <a:r>
              <a:rPr lang="zh-CN" altLang="en-US" b="1" dirty="0"/>
              <a:t> </a:t>
            </a:r>
            <a:r>
              <a:rPr lang="en-US" altLang="zh-CN" b="1" dirty="0"/>
              <a:t>p-value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determine</a:t>
            </a:r>
            <a:r>
              <a:rPr lang="zh-CN" altLang="en-US" b="1" dirty="0"/>
              <a:t> </a:t>
            </a:r>
            <a:r>
              <a:rPr lang="en-US" altLang="zh-CN" b="1" dirty="0"/>
              <a:t>if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feature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relevant or not.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829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What is p value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35350" y="2286000"/>
            <a:ext cx="2590800" cy="22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b="1" dirty="0"/>
              <a:t>With univariate analysis</a:t>
            </a:r>
            <a:r>
              <a:rPr lang="en-US" dirty="0"/>
              <a:t>:</a:t>
            </a:r>
          </a:p>
          <a:p>
            <a:r>
              <a:rPr lang="en-US" sz="1400" dirty="0"/>
              <a:t>Color</a:t>
            </a:r>
          </a:p>
          <a:p>
            <a:r>
              <a:rPr lang="en-US" sz="1400" dirty="0"/>
              <a:t>Size of eyes</a:t>
            </a:r>
          </a:p>
          <a:p>
            <a:r>
              <a:rPr lang="en-US" sz="1400" dirty="0"/>
              <a:t>Length of tail</a:t>
            </a:r>
          </a:p>
          <a:p>
            <a:r>
              <a:rPr lang="en-US" sz="1400" dirty="0"/>
              <a:t>Number of fingers</a:t>
            </a:r>
          </a:p>
          <a:p>
            <a:r>
              <a:rPr lang="en-US" sz="1400" dirty="0"/>
              <a:t>Hair style</a:t>
            </a:r>
          </a:p>
          <a:p>
            <a:r>
              <a:rPr lang="en-US" sz="1400" dirty="0"/>
              <a:t>Height</a:t>
            </a:r>
          </a:p>
          <a:p>
            <a:r>
              <a:rPr lang="en-US" sz="1400" dirty="0"/>
              <a:t>Existence of eyebrows</a:t>
            </a:r>
          </a:p>
          <a:p>
            <a:r>
              <a:rPr lang="en-US" sz="1400" dirty="0"/>
              <a:t>…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414018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</a:t>
            </a:r>
            <a:r>
              <a:rPr lang="zh-CN" altLang="en-US" b="1" dirty="0"/>
              <a:t> </a:t>
            </a:r>
            <a:r>
              <a:rPr lang="en-US" altLang="zh-CN" b="1" dirty="0"/>
              <a:t>use</a:t>
            </a:r>
            <a:r>
              <a:rPr lang="zh-CN" altLang="en-US" b="1" dirty="0"/>
              <a:t> </a:t>
            </a:r>
            <a:r>
              <a:rPr lang="en-US" altLang="zh-CN" b="1" dirty="0"/>
              <a:t>p-value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determine</a:t>
            </a:r>
            <a:r>
              <a:rPr lang="zh-CN" altLang="en-US" b="1" dirty="0"/>
              <a:t> </a:t>
            </a:r>
            <a:r>
              <a:rPr lang="en-US" altLang="zh-CN" b="1" dirty="0"/>
              <a:t>if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feature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relevant or not.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4427E3-63E2-4237-B767-21B69808E3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66838"/>
            <a:ext cx="2789544" cy="1908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4B0CF7-DB32-42E4-A858-B65603DD22FC}"/>
              </a:ext>
            </a:extLst>
          </p:cNvPr>
          <p:cNvSpPr txBox="1"/>
          <p:nvPr/>
        </p:nvSpPr>
        <p:spPr>
          <a:xfrm>
            <a:off x="833437" y="449014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Null hypothesis </a:t>
            </a:r>
            <a:r>
              <a:rPr lang="en-US" b="1" dirty="0"/>
              <a:t>is an assumption about a population parameter. (e.g. average)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433BC-106B-4BAF-8997-6D2847CDB1FB}"/>
              </a:ext>
            </a:extLst>
          </p:cNvPr>
          <p:cNvSpPr txBox="1"/>
          <p:nvPr/>
        </p:nvSpPr>
        <p:spPr>
          <a:xfrm>
            <a:off x="833437" y="4888047"/>
            <a:ext cx="1021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is the level of </a:t>
            </a:r>
            <a:r>
              <a:rPr lang="en-US" b="1" dirty="0">
                <a:solidFill>
                  <a:srgbClr val="FF0000"/>
                </a:solidFill>
              </a:rPr>
              <a:t>certainty</a:t>
            </a:r>
            <a:r>
              <a:rPr lang="en-US" b="1" dirty="0"/>
              <a:t> of assumption of the population? p-value</a:t>
            </a:r>
          </a:p>
        </p:txBody>
      </p:sp>
      <p:pic>
        <p:nvPicPr>
          <p:cNvPr id="1026" name="Picture 2" descr="https://statisticspicturebook.files.wordpress.com/2011/03/slide27.jpg?w=300&amp;h=207">
            <a:extLst>
              <a:ext uri="{FF2B5EF4-FFF2-40B4-BE49-F238E27FC236}">
                <a16:creationId xmlns:a16="http://schemas.microsoft.com/office/drawing/2014/main" id="{754C94B0-8C1A-48FB-B948-5714C0850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40"/>
          <a:stretch/>
        </p:blipFill>
        <p:spPr bwMode="auto">
          <a:xfrm>
            <a:off x="2743200" y="5235793"/>
            <a:ext cx="3733800" cy="118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C9EE77-3EA2-4289-A0A0-D0901EF43782}"/>
              </a:ext>
            </a:extLst>
          </p:cNvPr>
          <p:cNvSpPr/>
          <p:nvPr/>
        </p:nvSpPr>
        <p:spPr>
          <a:xfrm>
            <a:off x="3048000" y="5829066"/>
            <a:ext cx="3551544" cy="251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C1BFE2-A525-4C7B-B025-F4202D57B161}"/>
              </a:ext>
            </a:extLst>
          </p:cNvPr>
          <p:cNvSpPr/>
          <p:nvPr/>
        </p:nvSpPr>
        <p:spPr>
          <a:xfrm>
            <a:off x="3048000" y="5829066"/>
            <a:ext cx="729269" cy="221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455C12-5F92-4E1F-A845-8E987A32BCEE}"/>
              </a:ext>
            </a:extLst>
          </p:cNvPr>
          <p:cNvSpPr/>
          <p:nvPr/>
        </p:nvSpPr>
        <p:spPr>
          <a:xfrm>
            <a:off x="4082069" y="5829065"/>
            <a:ext cx="1028700" cy="59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Sample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 = 0.1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404544-9A75-4120-91F0-7C61CFC9BB00}"/>
              </a:ext>
            </a:extLst>
          </p:cNvPr>
          <p:cNvSpPr/>
          <p:nvPr/>
        </p:nvSpPr>
        <p:spPr>
          <a:xfrm>
            <a:off x="5262864" y="5829065"/>
            <a:ext cx="1028700" cy="221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sample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B03ED7-5EE8-4F53-9ED4-401C8D8929C6}"/>
              </a:ext>
            </a:extLst>
          </p:cNvPr>
          <p:cNvSpPr/>
          <p:nvPr/>
        </p:nvSpPr>
        <p:spPr>
          <a:xfrm>
            <a:off x="5208894" y="5829065"/>
            <a:ext cx="1028700" cy="59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Sample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 = 0.01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EE2F28-30AD-4AA0-90BE-CF611BC64A00}"/>
              </a:ext>
            </a:extLst>
          </p:cNvPr>
          <p:cNvSpPr/>
          <p:nvPr/>
        </p:nvSpPr>
        <p:spPr>
          <a:xfrm>
            <a:off x="3167364" y="6422339"/>
            <a:ext cx="419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p-value &lt; 0.05:</a:t>
            </a:r>
            <a:r>
              <a:rPr lang="en-US" sz="1600" i="1" dirty="0">
                <a:solidFill>
                  <a:srgbClr val="0000FF"/>
                </a:solidFill>
              </a:rPr>
              <a:t> reject the null hypothesis</a:t>
            </a:r>
            <a:endParaRPr lang="en-US" sz="1600" b="1" i="1" dirty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666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What is a </a:t>
            </a:r>
            <a:r>
              <a:rPr lang="en-US" sz="3200" b="1" i="1" dirty="0">
                <a:solidFill>
                  <a:srgbClr val="0000FF"/>
                </a:solidFill>
              </a:rPr>
              <a:t>p-value</a:t>
            </a:r>
            <a:r>
              <a:rPr lang="en-US" sz="3200" b="1" dirty="0">
                <a:solidFill>
                  <a:srgbClr val="0000FF"/>
                </a:solidFill>
              </a:rPr>
              <a:t>?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590800" y="838200"/>
            <a:ext cx="4800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Be careful and critical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3600" y="1575033"/>
            <a:ext cx="75438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p-value</a:t>
            </a:r>
            <a:r>
              <a:rPr lang="en-US" b="1" dirty="0">
                <a:solidFill>
                  <a:srgbClr val="FF0000"/>
                </a:solidFill>
              </a:rPr>
              <a:t> ONLY helps you cast doubt on a null hypothesis.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754000"/>
            <a:ext cx="4876800" cy="37697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9900" y="245234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null hypothesis: N</a:t>
            </a:r>
            <a:r>
              <a:rPr lang="en-US" i="1" baseline="-25000" dirty="0"/>
              <a:t>14°C</a:t>
            </a:r>
            <a:r>
              <a:rPr lang="en-US" i="1" dirty="0"/>
              <a:t> = N</a:t>
            </a:r>
            <a:r>
              <a:rPr lang="en-US" i="1" baseline="-25000" dirty="0"/>
              <a:t>16°C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736B2-F603-4C5F-8132-099095B9315F}"/>
              </a:ext>
            </a:extLst>
          </p:cNvPr>
          <p:cNvSpPr txBox="1"/>
          <p:nvPr/>
        </p:nvSpPr>
        <p:spPr>
          <a:xfrm>
            <a:off x="2133600" y="1855718"/>
            <a:ext cx="75438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Significance does not necessarily mean causations.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86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810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null hypothesis tests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0717" y="802186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and types of study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452382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independent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</a:t>
            </a:r>
            <a:r>
              <a:rPr lang="en-US" altLang="zh-CN" dirty="0"/>
              <a:t>independent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paired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paired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two way independent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two way paired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two way mixed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0717" y="2452382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Paired 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Repeated 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way 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way repeated 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way mixed 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981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 design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0231" y="1981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 tests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3962400" y="3505200"/>
            <a:ext cx="134783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76600" y="31358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select the appropriate test</a:t>
            </a:r>
          </a:p>
        </p:txBody>
      </p:sp>
    </p:spTree>
    <p:extLst>
      <p:ext uri="{BB962C8B-B14F-4D97-AF65-F5344CB8AC3E}">
        <p14:creationId xmlns:p14="http://schemas.microsoft.com/office/powerpoint/2010/main" val="300632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1066800"/>
            <a:ext cx="4648200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b="1" dirty="0"/>
              <a:t>two independent groups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82" y="2110376"/>
            <a:ext cx="3810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67" y="2583526"/>
            <a:ext cx="381000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052" y="2864773"/>
            <a:ext cx="3810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30" y="2503828"/>
            <a:ext cx="381000" cy="381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65" y="2445148"/>
            <a:ext cx="381000" cy="38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94" y="3008177"/>
            <a:ext cx="381000" cy="381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30" y="2652895"/>
            <a:ext cx="3810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24" y="2840597"/>
            <a:ext cx="381000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52" y="2948777"/>
            <a:ext cx="381000" cy="381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59" y="3321306"/>
            <a:ext cx="381000" cy="381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30" y="2047381"/>
            <a:ext cx="381000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87" y="1906408"/>
            <a:ext cx="381000" cy="38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108" y="2281602"/>
            <a:ext cx="381000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28" y="2523434"/>
            <a:ext cx="381000" cy="381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45" y="2070267"/>
            <a:ext cx="381000" cy="381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3" y="3006808"/>
            <a:ext cx="381000" cy="381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48" y="2457937"/>
            <a:ext cx="381000" cy="381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13793"/>
            <a:ext cx="381000" cy="381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31" y="2487280"/>
            <a:ext cx="381000" cy="381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45" y="3094793"/>
            <a:ext cx="381000" cy="381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66" y="2153707"/>
            <a:ext cx="381000" cy="381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81" y="2518746"/>
            <a:ext cx="381000" cy="381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73" y="2766205"/>
            <a:ext cx="381000" cy="381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40" y="2937488"/>
            <a:ext cx="381000" cy="381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50" y="2356252"/>
            <a:ext cx="381000" cy="381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528" y="3276928"/>
            <a:ext cx="381000" cy="381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09" y="2635693"/>
            <a:ext cx="381000" cy="381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12" y="3075687"/>
            <a:ext cx="381000" cy="381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65" y="2965476"/>
            <a:ext cx="381000" cy="381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43" y="3051398"/>
            <a:ext cx="381000" cy="381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79" y="1938874"/>
            <a:ext cx="381000" cy="381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30" y="2118945"/>
            <a:ext cx="381000" cy="381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89" y="1994001"/>
            <a:ext cx="381000" cy="381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12" y="2551136"/>
            <a:ext cx="381000" cy="381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69" y="2203979"/>
            <a:ext cx="381000" cy="381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3" y="2590856"/>
            <a:ext cx="381000" cy="381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65" y="2098110"/>
            <a:ext cx="381000" cy="381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964526"/>
            <a:ext cx="381000" cy="3810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62" y="2499945"/>
            <a:ext cx="381000" cy="381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090" y="2704886"/>
            <a:ext cx="381000" cy="381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90800" y="1388321"/>
            <a:ext cx="3949143" cy="56555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subjects are different between two groups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85800" y="3710883"/>
            <a:ext cx="905184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proxima-nova"/>
              </a:rPr>
              <a:t>For example, determine whether (mean) salaries, measured in US dollars, </a:t>
            </a:r>
            <a:br>
              <a:rPr lang="en-US" sz="1600" dirty="0">
                <a:latin typeface="proxima-nova"/>
              </a:rPr>
            </a:br>
            <a:r>
              <a:rPr lang="en-US" sz="1600" dirty="0">
                <a:latin typeface="proxima-nova"/>
              </a:rPr>
              <a:t>differed between males and females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4862051" y="5344277"/>
            <a:ext cx="363846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Welch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i="1" dirty="0">
                <a:solidFill>
                  <a:srgbClr val="FF0000"/>
                </a:solidFill>
              </a:rPr>
              <a:t>t</a:t>
            </a:r>
            <a:r>
              <a:rPr lang="en-US" sz="1600" dirty="0">
                <a:solidFill>
                  <a:srgbClr val="FF0000"/>
                </a:solidFill>
              </a:rPr>
              <a:t> test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76696" y="5618691"/>
            <a:ext cx="363846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Mann-Whitney U test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24000" y="3810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 </a:t>
            </a:r>
            <a:r>
              <a:rPr lang="en-US" altLang="zh-CN" sz="3200" b="1" dirty="0">
                <a:solidFill>
                  <a:srgbClr val="0000FF"/>
                </a:solidFill>
              </a:rPr>
              <a:t>test</a:t>
            </a:r>
            <a:endParaRPr lang="en-US" sz="3200" b="1" dirty="0">
              <a:solidFill>
                <a:srgbClr val="0000FF"/>
              </a:solidFill>
            </a:endParaRPr>
          </a:p>
        </p:txBody>
      </p:sp>
      <p:pic>
        <p:nvPicPr>
          <p:cNvPr id="2050" name="Picture 2" descr="https://statistics.laerd.com/premium/spss/istt/img/bar-chart-comple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445" y="4404285"/>
            <a:ext cx="2857500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0800000">
            <a:off x="2964180" y="4953000"/>
            <a:ext cx="461665" cy="1000877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dirty="0"/>
              <a:t>salary</a:t>
            </a:r>
          </a:p>
        </p:txBody>
      </p:sp>
    </p:spTree>
    <p:extLst>
      <p:ext uri="{BB962C8B-B14F-4D97-AF65-F5344CB8AC3E}">
        <p14:creationId xmlns:p14="http://schemas.microsoft.com/office/powerpoint/2010/main" val="86618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1221</Words>
  <Application>Microsoft Office PowerPoint</Application>
  <PresentationFormat>On-screen Show (4:3)</PresentationFormat>
  <Paragraphs>266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proxima-nova</vt:lpstr>
      <vt:lpstr>宋体</vt:lpstr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Sili Fan</cp:lastModifiedBy>
  <cp:revision>301</cp:revision>
  <dcterms:created xsi:type="dcterms:W3CDTF">2013-07-10T06:33:47Z</dcterms:created>
  <dcterms:modified xsi:type="dcterms:W3CDTF">2017-08-23T08:10:40Z</dcterms:modified>
</cp:coreProperties>
</file>