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92" r:id="rId3"/>
    <p:sldId id="295" r:id="rId4"/>
    <p:sldId id="273" r:id="rId5"/>
    <p:sldId id="274" r:id="rId6"/>
    <p:sldId id="280" r:id="rId7"/>
    <p:sldId id="276" r:id="rId8"/>
    <p:sldId id="281" r:id="rId9"/>
    <p:sldId id="282" r:id="rId10"/>
    <p:sldId id="283" r:id="rId11"/>
    <p:sldId id="284" r:id="rId12"/>
    <p:sldId id="293" r:id="rId13"/>
    <p:sldId id="29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5EA4-99A9-4A58-AD3F-AEA1D79987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D422-6333-495A-A5D2-6E6102115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etda.fiehnlab.ucdavis.ed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7432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Exercise Univariate Analysis with </a:t>
            </a:r>
            <a:r>
              <a:rPr lang="en-US" altLang="zh-CN" sz="3200" b="1" dirty="0" err="1">
                <a:solidFill>
                  <a:srgbClr val="000099"/>
                </a:solidFill>
              </a:rPr>
              <a:t>Metabox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11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pair-wise </a:t>
            </a:r>
            <a:r>
              <a:rPr lang="en-US" sz="3200" b="1" dirty="0">
                <a:solidFill>
                  <a:srgbClr val="0000FF"/>
                </a:solidFill>
              </a:rPr>
              <a:t>fold changes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68" b="45913"/>
          <a:stretch/>
        </p:blipFill>
        <p:spPr>
          <a:xfrm>
            <a:off x="1172651" y="1899078"/>
            <a:ext cx="6899463" cy="304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68300" y="5067300"/>
            <a:ext cx="565892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 factors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3+2+1 pairs of fold change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096017"/>
            <a:ext cx="1323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pair-wise </a:t>
            </a:r>
            <a:r>
              <a:rPr lang="en-US" sz="3200" b="1" dirty="0">
                <a:solidFill>
                  <a:srgbClr val="0000FF"/>
                </a:solidFill>
              </a:rPr>
              <a:t>fold changes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56375"/>
            <a:ext cx="6018837" cy="3038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5483122"/>
            <a:ext cx="2971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careful with the direction</a:t>
            </a:r>
          </a:p>
        </p:txBody>
      </p:sp>
    </p:spTree>
    <p:extLst>
      <p:ext uri="{BB962C8B-B14F-4D97-AF65-F5344CB8AC3E}">
        <p14:creationId xmlns:p14="http://schemas.microsoft.com/office/powerpoint/2010/main" val="45407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4" y="2167635"/>
            <a:ext cx="7543800" cy="306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Mixed ANOVA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8601" y="2401986"/>
            <a:ext cx="76085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5595340"/>
            <a:ext cx="4953001" cy="881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 ID is critical for paired studies, including paired t test, repeated ANOVA and mixed ANOVA.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41955"/>
            <a:ext cx="1676400" cy="5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Two-way Mixed ANOVA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41955"/>
            <a:ext cx="1676400" cy="554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9932"/>
            <a:ext cx="7048500" cy="1457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0" y="3657600"/>
            <a:ext cx="1219200" cy="32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1768948"/>
            <a:ext cx="2133600" cy="288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effect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8320" y="3610849"/>
            <a:ext cx="1938380" cy="261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main effect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138014"/>
            <a:ext cx="3795713" cy="25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6234113" cy="381868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6538913" y="1905000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538913" y="2057400"/>
            <a:ext cx="319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10305" t="-9142" r="10305" b="9142"/>
          <a:stretch/>
        </p:blipFill>
        <p:spPr>
          <a:xfrm>
            <a:off x="6524625" y="2394684"/>
            <a:ext cx="2495550" cy="561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0" y="1731818"/>
            <a:ext cx="1209675" cy="2493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Factor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7526" y="2012641"/>
            <a:ext cx="1200150" cy="26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Factor 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925497"/>
            <a:ext cx="1381125" cy="790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8456" y="2281956"/>
            <a:ext cx="2369344" cy="84224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46" y="1618777"/>
            <a:ext cx="4240954" cy="3519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2797766" cy="2707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24384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524000" y="2667000"/>
            <a:ext cx="3124200" cy="219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193459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524000" y="2072844"/>
            <a:ext cx="2438400" cy="74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86300" y="4673472"/>
            <a:ext cx="2362200" cy="38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24300" y="2130976"/>
            <a:ext cx="1943100" cy="213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006149" y="2818660"/>
            <a:ext cx="1861251" cy="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92151" y="4954144"/>
            <a:ext cx="1861251" cy="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4267200"/>
            <a:ext cx="838200" cy="26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27688" y="3766711"/>
            <a:ext cx="2953532" cy="647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boxplot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56375"/>
            <a:ext cx="4876800" cy="40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2967520" cy="3606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6800" y="22098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43000" y="22098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volcano plot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76400"/>
            <a:ext cx="3354241" cy="3733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54241" y="5674015"/>
            <a:ext cx="2895600" cy="47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column order matters.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876300"/>
            <a:ext cx="10191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2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volcano plot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876507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42" y="1752600"/>
            <a:ext cx="4635656" cy="3524250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4504744" y="5262794"/>
            <a:ext cx="17325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flipH="1">
            <a:off x="2579741" y="5262794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 flipH="1">
            <a:off x="1778948" y="2406715"/>
            <a:ext cx="1576497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6200000" flipH="1">
            <a:off x="1791493" y="4189555"/>
            <a:ext cx="1576497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992" y="1661439"/>
            <a:ext cx="1582049" cy="4776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significant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8447" y="4561196"/>
            <a:ext cx="1582049" cy="47760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significant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6291" y="5621434"/>
            <a:ext cx="1301006" cy="398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effect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9142" y="5621434"/>
            <a:ext cx="1301006" cy="398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272459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39966"/>
            <a:ext cx="8179293" cy="665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About </a:t>
            </a:r>
            <a:r>
              <a:rPr lang="en-US" sz="3200" b="1" dirty="0" err="1">
                <a:solidFill>
                  <a:srgbClr val="0000FF"/>
                </a:solidFill>
              </a:rPr>
              <a:t>MetaBox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750" y="22098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Wanichthanarak</a:t>
            </a:r>
            <a:r>
              <a:rPr lang="en-US" dirty="0"/>
              <a:t> K, Fan S, </a:t>
            </a:r>
            <a:r>
              <a:rPr lang="en-US" dirty="0" err="1"/>
              <a:t>Grapov</a:t>
            </a:r>
            <a:r>
              <a:rPr lang="en-US" dirty="0"/>
              <a:t> D, </a:t>
            </a:r>
            <a:r>
              <a:rPr lang="en-US" dirty="0" err="1"/>
              <a:t>Barupal</a:t>
            </a:r>
            <a:r>
              <a:rPr lang="en-US" dirty="0"/>
              <a:t> DK, Fiehn O. </a:t>
            </a:r>
            <a:r>
              <a:rPr lang="en-US" dirty="0" err="1"/>
              <a:t>Metabox</a:t>
            </a:r>
            <a:r>
              <a:rPr lang="en-US" dirty="0"/>
              <a:t>: A Toolbox for Metabolomic Data Analysis, Interpretation and Integrative Exploration. </a:t>
            </a:r>
            <a:r>
              <a:rPr lang="en-US" dirty="0" err="1"/>
              <a:t>PloS</a:t>
            </a:r>
            <a:r>
              <a:rPr lang="en-US" dirty="0"/>
              <a:t> one. 2017 Jan 31;12(1):e0171046.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107" y="3562291"/>
            <a:ext cx="408637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https://github.com/slfan2013/WCMC_DA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107" y="307683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750" y="196707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107" y="3319561"/>
            <a:ext cx="4102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https://github.com/kwanjeeraw/metabox</a:t>
            </a:r>
          </a:p>
        </p:txBody>
      </p:sp>
      <p:cxnSp>
        <p:nvCxnSpPr>
          <p:cNvPr id="16" name="Straight Arrow Connector 15"/>
          <p:cNvCxnSpPr>
            <a:cxnSpLocks/>
            <a:endCxn id="8" idx="3"/>
          </p:cNvCxnSpPr>
          <p:nvPr/>
        </p:nvCxnSpPr>
        <p:spPr>
          <a:xfrm flipH="1">
            <a:off x="4822482" y="3746957"/>
            <a:ext cx="333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3593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Recommended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4245" y="4192510"/>
            <a:ext cx="42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report bugs or suggestions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8" y="4995729"/>
            <a:ext cx="3962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MetaBox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online</a:t>
            </a:r>
            <a:endParaRPr lang="en-US" sz="320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1905000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5400" dirty="0">
                <a:hlinkClick r:id="rId2"/>
              </a:rPr>
            </a:br>
            <a:r>
              <a:rPr lang="en-US" sz="5400" dirty="0">
                <a:hlinkClick r:id="rId2"/>
              </a:rPr>
              <a:t>metda.fiehnlab.ucdavis.edu</a:t>
            </a:r>
            <a:r>
              <a:rPr lang="en-US" sz="5400" dirty="0"/>
              <a:t> 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2094615" y="6171992"/>
            <a:ext cx="7620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https://github.com/slfan2013/metabox.stat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19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Power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9026" y="6171991"/>
            <a:ext cx="91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*local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41" y="3659326"/>
            <a:ext cx="4419600" cy="25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51409" y="195632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Group 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1145629"/>
            <a:ext cx="7315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Try to finish following points: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What criterion can we use to decide data pre-processing procedures?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What normalization, transformation and scaling procedure is best?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Which hypothesis testing procedure should I use? Why?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fold change calculation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Visualize data to justify the result.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…</a:t>
            </a:r>
          </a:p>
          <a:p>
            <a:pPr marL="228600" indent="-228600">
              <a:buFont typeface="+mj-lt"/>
              <a:buAutoNum type="arabicPeriod"/>
            </a:pPr>
            <a:endParaRPr lang="en-US" sz="1600" b="1" dirty="0"/>
          </a:p>
          <a:p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92F02-9FED-4B4D-971F-23FEA28C1F08}"/>
              </a:ext>
            </a:extLst>
          </p:cNvPr>
          <p:cNvGrpSpPr/>
          <p:nvPr/>
        </p:nvGrpSpPr>
        <p:grpSpPr>
          <a:xfrm>
            <a:off x="838200" y="3627557"/>
            <a:ext cx="8153400" cy="1770087"/>
            <a:chOff x="838200" y="4826194"/>
            <a:chExt cx="8153400" cy="17700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838809"/>
              <a:ext cx="4038600" cy="175747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4953000" y="4826194"/>
              <a:ext cx="4038600" cy="175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880" y="4896044"/>
              <a:ext cx="2538334" cy="1612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4476" y="48261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4713" y="483880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3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643"/>
            <a:ext cx="7772400" cy="3657357"/>
          </a:xfrm>
          <a:prstGeom prst="rect">
            <a:avLst/>
          </a:prstGeom>
        </p:spPr>
      </p:pic>
      <p:pic>
        <p:nvPicPr>
          <p:cNvPr id="3" name="Picture 2" descr="https://www.kbresearch.com/concept-files/information-datab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810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Launch </a:t>
            </a:r>
            <a:r>
              <a:rPr lang="en-US" sz="3200" b="1" dirty="0" err="1">
                <a:solidFill>
                  <a:srgbClr val="0000FF"/>
                </a:solidFill>
              </a:rPr>
              <a:t>Meta</a:t>
            </a:r>
            <a:r>
              <a:rPr lang="en-US" altLang="zh-CN" sz="3200" b="1" dirty="0" err="1">
                <a:solidFill>
                  <a:srgbClr val="0000FF"/>
                </a:solidFill>
              </a:rPr>
              <a:t>B</a:t>
            </a:r>
            <a:r>
              <a:rPr lang="en-US" sz="3200" b="1" dirty="0" err="1">
                <a:solidFill>
                  <a:srgbClr val="0000FF"/>
                </a:solidFill>
              </a:rPr>
              <a:t>ox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locally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752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Rstudio</a:t>
            </a:r>
            <a:r>
              <a:rPr lang="en-US" b="1" dirty="0"/>
              <a:t>: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761521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copy + paste:</a:t>
            </a:r>
          </a:p>
          <a:p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library(</a:t>
            </a:r>
            <a:r>
              <a:rPr lang="en-US" altLang="en-US" i="1" dirty="0" err="1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opencpu</a:t>
            </a:r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); </a:t>
            </a:r>
            <a:r>
              <a:rPr lang="en-US" altLang="en-US" i="1" dirty="0" err="1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opencpu$browse</a:t>
            </a:r>
            <a:r>
              <a:rPr lang="en-US" altLang="en-US" i="1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("library/WCMC.Course2017.STAT/www");</a:t>
            </a:r>
            <a:r>
              <a:rPr lang="en-US" altLang="en-US" sz="800" i="1" dirty="0"/>
              <a:t> </a:t>
            </a:r>
            <a:endParaRPr lang="en-US" altLang="en-US" sz="4400" i="1" dirty="0">
              <a:latin typeface="Arial" panose="020B0604020202020204" pitchFamily="34" charset="0"/>
            </a:endParaRPr>
          </a:p>
          <a:p>
            <a:r>
              <a:rPr lang="en-US" dirty="0"/>
              <a:t>to the console.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659639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more information: https://github.com/slfan2013/WCMC_DA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14" y="3927149"/>
            <a:ext cx="6462713" cy="9454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4" y="2109119"/>
            <a:ext cx="680379" cy="7026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7541" y="4953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Start analyzing: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14" y="5288574"/>
            <a:ext cx="3886200" cy="14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7312472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5396924"/>
            <a:ext cx="4724400" cy="95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Different module may have different input format.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Row &amp; column order matters.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206787"/>
            <a:ext cx="1209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28825"/>
            <a:ext cx="3962400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 page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76600" y="4724400"/>
            <a:ext cx="304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1400" y="51054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Run</a:t>
            </a:r>
          </a:p>
        </p:txBody>
      </p:sp>
    </p:spTree>
    <p:extLst>
      <p:ext uri="{BB962C8B-B14F-4D97-AF65-F5344CB8AC3E}">
        <p14:creationId xmlns:p14="http://schemas.microsoft.com/office/powerpoint/2010/main" val="22197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266950"/>
            <a:ext cx="4810125" cy="2324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124200" y="4210050"/>
            <a:ext cx="304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591050"/>
            <a:ext cx="2133600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Download</a:t>
            </a:r>
          </a:p>
        </p:txBody>
      </p:sp>
    </p:spTree>
    <p:extLst>
      <p:ext uri="{BB962C8B-B14F-4D97-AF65-F5344CB8AC3E}">
        <p14:creationId xmlns:p14="http://schemas.microsoft.com/office/powerpoint/2010/main" val="40960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35660"/>
            <a:ext cx="4419600" cy="4048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5082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paired t test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9144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Input format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1362075" cy="90022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35150" y="6040582"/>
            <a:ext cx="43725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727226" y="6248400"/>
            <a:ext cx="121374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3" y="1885039"/>
            <a:ext cx="6877050" cy="3344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575" y="1981200"/>
            <a:ext cx="7117626" cy="24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5595340"/>
            <a:ext cx="4953001" cy="881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sample ID is critical for paired studies, including paired t test, repeated ANOVA and mixed ANOVA.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84" y="991902"/>
            <a:ext cx="1647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343</Words>
  <Application>Microsoft Office PowerPoint</Application>
  <PresentationFormat>On-screen Show (4:3)</PresentationFormat>
  <Paragraphs>80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SFMono-Regular</vt:lpstr>
      <vt:lpstr>宋体</vt:lpstr>
      <vt:lpstr>Arial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146</cp:revision>
  <dcterms:created xsi:type="dcterms:W3CDTF">2013-07-10T06:33:47Z</dcterms:created>
  <dcterms:modified xsi:type="dcterms:W3CDTF">2017-08-23T17:31:53Z</dcterms:modified>
</cp:coreProperties>
</file>