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36"/>
  </p:notesMasterIdLst>
  <p:handoutMasterIdLst>
    <p:handoutMasterId r:id="rId37"/>
  </p:handoutMasterIdLst>
  <p:sldIdLst>
    <p:sldId id="257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1" r:id="rId31"/>
    <p:sldId id="280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9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阿里巴巴普惠体" panose="00020600040101010101" pitchFamily="18" charset="-122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svg"/><Relationship Id="rId3" Type="http://schemas.openxmlformats.org/officeDocument/2006/relationships/image" Target="../media/image11.png"/><Relationship Id="rId2" Type="http://schemas.openxmlformats.org/officeDocument/2006/relationships/hyperlink" Target="http://localhost:8888/" TargetMode="Externa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登录模块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登录页的布局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这里的代码比较多</a:t>
            </a:r>
            <a:endParaRPr lang="zh-CN" altLang="en-US"/>
          </a:p>
          <a:p>
            <a:r>
              <a:rPr lang="zh-CN" altLang="en-US"/>
              <a:t>直接在 </a:t>
            </a:r>
            <a:r>
              <a:rPr lang="en-US" altLang="zh-CN"/>
              <a:t>markdown </a:t>
            </a:r>
            <a:r>
              <a:rPr lang="zh-CN" altLang="en-US"/>
              <a:t>笔记提取即可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表单的校验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基础模板已经有了基础校验的代码,所以我们这一章节更多的是修正和完善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表单校验基本要素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0" y="1919605"/>
            <a:ext cx="9055735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手机号与密码校验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90415" y="1443990"/>
            <a:ext cx="301053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字段名对应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需要的字段是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mobile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英文提示显示中文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placeholder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校验手机号和校验密码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必填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其他格式校验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自定义校验函数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validator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通用校验逻辑的提取封装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/src/utils/validate.js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跨域代理的配置和登录接口封装</a:t>
            </a:r>
            <a:br>
              <a:rPr lang="zh-CN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为什么会出现跨域</a:t>
            </a:r>
            <a:endParaRPr lang="zh-CN" altLang="en-US"/>
          </a:p>
          <a:p>
            <a:r>
              <a:rPr lang="zh-CN" altLang="en-US"/>
              <a:t>开发环境中解决跨域问题</a:t>
            </a:r>
            <a:endParaRPr lang="zh-CN" altLang="en-US"/>
          </a:p>
          <a:p>
            <a:r>
              <a:rPr lang="zh-CN" altLang="en-US"/>
              <a:t>单独封装登录接口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五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跨域问题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6195" y="1691005"/>
            <a:ext cx="9579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当下,最流行的就是`前后分离`项目,也就是`前端项目`和`后端接口`并不在一个域名之下，那么前端项目访问后端接口必然存在`跨域`的行为.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8033" y="3861274"/>
            <a:ext cx="1837323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前端本服务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箭头: 右 2"/>
          <p:cNvSpPr/>
          <p:nvPr/>
        </p:nvSpPr>
        <p:spPr>
          <a:xfrm>
            <a:off x="4375052" y="38612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4" name="图形 23" descr="服务器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95" y="3097702"/>
            <a:ext cx="1439159" cy="220854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864256" y="2728370"/>
            <a:ext cx="332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https://heima.xxx.com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服务器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87637" y="337494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http://localhost:8888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7197554" y="386127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368874" y="3838551"/>
            <a:ext cx="1077798" cy="4846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跨域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25" grpId="0"/>
      <p:bldP spid="16" grpId="0"/>
      <p:bldP spid="18" grpId="0" bldLvl="0" animBg="1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开发环境跨域解决思路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71955" y="1691005"/>
            <a:ext cx="85445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开发环境的跨域，也就是在`vue-cli脚手架环境`下开发启动服务时，我们访问接口所遇到的跨域问题，vue-cli为我们在本地`开启了一个服务`,可以通过这个服务帮我们`代理请求`,解决跨域问题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2205" y="3679983"/>
            <a:ext cx="1338607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Vue</a:t>
            </a:r>
            <a:r>
              <a:rPr lang="zh-CN" altLang="en-US" dirty="0"/>
              <a:t>前端</a:t>
            </a:r>
            <a:endParaRPr lang="zh-CN" altLang="en-US" dirty="0"/>
          </a:p>
        </p:txBody>
      </p:sp>
      <p:sp>
        <p:nvSpPr>
          <p:cNvPr id="5" name="箭头: 右 2"/>
          <p:cNvSpPr/>
          <p:nvPr/>
        </p:nvSpPr>
        <p:spPr>
          <a:xfrm>
            <a:off x="3980508" y="36799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请求</a:t>
            </a:r>
            <a:endParaRPr lang="zh-CN" altLang="en-US" dirty="0"/>
          </a:p>
        </p:txBody>
      </p:sp>
      <p:pic>
        <p:nvPicPr>
          <p:cNvPr id="24" name="图形 23" descr="服务器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02" y="3001251"/>
            <a:ext cx="1439159" cy="220854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878751" y="2631920"/>
            <a:ext cx="332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hlinkClick r:id="rId2"/>
              </a:rPr>
              <a:t>http://localhost:8888/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78330" y="3259647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http://localhost:8888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>
            <a:off x="7182534" y="3691836"/>
            <a:ext cx="1266277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代理请求</a:t>
            </a:r>
            <a:endParaRPr lang="zh-CN" altLang="en-US" dirty="0"/>
          </a:p>
        </p:txBody>
      </p:sp>
      <p:pic>
        <p:nvPicPr>
          <p:cNvPr id="13" name="图形 12" descr="服务器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0118" y="3001252"/>
            <a:ext cx="1439159" cy="220854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33275" y="5025132"/>
            <a:ext cx="272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启动的本地服务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25" grpId="0"/>
      <p:bldP spid="16" grpId="0"/>
      <p:bldP spid="18" grpId="0" bldLvl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阿里巴巴普惠体" panose="00020600040101010101" pitchFamily="18" charset="-122"/>
              </a:rPr>
              <a:t>devServer</a:t>
            </a:r>
            <a:r>
              <a:rPr lang="zh-CN" altLang="en-US">
                <a:cs typeface="阿里巴巴普惠体" panose="00020600040101010101" pitchFamily="18" charset="-122"/>
              </a:rPr>
              <a:t>配置代理</a:t>
            </a:r>
            <a:endParaRPr lang="zh-CN" altLang="en-US"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6835" y="1608455"/>
            <a:ext cx="6959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vue-cli的配置文件即`vue.config.js`,这里有我们需要的 代理选项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6835" y="1976755"/>
            <a:ext cx="4647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https://cli.vuejs.org/zh/config/#devserver-proxy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0890" y="4667885"/>
            <a:ext cx="5572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成品示例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http://ihrm-java.itheima.net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数据服务地址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http://ihrm-java.itheima.net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/api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记得改动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vue.config.js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改动得重启服务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175" y="2429510"/>
            <a:ext cx="7615555" cy="20180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登录接口单独封装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691005"/>
            <a:ext cx="6979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基础模板已经有了原来的登录代码,我们只需要进行简单的改造即可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请注意这里的地址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是如何带上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/api/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环境配置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基准路径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2800350"/>
            <a:ext cx="7988300" cy="2595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vuex </a:t>
            </a:r>
            <a:r>
              <a:rPr lang="zh-CN" altLang="en-US">
                <a:sym typeface="+mn-ea"/>
              </a:rPr>
              <a:t>登录逻辑和 </a:t>
            </a:r>
            <a:r>
              <a:rPr lang="en-US" altLang="zh-CN">
                <a:sym typeface="+mn-ea"/>
              </a:rPr>
              <a:t>Token </a:t>
            </a:r>
            <a:r>
              <a:rPr lang="zh-CN" altLang="en-US">
                <a:sym typeface="+mn-ea"/>
              </a:rPr>
              <a:t>管理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en-US" altLang="zh-CN"/>
              <a:t>vuex </a:t>
            </a:r>
            <a:r>
              <a:rPr lang="zh-CN" altLang="en-US"/>
              <a:t>中管理 </a:t>
            </a:r>
            <a:r>
              <a:rPr lang="en-US" altLang="zh-CN"/>
              <a:t>token</a:t>
            </a:r>
            <a:endParaRPr lang="en-US" altLang="zh-CN"/>
          </a:p>
          <a:p>
            <a:r>
              <a:rPr lang="en-US" altLang="zh-CN"/>
              <a:t>token </a:t>
            </a:r>
            <a:r>
              <a:rPr lang="zh-CN" altLang="en-US"/>
              <a:t>的变动</a:t>
            </a:r>
            <a:endParaRPr lang="zh-CN" altLang="en-US"/>
          </a:p>
          <a:p>
            <a:r>
              <a:rPr lang="en-US" altLang="zh-CN"/>
              <a:t>vuex </a:t>
            </a:r>
            <a:r>
              <a:rPr lang="zh-CN" altLang="en-US"/>
              <a:t>发起</a:t>
            </a:r>
            <a:r>
              <a:rPr lang="zh-CN" altLang="en-US"/>
              <a:t>异步请求</a:t>
            </a:r>
            <a:endParaRPr lang="zh-CN" altLang="en-US"/>
          </a:p>
          <a:p>
            <a:r>
              <a:rPr lang="zh-CN" altLang="en-US"/>
              <a:t>数据持久化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API </a:t>
            </a:r>
            <a:r>
              <a:rPr lang="zh-CN" altLang="en-US"/>
              <a:t>封装和请求模块的介绍</a:t>
            </a:r>
            <a:endParaRPr lang="zh-CN" altLang="en-US"/>
          </a:p>
          <a:p>
            <a:r>
              <a:rPr lang="zh-CN" altLang="en-US"/>
              <a:t>设定网站名称和开发服务器端口</a:t>
            </a:r>
            <a:endParaRPr lang="zh-CN" altLang="en-US"/>
          </a:p>
          <a:p>
            <a:r>
              <a:rPr lang="zh-CN" altLang="en-US"/>
              <a:t>登录页的布局</a:t>
            </a:r>
            <a:endParaRPr lang="zh-CN" altLang="en-US"/>
          </a:p>
          <a:p>
            <a:r>
              <a:rPr lang="zh-CN" altLang="en-US"/>
              <a:t>表单的校验</a:t>
            </a:r>
            <a:endParaRPr lang="zh-CN" altLang="en-US"/>
          </a:p>
          <a:p>
            <a:r>
              <a:rPr lang="zh-CN"/>
              <a:t>跨域代理的配置和登录接口封装</a:t>
            </a:r>
            <a:endParaRPr lang="zh-CN"/>
          </a:p>
          <a:p>
            <a:r>
              <a:rPr lang="en-US" altLang="zh-CN"/>
              <a:t>vuex </a:t>
            </a:r>
            <a:r>
              <a:rPr lang="zh-CN" altLang="en-US"/>
              <a:t>登录逻辑和 </a:t>
            </a:r>
            <a:r>
              <a:rPr lang="en-US" altLang="zh-CN"/>
              <a:t>Token 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请求中的异常处理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阿里巴巴普惠体" panose="00020600040101010101" pitchFamily="18" charset="-122"/>
              </a:rPr>
              <a:t>Vuex中对token进行管理</a:t>
            </a:r>
            <a:endParaRPr lang="zh-CN" altLang="en-US"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1646" y="1633358"/>
            <a:ext cx="1338607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登录页面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3471647" y="1691008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52553" y="1633358"/>
            <a:ext cx="1716582" cy="484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调用登录接口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6754729" y="1691008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36776" y="1633358"/>
            <a:ext cx="2376458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token,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跳转主页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2915" y="2275205"/>
            <a:ext cx="8726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上图中，组件直接和接口打交道，这并没有什么问题，但是对于用户token这一高频使用的`钥匙`，我们需要让vuex来介入，将用户的token状态共享，更方便的读取，如图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965" y="2896235"/>
            <a:ext cx="6656070" cy="279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4" grpId="0" bldLvl="0" animBg="1"/>
      <p:bldP spid="19" grpId="0" bldLvl="0" animBg="1"/>
      <p:bldP spid="20" grpId="0" bldLvl="0" animBg="1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数据存放和修改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3008630" y="1475105"/>
            <a:ext cx="2823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设置token的共享状态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6525" y="1843405"/>
            <a:ext cx="2411095" cy="1137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8630" y="2981325"/>
            <a:ext cx="3319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提供修改token的mutations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25" y="3349625"/>
            <a:ext cx="493268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阿里巴巴普惠体" panose="00020600040101010101" pitchFamily="18" charset="-122"/>
              </a:rPr>
              <a:t>封装登录的Action</a:t>
            </a:r>
            <a:endParaRPr lang="zh-CN" altLang="en-US"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7810" y="1691005"/>
            <a:ext cx="65963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登录action要做的事情,`调用登录接口`,`成功后设置token到vuex`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错误则返回失败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2372360"/>
            <a:ext cx="659066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数据持久化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23110" y="1691005"/>
            <a:ext cx="8145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我们需要知道,`钥匙`不能每次都通过登录获取,可以将token放置到本地的缓存中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7555" y="2140585"/>
            <a:ext cx="81368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在`utils/auth.js`中,基础模板已经为我们提供了`获取token`,`设置token`,`删除token`的方法,可以直接使用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只需要将存储的key放置成特定值即可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7460" y="2934970"/>
            <a:ext cx="3543300" cy="2529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89250" y="3738880"/>
            <a:ext cx="3204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修改时存起来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添加删除都要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9250" y="445833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刷新时恢复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" grpId="1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优化和小结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3560" y="1426845"/>
            <a:ext cx="8563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为了更好的让其他模块和组件更好的获取token数据，我们可以在`store/getters.js`中将token值作为公共的访问属性放出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845" y="2072005"/>
            <a:ext cx="6796405" cy="1367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5315" y="3439795"/>
            <a:ext cx="8563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通过本节内容，我们要掌握在Vuex中如何来管理共享状态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190" y="3970655"/>
            <a:ext cx="2592070" cy="498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（异步操作）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箭头: 上 14"/>
          <p:cNvSpPr/>
          <p:nvPr/>
        </p:nvSpPr>
        <p:spPr>
          <a:xfrm rot="10800000">
            <a:off x="1637665" y="4709795"/>
            <a:ext cx="396240" cy="32893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2530" y="5123815"/>
            <a:ext cx="1470025" cy="39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后端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3534410" y="4026535"/>
            <a:ext cx="1140460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commit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61585" y="4013200"/>
            <a:ext cx="2233930" cy="498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同步操作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5967730" y="4625340"/>
            <a:ext cx="398145" cy="498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61585" y="5123815"/>
            <a:ext cx="2233930" cy="49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 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共享状态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箭头: 右 22"/>
          <p:cNvSpPr/>
          <p:nvPr/>
        </p:nvSpPr>
        <p:spPr>
          <a:xfrm>
            <a:off x="7503160" y="4110355"/>
            <a:ext cx="556260" cy="28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67065" y="4063365"/>
            <a:ext cx="3270885" cy="4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数据写入缓存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请求中的异常处理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,axios返回的数据中默认增加了一层`data的包裹`,我们需要在这里处理</a:t>
            </a:r>
            <a:endParaRPr lang="zh-CN" altLang="en-US"/>
          </a:p>
          <a:p>
            <a:r>
              <a:rPr lang="zh-CN" altLang="en-US"/>
              <a:t>并且,人资项目的接口,如果执行失败,设置了`success`为`false`，我们需要一并处理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七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统一拦截逻辑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53465" y="1612900"/>
            <a:ext cx="836930" cy="327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响应</a:t>
            </a:r>
            <a:endParaRPr lang="en-US" altLang="zh-CN" dirty="0"/>
          </a:p>
        </p:txBody>
      </p:sp>
      <p:sp>
        <p:nvSpPr>
          <p:cNvPr id="22" name="箭头: 右 21"/>
          <p:cNvSpPr/>
          <p:nvPr/>
        </p:nvSpPr>
        <p:spPr>
          <a:xfrm>
            <a:off x="2113280" y="1673860"/>
            <a:ext cx="511175" cy="20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85745" y="1597660"/>
            <a:ext cx="1425575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响应拦截器</a:t>
            </a:r>
            <a:endParaRPr lang="zh-CN" altLang="en-US" dirty="0"/>
          </a:p>
        </p:txBody>
      </p:sp>
      <p:sp>
        <p:nvSpPr>
          <p:cNvPr id="25" name="箭头: 右 24"/>
          <p:cNvSpPr/>
          <p:nvPr/>
        </p:nvSpPr>
        <p:spPr>
          <a:xfrm>
            <a:off x="4430395" y="1742440"/>
            <a:ext cx="685165" cy="20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55260" y="1614170"/>
            <a:ext cx="1425575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解构数据</a:t>
            </a:r>
            <a:endParaRPr lang="zh-CN" altLang="en-US" dirty="0"/>
          </a:p>
        </p:txBody>
      </p:sp>
      <p:sp>
        <p:nvSpPr>
          <p:cNvPr id="36" name="箭头: 右 35"/>
          <p:cNvSpPr/>
          <p:nvPr/>
        </p:nvSpPr>
        <p:spPr>
          <a:xfrm rot="5400000">
            <a:off x="5832475" y="2117725"/>
            <a:ext cx="271780" cy="36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86605" y="2558415"/>
            <a:ext cx="2886075" cy="717550"/>
            <a:chOff x="6197420" y="2024413"/>
            <a:chExt cx="2885817" cy="1293822"/>
          </a:xfrm>
        </p:grpSpPr>
        <p:sp>
          <p:nvSpPr>
            <p:cNvPr id="6" name="椭圆 5"/>
            <p:cNvSpPr/>
            <p:nvPr/>
          </p:nvSpPr>
          <p:spPr>
            <a:xfrm>
              <a:off x="6197420" y="2024413"/>
              <a:ext cx="2885817" cy="1293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516724" y="2266186"/>
              <a:ext cx="914400" cy="4685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success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554064" y="2258102"/>
              <a:ext cx="1073808" cy="4685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message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31452" y="2784126"/>
              <a:ext cx="645224" cy="4685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8" name="流程图: 决策 7"/>
          <p:cNvSpPr/>
          <p:nvPr/>
        </p:nvSpPr>
        <p:spPr>
          <a:xfrm>
            <a:off x="4989195" y="4065905"/>
            <a:ext cx="1957705" cy="3416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success</a:t>
            </a:r>
            <a:endParaRPr lang="zh-CN" altLang="en-US" dirty="0"/>
          </a:p>
        </p:txBody>
      </p:sp>
      <p:sp>
        <p:nvSpPr>
          <p:cNvPr id="39" name="箭头: 右 38"/>
          <p:cNvSpPr/>
          <p:nvPr/>
        </p:nvSpPr>
        <p:spPr>
          <a:xfrm rot="5400000">
            <a:off x="5832475" y="3569335"/>
            <a:ext cx="271780" cy="36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箭头: 右 39"/>
          <p:cNvSpPr/>
          <p:nvPr/>
        </p:nvSpPr>
        <p:spPr>
          <a:xfrm rot="5400000">
            <a:off x="5850890" y="4469765"/>
            <a:ext cx="271780" cy="36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72485" y="4619131"/>
            <a:ext cx="4154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71536" y="3803042"/>
            <a:ext cx="4154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15560" y="4950460"/>
            <a:ext cx="1828165" cy="34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返回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7057390" y="4171315"/>
            <a:ext cx="643890" cy="20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926070" y="4126230"/>
            <a:ext cx="121856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提示错误</a:t>
            </a:r>
            <a:endParaRPr lang="zh-CN" altLang="en-US" dirty="0"/>
          </a:p>
        </p:txBody>
      </p:sp>
      <p:sp>
        <p:nvSpPr>
          <p:cNvPr id="43" name="箭头: 右 42"/>
          <p:cNvSpPr/>
          <p:nvPr/>
        </p:nvSpPr>
        <p:spPr>
          <a:xfrm>
            <a:off x="9369425" y="4133850"/>
            <a:ext cx="643890" cy="20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201910" y="4065905"/>
            <a:ext cx="1218565" cy="3416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reject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410042" y="1393881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成功</a:t>
            </a:r>
            <a:endParaRPr lang="zh-CN" altLang="en-US" dirty="0"/>
          </a:p>
        </p:txBody>
      </p:sp>
      <p:sp>
        <p:nvSpPr>
          <p:cNvPr id="45" name="箭头: 右 44"/>
          <p:cNvSpPr/>
          <p:nvPr/>
        </p:nvSpPr>
        <p:spPr>
          <a:xfrm rot="5400000">
            <a:off x="2919095" y="2167255"/>
            <a:ext cx="271780" cy="36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39881" y="240017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失败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694305" y="2744470"/>
            <a:ext cx="121856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提示错误</a:t>
            </a:r>
            <a:endParaRPr lang="zh-CN" altLang="en-US" dirty="0"/>
          </a:p>
        </p:txBody>
      </p:sp>
      <p:sp>
        <p:nvSpPr>
          <p:cNvPr id="47" name="箭头: 右 46"/>
          <p:cNvSpPr/>
          <p:nvPr/>
        </p:nvSpPr>
        <p:spPr>
          <a:xfrm rot="5400000">
            <a:off x="2919095" y="3231515"/>
            <a:ext cx="271780" cy="36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94305" y="3695700"/>
            <a:ext cx="1218565" cy="3702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reject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4" grpId="0" bldLvl="0" animBg="1"/>
      <p:bldP spid="25" grpId="0" bldLvl="0" animBg="1"/>
      <p:bldP spid="34" grpId="0" bldLvl="0" animBg="1"/>
      <p:bldP spid="36" grpId="0" bldLvl="0" animBg="1"/>
      <p:bldP spid="8" grpId="0" bldLvl="0" animBg="1"/>
      <p:bldP spid="39" grpId="0" bldLvl="0" animBg="1"/>
      <p:bldP spid="40" grpId="0" bldLvl="0" animBg="1"/>
      <p:bldP spid="10" grpId="0"/>
      <p:bldP spid="41" grpId="0"/>
      <p:bldP spid="11" grpId="0" bldLvl="0" animBg="1"/>
      <p:bldP spid="12" grpId="0" bldLvl="0" animBg="1"/>
      <p:bldP spid="42" grpId="0" bldLvl="0" animBg="1"/>
      <p:bldP spid="43" grpId="0" bldLvl="0" animBg="1"/>
      <p:bldP spid="44" grpId="0" bldLvl="0" animBg="1"/>
      <p:bldP spid="14" grpId="0"/>
      <p:bldP spid="45" grpId="0" bldLvl="0" animBg="1"/>
      <p:bldP spid="16" grpId="0"/>
      <p:bldP spid="46" grpId="0" bldLvl="0" animBg="1"/>
      <p:bldP spid="47" grpId="0" bldLvl="0" animBg="1"/>
      <p:bldP spid="4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715" y="868045"/>
            <a:ext cx="6592570" cy="3805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20010" y="5033645"/>
            <a:ext cx="69519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既然在request中已经默认去除了一层data的外衣，所以我们也将上节login的action进行一下改动 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res.data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现在直接用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即可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API </a:t>
            </a:r>
            <a:r>
              <a:rPr lang="zh-CN" altLang="en-US">
                <a:sym typeface="+mn-ea"/>
              </a:rPr>
              <a:t>封装和请求模块的介绍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请求封装架构</a:t>
            </a:r>
            <a:endParaRPr lang="zh-CN" altLang="en-US"/>
          </a:p>
          <a:p>
            <a:r>
              <a:rPr lang="zh-CN" altLang="en-US"/>
              <a:t>示例代码清理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请求封装架构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4550" y="1691005"/>
            <a:ext cx="7962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该项目采用了 axios 实例统一配置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加各个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API的单独模块封装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的方式进行开发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4805" y="2251075"/>
            <a:ext cx="41605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统一实例配置在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/src/utils/request.js 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包括了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实例创建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公共请求配置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公共拦截器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最后暴露出一个可以使用的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4805" y="4190365"/>
            <a:ext cx="3620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各个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单独封装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引入 公共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暴露一个基于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请求函数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返回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的请求对象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拦截器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4980" y="3187700"/>
            <a:ext cx="1104900" cy="4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网络请求</a:t>
            </a:r>
            <a:endParaRPr lang="zh-CN" altLang="en-US" dirty="0"/>
          </a:p>
        </p:txBody>
      </p:sp>
      <p:sp>
        <p:nvSpPr>
          <p:cNvPr id="3" name="箭头: 右 2"/>
          <p:cNvSpPr/>
          <p:nvPr/>
        </p:nvSpPr>
        <p:spPr>
          <a:xfrm>
            <a:off x="1971040" y="3210560"/>
            <a:ext cx="80772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06750" y="2899410"/>
            <a:ext cx="2271395" cy="998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 err="1"/>
              <a:t>axios</a:t>
            </a:r>
            <a:endParaRPr lang="zh-CN" altLang="en-US" sz="4000" dirty="0"/>
          </a:p>
        </p:txBody>
      </p:sp>
      <p:sp>
        <p:nvSpPr>
          <p:cNvPr id="13" name="箭头: 上弧形 12"/>
          <p:cNvSpPr/>
          <p:nvPr/>
        </p:nvSpPr>
        <p:spPr>
          <a:xfrm>
            <a:off x="4402455" y="1674495"/>
            <a:ext cx="2933065" cy="84836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03695" y="2738755"/>
            <a:ext cx="1883410" cy="607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请求拦截器</a:t>
            </a:r>
            <a:endParaRPr lang="zh-CN" altLang="en-US" dirty="0"/>
          </a:p>
        </p:txBody>
      </p:sp>
      <p:sp>
        <p:nvSpPr>
          <p:cNvPr id="21" name="箭头: 右 20"/>
          <p:cNvSpPr/>
          <p:nvPr/>
        </p:nvSpPr>
        <p:spPr>
          <a:xfrm>
            <a:off x="9168130" y="2799715"/>
            <a:ext cx="807720" cy="4000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形 23" descr="服务器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445115" y="2910840"/>
            <a:ext cx="1188085" cy="182372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0544810" y="2542540"/>
            <a:ext cx="98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服务器</a:t>
            </a:r>
            <a:endParaRPr lang="zh-CN" altLang="en-US" dirty="0"/>
          </a:p>
        </p:txBody>
      </p:sp>
      <p:sp>
        <p:nvSpPr>
          <p:cNvPr id="26" name="箭头: 左 25"/>
          <p:cNvSpPr/>
          <p:nvPr/>
        </p:nvSpPr>
        <p:spPr>
          <a:xfrm>
            <a:off x="9090660" y="4044950"/>
            <a:ext cx="807720" cy="40005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99580" y="3902075"/>
            <a:ext cx="1690370" cy="7556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响应拦截器</a:t>
            </a:r>
            <a:endParaRPr lang="zh-CN" altLang="en-US" dirty="0"/>
          </a:p>
        </p:txBody>
      </p:sp>
      <p:sp>
        <p:nvSpPr>
          <p:cNvPr id="28" name="箭头: 上弧形 27"/>
          <p:cNvSpPr/>
          <p:nvPr/>
        </p:nvSpPr>
        <p:spPr>
          <a:xfrm rot="11513817">
            <a:off x="4096385" y="4485640"/>
            <a:ext cx="3136900" cy="68326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65090" y="1193800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278755" y="5386705"/>
            <a:ext cx="83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响应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  <p:bldP spid="20" grpId="0" bldLvl="0" animBg="1"/>
      <p:bldP spid="13" grpId="0" bldLvl="0" animBg="1"/>
      <p:bldP spid="17" grpId="0" bldLvl="0" animBg="1"/>
      <p:bldP spid="21" grpId="0" bldLvl="0" animBg="1"/>
      <p:bldP spid="25" grpId="0"/>
      <p:bldP spid="26" grpId="0" bldLvl="0" animBg="1"/>
      <p:bldP spid="27" grpId="0" bldLvl="0" animBg="1"/>
      <p:bldP spid="28" grpId="0" bldLvl="0" animBg="1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49145" y="1629410"/>
            <a:ext cx="8093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这里为了后续更清楚的书写代码,我们将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request.js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原有代码注释掉, 替换如下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6520" y="2198370"/>
            <a:ext cx="6918960" cy="3268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设定网站名称和开发服务器端口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并非必须的操作</a:t>
            </a:r>
            <a:r>
              <a:rPr lang="en-US" altLang="zh-CN"/>
              <a:t>, </a:t>
            </a:r>
            <a:r>
              <a:rPr lang="zh-CN" altLang="en-US"/>
              <a:t>介绍一下这些配置的作用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vue.config.js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13255" y="1305560"/>
            <a:ext cx="8340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`vue.config.js` 就是vue项目相关的编译，配置，打包，启动服务相关的配置文件，它的核心在于webpack，但是又不同于webpack，相当于改良版的webpack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655" y="2072005"/>
            <a:ext cx="8365490" cy="588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2200" y="2859405"/>
            <a:ext cx="100076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我们看到上面的 `process.env.port`实际上是一个nodejs服务下的环境变量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在项目下, 我们发现了`.env.development`和`.env.production`两个文件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当我们运行npm run dev进行开发调试的时候,此时会加载执行`.env.development`文件内容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当我们运行npm run build:prod进行生产环境打包的时候,会加载执行`.env.production`文件内容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所以,如果想要设置开发环境的接口,直接在`.env.development`中写入对于port变量的赋值即可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设置端口号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port = 8888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网站名称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82620" y="1508125"/>
            <a:ext cx="58267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网站名称实际在configureWebpack选项中的name选项,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通过阅读代码,我们会发现name实际上来源于src目录下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`settings.js`文件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所以,我们可以将网站名称改成"`人力资源管理平台`"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0420" y="3362960"/>
            <a:ext cx="5471160" cy="2346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2642</Words>
  <Application>WPS 演示</Application>
  <PresentationFormat>宽屏</PresentationFormat>
  <Paragraphs>274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阿里巴巴普惠体</vt:lpstr>
      <vt:lpstr>Segoe UI</vt:lpstr>
      <vt:lpstr>微软雅黑</vt:lpstr>
      <vt:lpstr>阿里巴巴普惠体 Medium</vt:lpstr>
      <vt:lpstr>Verdana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API 封装和请求模块的介绍</vt:lpstr>
      <vt:lpstr>请求封装架构</vt:lpstr>
      <vt:lpstr>拦截器</vt:lpstr>
      <vt:lpstr>PowerPoint 演示文稿</vt:lpstr>
      <vt:lpstr>设定网站名称和开发服务器端口</vt:lpstr>
      <vt:lpstr>vue.config.js</vt:lpstr>
      <vt:lpstr>网站名称</vt:lpstr>
      <vt:lpstr>登录页的布局</vt:lpstr>
      <vt:lpstr>表单的校验</vt:lpstr>
      <vt:lpstr>表单校验基本要素</vt:lpstr>
      <vt:lpstr>手机号与密码校验</vt:lpstr>
      <vt:lpstr>跨域代理的配置和登录接口封装 </vt:lpstr>
      <vt:lpstr>跨域问题</vt:lpstr>
      <vt:lpstr>开发环境跨域解决思路</vt:lpstr>
      <vt:lpstr>devServer配置代理</vt:lpstr>
      <vt:lpstr>登录接口单独封装</vt:lpstr>
      <vt:lpstr>vuex 登录逻辑和 Token 管理</vt:lpstr>
      <vt:lpstr>Vuex中对token进行管理</vt:lpstr>
      <vt:lpstr>数据存放和修改</vt:lpstr>
      <vt:lpstr>封装登录的Action</vt:lpstr>
      <vt:lpstr>数据持久化</vt:lpstr>
      <vt:lpstr>优化和小结</vt:lpstr>
      <vt:lpstr>请求中的异常处理 </vt:lpstr>
      <vt:lpstr>统一拦截逻辑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56</cp:revision>
  <dcterms:created xsi:type="dcterms:W3CDTF">2019-06-19T02:08:00Z</dcterms:created>
  <dcterms:modified xsi:type="dcterms:W3CDTF">2022-01-08T10:34:54Z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