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55" r:id="rId4"/>
    <p:sldMasterId id="2147483657" r:id="rId5"/>
    <p:sldMasterId id="2147483660" r:id="rId6"/>
    <p:sldMasterId id="2147483662" r:id="rId7"/>
    <p:sldMasterId id="2147483678" r:id="rId8"/>
  </p:sldMasterIdLst>
  <p:notesMasterIdLst>
    <p:notesMasterId r:id="rId28"/>
  </p:notesMasterIdLst>
  <p:handoutMasterIdLst>
    <p:handoutMasterId r:id="rId29"/>
  </p:handoutMasterIdLst>
  <p:sldIdLst>
    <p:sldId id="257" r:id="rId9"/>
    <p:sldId id="441" r:id="rId10"/>
    <p:sldId id="442" r:id="rId11"/>
    <p:sldId id="445" r:id="rId12"/>
    <p:sldId id="446" r:id="rId13"/>
    <p:sldId id="447" r:id="rId14"/>
    <p:sldId id="448" r:id="rId15"/>
    <p:sldId id="449" r:id="rId16"/>
    <p:sldId id="450" r:id="rId17"/>
    <p:sldId id="452" r:id="rId18"/>
    <p:sldId id="453" r:id="rId19"/>
    <p:sldId id="454" r:id="rId20"/>
    <p:sldId id="455" r:id="rId21"/>
    <p:sldId id="457" r:id="rId22"/>
    <p:sldId id="458" r:id="rId23"/>
    <p:sldId id="459" r:id="rId24"/>
    <p:sldId id="461" r:id="rId25"/>
    <p:sldId id="462" r:id="rId26"/>
    <p:sldId id="46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handoutMaster" Target="handoutMasters/handoutMaster1.xml"/><Relationship Id="rId28" Type="http://schemas.openxmlformats.org/officeDocument/2006/relationships/notesMaster" Target="notesMasters/notesMaster1.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24" name="六边形 23"/>
          <p:cNvSpPr/>
          <p:nvPr/>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5" name="泪珠形 14"/>
          <p:cNvSpPr/>
          <p:nvPr/>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p:cNvSpPr/>
          <p:nvPr/>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p:cNvSpPr txBox="1">
            <a:spLocks noChangeArrowheads="1"/>
          </p:cNvSpPr>
          <p:nvPr/>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p:cNvSpPr/>
          <p:nvPr/>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p:cNvSpPr/>
          <p:nvPr/>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p:cNvSpPr/>
          <p:nvPr/>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3" name="标题占位符 1"/>
          <p:cNvSpPr txBox="1">
            <a:spLocks noChangeArrowheads="1"/>
          </p:cNvSpPr>
          <p:nvPr/>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endPar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endParaRPr kumimoji="1" lang="zh-CN" altLang="en-US" dirty="0"/>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7" Type="http://schemas.openxmlformats.org/officeDocument/2006/relationships/theme" Target="../theme/theme6.xml"/><Relationship Id="rId16" Type="http://schemas.openxmlformats.org/officeDocument/2006/relationships/image" Target="../media/image4.png"/><Relationship Id="rId15" Type="http://schemas.openxmlformats.org/officeDocument/2006/relationships/slideLayout" Target="../slideLayouts/slideLayout24.xml"/><Relationship Id="rId14" Type="http://schemas.openxmlformats.org/officeDocument/2006/relationships/slideLayout" Target="../slideLayouts/slideLayout23.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 Type="http://schemas.openxmlformats.org/officeDocument/2006/relationships/slideLayout" Target="../slideLayouts/slideLayout1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5.png"/><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p:cNvSpPr/>
          <p:nvPr/>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charset="-122"/>
            </a:endParaRPr>
          </a:p>
        </p:txBody>
      </p:sp>
      <p:sp>
        <p:nvSpPr>
          <p:cNvPr id="22" name="矩形 22"/>
          <p:cNvSpPr>
            <a:spLocks noChangeArrowheads="1"/>
          </p:cNvSpPr>
          <p:nvPr/>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charset="-122"/>
            </a:endParaRPr>
          </a:p>
        </p:txBody>
      </p:sp>
      <p:grpSp>
        <p:nvGrpSpPr>
          <p:cNvPr id="5" name="组合 4"/>
          <p:cNvGrpSpPr/>
          <p:nvPr/>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charset="-122"/>
            </a:endParaRPr>
          </a:p>
        </p:txBody>
      </p:sp>
      <p:sp>
        <p:nvSpPr>
          <p:cNvPr id="22" name="矩形 22"/>
          <p:cNvSpPr>
            <a:spLocks noChangeArrowheads="1"/>
          </p:cNvSpPr>
          <p:nvPr/>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p:cNvSpPr/>
          <p:nvPr/>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charset="-122"/>
            </a:endParaRPr>
          </a:p>
        </p:txBody>
      </p:sp>
      <p:sp>
        <p:nvSpPr>
          <p:cNvPr id="20" name="矩形 22"/>
          <p:cNvSpPr>
            <a:spLocks noChangeArrowheads="1"/>
          </p:cNvSpPr>
          <p:nvPr/>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charset="-122"/>
            </a:endParaRPr>
          </a:p>
        </p:txBody>
      </p:sp>
      <p:cxnSp>
        <p:nvCxnSpPr>
          <p:cNvPr id="11" name="直接连接符 22"/>
          <p:cNvCxnSpPr/>
          <p:nvPr/>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0" y="420997"/>
            <a:ext cx="224590" cy="220464"/>
            <a:chOff x="0" y="262878"/>
            <a:chExt cx="224590" cy="506266"/>
          </a:xfrm>
        </p:grpSpPr>
        <p:sp>
          <p:nvSpPr>
            <p:cNvPr id="13" name="矩形 12"/>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cSld>
  <p:clrMap bg1="lt1" tx1="dk1" bg2="lt2" tx2="dk2" accent1="accent1" accent2="accent2" accent3="accent3" accent4="accent4" accent5="accent5" accent6="accent6" hlink="hlink" folHlink="folHlink"/>
  <p:sldLayoutIdLst>
    <p:sldLayoutId id="214748367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人资项目</a:t>
            </a:r>
            <a:endParaRPr lang="zh-CN" altLang="en-US"/>
          </a:p>
        </p:txBody>
      </p:sp>
      <p:sp>
        <p:nvSpPr>
          <p:cNvPr id="3" name="文本占位符 2"/>
          <p:cNvSpPr>
            <a:spLocks noGrp="1"/>
          </p:cNvSpPr>
          <p:nvPr>
            <p:ph type="body" sz="quarter" idx="10"/>
          </p:nvPr>
        </p:nvSpPr>
        <p:spPr/>
        <p:txBody>
          <a:bodyPr/>
          <a:p>
            <a:r>
              <a:t>打包上线</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排除打包</a:t>
            </a:r>
            <a:endParaRPr lang="zh-CN" altLang="en-US"/>
          </a:p>
        </p:txBody>
      </p:sp>
      <p:pic>
        <p:nvPicPr>
          <p:cNvPr id="3" name="图片 2"/>
          <p:cNvPicPr>
            <a:picLocks noChangeAspect="1"/>
          </p:cNvPicPr>
          <p:nvPr/>
        </p:nvPicPr>
        <p:blipFill>
          <a:blip r:embed="rId1"/>
          <a:stretch>
            <a:fillRect/>
          </a:stretch>
        </p:blipFill>
        <p:spPr>
          <a:xfrm>
            <a:off x="4438650" y="2522220"/>
            <a:ext cx="3314700" cy="18135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cdn </a:t>
            </a:r>
            <a:r>
              <a:rPr lang="zh-CN" altLang="en-US"/>
              <a:t>地址配置</a:t>
            </a:r>
            <a:endParaRPr lang="zh-CN" altLang="en-US"/>
          </a:p>
        </p:txBody>
      </p:sp>
      <p:pic>
        <p:nvPicPr>
          <p:cNvPr id="4" name="图片 3"/>
          <p:cNvPicPr>
            <a:picLocks noChangeAspect="1"/>
          </p:cNvPicPr>
          <p:nvPr/>
        </p:nvPicPr>
        <p:blipFill>
          <a:blip r:embed="rId1"/>
          <a:stretch>
            <a:fillRect/>
          </a:stretch>
        </p:blipFill>
        <p:spPr>
          <a:xfrm>
            <a:off x="2948940" y="2571750"/>
            <a:ext cx="6294120" cy="1714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区分环境</a:t>
            </a:r>
            <a:endParaRPr lang="zh-CN" altLang="en-US"/>
          </a:p>
        </p:txBody>
      </p:sp>
      <p:pic>
        <p:nvPicPr>
          <p:cNvPr id="4" name="图片 3"/>
          <p:cNvPicPr>
            <a:picLocks noChangeAspect="1"/>
          </p:cNvPicPr>
          <p:nvPr/>
        </p:nvPicPr>
        <p:blipFill>
          <a:blip r:embed="rId1"/>
          <a:stretch>
            <a:fillRect/>
          </a:stretch>
        </p:blipFill>
        <p:spPr>
          <a:xfrm>
            <a:off x="3290570" y="1240790"/>
            <a:ext cx="5610860" cy="44481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注入CDN文件到模板</a:t>
            </a:r>
            <a:endParaRPr lang="zh-CN" altLang="en-US"/>
          </a:p>
        </p:txBody>
      </p:sp>
      <p:pic>
        <p:nvPicPr>
          <p:cNvPr id="4" name="图片 3"/>
          <p:cNvPicPr>
            <a:picLocks noChangeAspect="1"/>
          </p:cNvPicPr>
          <p:nvPr/>
        </p:nvPicPr>
        <p:blipFill>
          <a:blip r:embed="rId1"/>
          <a:stretch>
            <a:fillRect/>
          </a:stretch>
        </p:blipFill>
        <p:spPr>
          <a:xfrm>
            <a:off x="3268980" y="1314450"/>
            <a:ext cx="5654040" cy="4229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sym typeface="+mn-ea"/>
              </a:rPr>
              <a:t>建立生产环境页面服务器</a:t>
            </a:r>
            <a:endParaRPr lang="zh-CN" altLang="en-US"/>
          </a:p>
        </p:txBody>
      </p:sp>
      <p:sp>
        <p:nvSpPr>
          <p:cNvPr id="3" name="文本占位符 2"/>
          <p:cNvSpPr>
            <a:spLocks noGrp="1"/>
          </p:cNvSpPr>
          <p:nvPr>
            <p:ph type="body" idx="10"/>
          </p:nvPr>
        </p:nvSpPr>
        <p:spPr/>
        <p:txBody>
          <a:bodyPr/>
          <a:p>
            <a:r>
              <a:rPr lang="zh-CN" altLang="en-US"/>
              <a:t>到现在为止，我们已经完成了一个前端工程师的开发流程，按照常规的做法，此时，运维会将我们的代码部署到阿里云的ngix服务上，对于我们而言，我们可以将其部署到本机的nodejs环境中</a:t>
            </a:r>
            <a:endParaRPr lang="zh-CN" altLang="en-US"/>
          </a:p>
        </p:txBody>
      </p:sp>
      <p:sp>
        <p:nvSpPr>
          <p:cNvPr id="4" name="文本占位符 3"/>
          <p:cNvSpPr>
            <a:spLocks noGrp="1"/>
          </p:cNvSpPr>
          <p:nvPr>
            <p:ph type="body" sz="quarter" idx="11"/>
          </p:nvPr>
        </p:nvSpPr>
        <p:spPr/>
        <p:txBody>
          <a:bodyPr/>
          <a:p>
            <a:r>
              <a:rPr lang="zh-CN" altLang="en-US"/>
              <a:t>三</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861945" y="833755"/>
            <a:ext cx="6468110" cy="48063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sym typeface="+mn-ea"/>
              </a:rPr>
              <a:t>解决生产环境的问题</a:t>
            </a:r>
            <a:endParaRPr lang="zh-CN" altLang="en-US"/>
          </a:p>
        </p:txBody>
      </p:sp>
      <p:sp>
        <p:nvSpPr>
          <p:cNvPr id="3" name="文本占位符 2"/>
          <p:cNvSpPr>
            <a:spLocks noGrp="1"/>
          </p:cNvSpPr>
          <p:nvPr>
            <p:ph type="body" idx="10"/>
          </p:nvPr>
        </p:nvSpPr>
        <p:spPr/>
        <p:txBody>
          <a:bodyPr/>
          <a:p>
            <a:r>
              <a:rPr lang="zh-CN" altLang="en-US"/>
              <a:t>history页面访问问题</a:t>
            </a:r>
            <a:endParaRPr lang="zh-CN" altLang="en-US"/>
          </a:p>
          <a:p>
            <a:r>
              <a:rPr lang="zh-CN" altLang="en-US"/>
              <a:t>生产环境跨域问题</a:t>
            </a:r>
            <a:endParaRPr lang="zh-CN" altLang="en-US"/>
          </a:p>
        </p:txBody>
      </p:sp>
      <p:sp>
        <p:nvSpPr>
          <p:cNvPr id="4" name="文本占位符 3"/>
          <p:cNvSpPr>
            <a:spLocks noGrp="1"/>
          </p:cNvSpPr>
          <p:nvPr>
            <p:ph type="body" sz="quarter" idx="11"/>
          </p:nvPr>
        </p:nvSpPr>
        <p:spPr/>
        <p:txBody>
          <a:bodyPr/>
          <a:p>
            <a:r>
              <a:rPr lang="zh-CN" altLang="en-US"/>
              <a:t>四</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刷新页面发现404</a:t>
            </a:r>
            <a:endParaRPr lang="zh-CN" altLang="en-US"/>
          </a:p>
        </p:txBody>
      </p:sp>
      <p:pic>
        <p:nvPicPr>
          <p:cNvPr id="4" name="图片 3"/>
          <p:cNvPicPr>
            <a:picLocks noChangeAspect="1"/>
          </p:cNvPicPr>
          <p:nvPr/>
        </p:nvPicPr>
        <p:blipFill>
          <a:blip r:embed="rId1"/>
          <a:stretch>
            <a:fillRect/>
          </a:stretch>
        </p:blipFill>
        <p:spPr>
          <a:xfrm>
            <a:off x="2640330" y="1383030"/>
            <a:ext cx="6911340" cy="40919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生产环境跨域问题</a:t>
            </a:r>
            <a:endParaRPr lang="zh-CN" altLang="en-US"/>
          </a:p>
        </p:txBody>
      </p:sp>
      <p:sp>
        <p:nvSpPr>
          <p:cNvPr id="3" name="文本框 2"/>
          <p:cNvSpPr txBox="1"/>
          <p:nvPr/>
        </p:nvSpPr>
        <p:spPr>
          <a:xfrm>
            <a:off x="861060" y="1691005"/>
            <a:ext cx="10469880" cy="645160"/>
          </a:xfrm>
          <a:prstGeom prst="rect">
            <a:avLst/>
          </a:prstGeom>
          <a:noFill/>
        </p:spPr>
        <p:txBody>
          <a:bodyPr wrap="square" rtlCol="0" anchor="t">
            <a:spAutoFit/>
          </a:bodyPr>
          <a:p>
            <a:r>
              <a:rPr lang="zh-CN" altLang="en-US"/>
              <a:t>前面我们讲过，vue-cli的代理只存在于开发期，当我们上线到node环境或者ngix环境时，需要我们再次在环境中代理</a:t>
            </a:r>
            <a:endParaRPr lang="zh-CN" altLang="en-US"/>
          </a:p>
        </p:txBody>
      </p:sp>
      <p:pic>
        <p:nvPicPr>
          <p:cNvPr id="4" name="图片 3"/>
          <p:cNvPicPr>
            <a:picLocks noChangeAspect="1"/>
          </p:cNvPicPr>
          <p:nvPr/>
        </p:nvPicPr>
        <p:blipFill>
          <a:blip r:embed="rId1"/>
          <a:stretch>
            <a:fillRect/>
          </a:stretch>
        </p:blipFill>
        <p:spPr>
          <a:xfrm>
            <a:off x="3803650" y="2336165"/>
            <a:ext cx="4584700" cy="32289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小结</a:t>
            </a:r>
            <a:endParaRPr lang="zh-CN" altLang="en-US"/>
          </a:p>
        </p:txBody>
      </p:sp>
      <p:sp>
        <p:nvSpPr>
          <p:cNvPr id="3" name="文本框 2"/>
          <p:cNvSpPr txBox="1"/>
          <p:nvPr/>
        </p:nvSpPr>
        <p:spPr>
          <a:xfrm>
            <a:off x="810260" y="1443990"/>
            <a:ext cx="10571480" cy="922020"/>
          </a:xfrm>
          <a:prstGeom prst="rect">
            <a:avLst/>
          </a:prstGeom>
          <a:noFill/>
        </p:spPr>
        <p:txBody>
          <a:bodyPr wrap="square" rtlCol="0" anchor="t">
            <a:spAutoFit/>
          </a:bodyPr>
          <a:p>
            <a:r>
              <a:rPr lang="zh-CN" altLang="en-US"/>
              <a:t>到现在为止，我们在十几天的时间里，完成了一个较为复杂的中台项目的解剖和开发，任何一个复杂的项目都是各种各样的功能通过合理的设计和布局组装而成的，所以未来我们每个同学要掌握的能力就是不论项目的难度和复杂度，都要学会技术的解耦和设计，这样我们的开发能力就会变得越来越强</a:t>
            </a:r>
            <a:endParaRPr lang="zh-CN" altLang="en-US"/>
          </a:p>
        </p:txBody>
      </p:sp>
      <p:pic>
        <p:nvPicPr>
          <p:cNvPr id="4" name="图片 3"/>
          <p:cNvPicPr>
            <a:picLocks noChangeAspect="1"/>
          </p:cNvPicPr>
          <p:nvPr/>
        </p:nvPicPr>
        <p:blipFill>
          <a:blip r:embed="rId1"/>
          <a:stretch>
            <a:fillRect/>
          </a:stretch>
        </p:blipFill>
        <p:spPr>
          <a:xfrm>
            <a:off x="4872990" y="2887345"/>
            <a:ext cx="2445385" cy="10833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p:txBody>
          <a:bodyPr/>
          <a:p>
            <a:r>
              <a:rPr lang="zh-CN" altLang="en-US"/>
              <a:t>路由模式扩展</a:t>
            </a:r>
            <a:endParaRPr lang="zh-CN" altLang="en-US"/>
          </a:p>
          <a:p>
            <a:r>
              <a:rPr lang="zh-CN" altLang="en-US"/>
              <a:t>性能分析</a:t>
            </a:r>
            <a:r>
              <a:rPr lang="en-US" altLang="zh-CN"/>
              <a:t>/</a:t>
            </a:r>
            <a:r>
              <a:rPr lang="zh-CN" altLang="en-US"/>
              <a:t>优化</a:t>
            </a:r>
            <a:endParaRPr lang="zh-CN" altLang="en-US"/>
          </a:p>
          <a:p>
            <a:r>
              <a:rPr lang="zh-CN" altLang="en-US"/>
              <a:t>建立生产环境页面服务器</a:t>
            </a:r>
            <a:endParaRPr lang="zh-CN" altLang="en-US"/>
          </a:p>
          <a:p>
            <a:r>
              <a:rPr lang="zh-CN" altLang="en-US"/>
              <a:t>解决生产环境的问题</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sym typeface="+mn-ea"/>
              </a:rPr>
              <a:t>路由模式扩展</a:t>
            </a:r>
            <a:endParaRPr lang="zh-CN" altLang="en-US"/>
          </a:p>
        </p:txBody>
      </p:sp>
      <p:sp>
        <p:nvSpPr>
          <p:cNvPr id="3" name="文本占位符 2"/>
          <p:cNvSpPr>
            <a:spLocks noGrp="1"/>
          </p:cNvSpPr>
          <p:nvPr>
            <p:ph type="body" idx="10"/>
          </p:nvPr>
        </p:nvSpPr>
        <p:spPr/>
        <p:txBody>
          <a:bodyPr/>
          <a:p>
            <a:r>
              <a:rPr lang="zh-CN" altLang="en-US"/>
              <a:t>配置打包之前的路由模式</a:t>
            </a:r>
            <a:r>
              <a:rPr lang="en-US" altLang="zh-CN"/>
              <a:t>, </a:t>
            </a:r>
            <a:r>
              <a:rPr lang="zh-CN" altLang="en-US"/>
              <a:t>并非必须</a:t>
            </a:r>
            <a:r>
              <a:rPr lang="en-US" altLang="zh-CN"/>
              <a:t>, </a:t>
            </a:r>
            <a:r>
              <a:rPr lang="zh-CN" altLang="en-US"/>
              <a:t>主要是比较好看</a:t>
            </a:r>
            <a:r>
              <a:rPr lang="en-US" altLang="zh-CN"/>
              <a:t>, </a:t>
            </a:r>
            <a:r>
              <a:rPr lang="zh-CN" altLang="en-US"/>
              <a:t>缺点是服务器需要配合</a:t>
            </a:r>
            <a:endParaRPr lang="zh-CN" altLang="en-US"/>
          </a:p>
        </p:txBody>
      </p:sp>
      <p:sp>
        <p:nvSpPr>
          <p:cNvPr id="4" name="文本占位符 3"/>
          <p:cNvSpPr>
            <a:spLocks noGrp="1"/>
          </p:cNvSpPr>
          <p:nvPr>
            <p:ph type="body" sz="quarter" idx="11"/>
          </p:nvPr>
        </p:nvSpPr>
        <p:spPr/>
        <p:txBody>
          <a:bodyPr/>
          <a:p>
            <a:r>
              <a:rPr lang="zh-CN" altLang="en-US"/>
              <a:t>一</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history </a:t>
            </a:r>
            <a:r>
              <a:rPr lang="zh-CN" altLang="en-US"/>
              <a:t>模式</a:t>
            </a:r>
            <a:endParaRPr lang="zh-CN" altLang="en-US"/>
          </a:p>
        </p:txBody>
      </p:sp>
      <p:pic>
        <p:nvPicPr>
          <p:cNvPr id="4" name="图片 3"/>
          <p:cNvPicPr>
            <a:picLocks noChangeAspect="1"/>
          </p:cNvPicPr>
          <p:nvPr/>
        </p:nvPicPr>
        <p:blipFill>
          <a:blip r:embed="rId1"/>
          <a:stretch>
            <a:fillRect/>
          </a:stretch>
        </p:blipFill>
        <p:spPr>
          <a:xfrm>
            <a:off x="2526030" y="2034540"/>
            <a:ext cx="7139940" cy="27889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前缀地址</a:t>
            </a:r>
            <a:endParaRPr lang="zh-CN" altLang="en-US"/>
          </a:p>
        </p:txBody>
      </p:sp>
      <p:pic>
        <p:nvPicPr>
          <p:cNvPr id="3" name="图片 2"/>
          <p:cNvPicPr>
            <a:picLocks noChangeAspect="1"/>
          </p:cNvPicPr>
          <p:nvPr/>
        </p:nvPicPr>
        <p:blipFill>
          <a:blip r:embed="rId1"/>
          <a:stretch>
            <a:fillRect/>
          </a:stretch>
        </p:blipFill>
        <p:spPr>
          <a:xfrm>
            <a:off x="2289810" y="2426970"/>
            <a:ext cx="7612380" cy="20040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sym typeface="+mn-ea"/>
              </a:rPr>
              <a:t>性能分析</a:t>
            </a:r>
            <a:r>
              <a:rPr lang="en-US" altLang="zh-CN">
                <a:sym typeface="+mn-ea"/>
              </a:rPr>
              <a:t>/</a:t>
            </a:r>
            <a:r>
              <a:rPr lang="zh-CN" altLang="en-US">
                <a:sym typeface="+mn-ea"/>
              </a:rPr>
              <a:t>优化</a:t>
            </a:r>
            <a:endParaRPr lang="zh-CN" altLang="en-US"/>
          </a:p>
        </p:txBody>
      </p:sp>
      <p:sp>
        <p:nvSpPr>
          <p:cNvPr id="3" name="文本占位符 2"/>
          <p:cNvSpPr>
            <a:spLocks noGrp="1"/>
          </p:cNvSpPr>
          <p:nvPr>
            <p:ph type="body" idx="10"/>
          </p:nvPr>
        </p:nvSpPr>
        <p:spPr/>
        <p:txBody>
          <a:bodyPr/>
          <a:p>
            <a:r>
              <a:rPr lang="zh-CN" altLang="en-US"/>
              <a:t>优化之前先分析</a:t>
            </a:r>
            <a:endParaRPr lang="zh-CN" altLang="en-US"/>
          </a:p>
          <a:p>
            <a:r>
              <a:rPr lang="zh-CN" altLang="en-US"/>
              <a:t>按需加载</a:t>
            </a:r>
            <a:endParaRPr lang="zh-CN" altLang="en-US"/>
          </a:p>
          <a:p>
            <a:r>
              <a:rPr lang="en-US" altLang="zh-CN"/>
              <a:t>cdn </a:t>
            </a:r>
            <a:r>
              <a:rPr lang="zh-CN" altLang="en-US"/>
              <a:t>减轻压力</a:t>
            </a:r>
            <a:endParaRPr lang="zh-CN" altLang="en-US"/>
          </a:p>
        </p:txBody>
      </p:sp>
      <p:sp>
        <p:nvSpPr>
          <p:cNvPr id="4" name="文本占位符 3"/>
          <p:cNvSpPr>
            <a:spLocks noGrp="1"/>
          </p:cNvSpPr>
          <p:nvPr>
            <p:ph type="body" sz="quarter" idx="11"/>
          </p:nvPr>
        </p:nvSpPr>
        <p:spPr/>
        <p:txBody>
          <a:bodyPr/>
          <a:p>
            <a:r>
              <a:rPr lang="zh-CN" altLang="en-US"/>
              <a:t>二</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build:prod</a:t>
            </a:r>
            <a:r>
              <a:rPr lang="zh-CN" altLang="en-US"/>
              <a:t> -- --report</a:t>
            </a:r>
            <a:endParaRPr lang="zh-CN" altLang="en-US"/>
          </a:p>
        </p:txBody>
      </p:sp>
      <p:pic>
        <p:nvPicPr>
          <p:cNvPr id="4" name="图片 3"/>
          <p:cNvPicPr>
            <a:picLocks noChangeAspect="1"/>
          </p:cNvPicPr>
          <p:nvPr/>
        </p:nvPicPr>
        <p:blipFill>
          <a:blip r:embed="rId1"/>
          <a:stretch>
            <a:fillRect/>
          </a:stretch>
        </p:blipFill>
        <p:spPr>
          <a:xfrm>
            <a:off x="2690495" y="1333500"/>
            <a:ext cx="6811010" cy="43332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按需加载</a:t>
            </a:r>
            <a:endParaRPr lang="zh-CN" altLang="en-US"/>
          </a:p>
        </p:txBody>
      </p:sp>
      <p:pic>
        <p:nvPicPr>
          <p:cNvPr id="3" name="图片 2"/>
          <p:cNvPicPr>
            <a:picLocks noChangeAspect="1"/>
          </p:cNvPicPr>
          <p:nvPr/>
        </p:nvPicPr>
        <p:blipFill>
          <a:blip r:embed="rId1"/>
          <a:stretch>
            <a:fillRect/>
          </a:stretch>
        </p:blipFill>
        <p:spPr>
          <a:xfrm>
            <a:off x="2609850" y="1626870"/>
            <a:ext cx="6972300" cy="36042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cdn </a:t>
            </a:r>
            <a:r>
              <a:rPr lang="zh-CN" altLang="en-US"/>
              <a:t>减轻压力</a:t>
            </a:r>
            <a:endParaRPr lang="zh-CN" altLang="en-US"/>
          </a:p>
        </p:txBody>
      </p:sp>
      <p:sp>
        <p:nvSpPr>
          <p:cNvPr id="3" name="文本框 2"/>
          <p:cNvSpPr txBox="1"/>
          <p:nvPr/>
        </p:nvSpPr>
        <p:spPr>
          <a:xfrm>
            <a:off x="838200" y="2021840"/>
            <a:ext cx="10552430" cy="922020"/>
          </a:xfrm>
          <a:prstGeom prst="rect">
            <a:avLst/>
          </a:prstGeom>
          <a:noFill/>
        </p:spPr>
        <p:txBody>
          <a:bodyPr wrap="square" rtlCol="0" anchor="t">
            <a:spAutoFit/>
          </a:bodyPr>
          <a:p>
            <a:r>
              <a:rPr lang="zh-CN" altLang="en-US"/>
              <a:t>文件不是大吗？我们就不要把这些大的文件和那些小的文件打包到一起了，像这种xlsx,element这种功能性很全的插件，我们可以放到CDN服务器上，一来，减轻整体包的大小，二来CDN的加速服务可以加快我们对于插件的访问速度</a:t>
            </a:r>
            <a:endParaRPr lang="zh-CN" altLang="en-US"/>
          </a:p>
        </p:txBody>
      </p:sp>
      <p:pic>
        <p:nvPicPr>
          <p:cNvPr id="4" name="图片 3"/>
          <p:cNvPicPr>
            <a:picLocks noChangeAspect="1"/>
          </p:cNvPicPr>
          <p:nvPr/>
        </p:nvPicPr>
        <p:blipFill>
          <a:blip r:embed="rId1"/>
          <a:stretch>
            <a:fillRect/>
          </a:stretch>
        </p:blipFill>
        <p:spPr>
          <a:xfrm>
            <a:off x="3644265" y="2853690"/>
            <a:ext cx="4940300" cy="2794000"/>
          </a:xfrm>
          <a:prstGeom prst="rect">
            <a:avLst/>
          </a:prstGeom>
        </p:spPr>
      </p:pic>
    </p:spTree>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639</Words>
  <Application>WPS 演示</Application>
  <PresentationFormat>宽屏</PresentationFormat>
  <Paragraphs>66</Paragraphs>
  <Slides>19</Slides>
  <Notes>1</Notes>
  <HiddenSlides>0</HiddenSlides>
  <MMClips>0</MMClips>
  <ScaleCrop>false</ScaleCrop>
  <HeadingPairs>
    <vt:vector size="6" baseType="variant">
      <vt:variant>
        <vt:lpstr>已用的字体</vt:lpstr>
      </vt:variant>
      <vt:variant>
        <vt:i4>17</vt:i4>
      </vt:variant>
      <vt:variant>
        <vt:lpstr>主题</vt:lpstr>
      </vt:variant>
      <vt:variant>
        <vt:i4>7</vt:i4>
      </vt:variant>
      <vt:variant>
        <vt:lpstr>幻灯片标题</vt:lpstr>
      </vt:variant>
      <vt:variant>
        <vt:i4>19</vt:i4>
      </vt:variant>
    </vt:vector>
  </HeadingPairs>
  <TitlesOfParts>
    <vt:vector size="43" baseType="lpstr">
      <vt:lpstr>Arial</vt:lpstr>
      <vt:lpstr>宋体</vt:lpstr>
      <vt:lpstr>Wingdings</vt:lpstr>
      <vt:lpstr>Calibri</vt:lpstr>
      <vt:lpstr>黑体</vt:lpstr>
      <vt:lpstr>Alibaba PuHuiTi B</vt:lpstr>
      <vt:lpstr>Alibaba PuHuiTi R</vt:lpstr>
      <vt:lpstr>Segoe UI</vt:lpstr>
      <vt:lpstr>微软雅黑</vt:lpstr>
      <vt:lpstr>阿里巴巴普惠体 Medium</vt:lpstr>
      <vt:lpstr>Verdana</vt:lpstr>
      <vt:lpstr>阿里巴巴普惠体</vt:lpstr>
      <vt:lpstr>Alibaba PuHuiTi M</vt:lpstr>
      <vt:lpstr>Segoe UI Light</vt:lpstr>
      <vt:lpstr>微软雅黑 Light</vt:lpstr>
      <vt:lpstr>Arial Unicode MS</vt:lpstr>
      <vt:lpstr>等线</vt:lpstr>
      <vt:lpstr>封面2</vt:lpstr>
      <vt:lpstr>目录</vt:lpstr>
      <vt:lpstr>学习目标</vt:lpstr>
      <vt:lpstr>章节页版式（一级+二级标题）</vt:lpstr>
      <vt:lpstr>章节页版式（一级标题）</vt:lpstr>
      <vt:lpstr>正文设计方案</vt:lpstr>
      <vt:lpstr>5_结束页设计方案</vt:lpstr>
      <vt:lpstr>人资项目</vt:lpstr>
      <vt:lpstr>PowerPoint 演示文稿</vt:lpstr>
      <vt:lpstr>路由模式扩展</vt:lpstr>
      <vt:lpstr>history 模式</vt:lpstr>
      <vt:lpstr>前缀地址</vt:lpstr>
      <vt:lpstr>性能分析/优化</vt:lpstr>
      <vt:lpstr>preview -- --report</vt:lpstr>
      <vt:lpstr>按需加载</vt:lpstr>
      <vt:lpstr>cdn 减轻压力</vt:lpstr>
      <vt:lpstr>排除打包</vt:lpstr>
      <vt:lpstr>cdn 地址配置</vt:lpstr>
      <vt:lpstr>区分环境</vt:lpstr>
      <vt:lpstr>注入CDN文件到模板</vt:lpstr>
      <vt:lpstr>建立生产环境页面服务器</vt:lpstr>
      <vt:lpstr>PowerPoint 演示文稿</vt:lpstr>
      <vt:lpstr>解决生产环境的问题</vt:lpstr>
      <vt:lpstr>刷新页面发现404</vt:lpstr>
      <vt:lpstr>生产环境跨域问题</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喂喂微来</cp:lastModifiedBy>
  <cp:revision>127</cp:revision>
  <dcterms:created xsi:type="dcterms:W3CDTF">2019-06-19T02:08:00Z</dcterms:created>
  <dcterms:modified xsi:type="dcterms:W3CDTF">2022-01-09T09:03:14Z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