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8" r:id="rId5"/>
    <p:sldMasterId id="2147483661" r:id="rId6"/>
    <p:sldMasterId id="2147483663" r:id="rId7"/>
    <p:sldMasterId id="2147483679" r:id="rId8"/>
  </p:sldMasterIdLst>
  <p:notesMasterIdLst>
    <p:notesMasterId r:id="rId44"/>
  </p:notesMasterIdLst>
  <p:handoutMasterIdLst>
    <p:handoutMasterId r:id="rId45"/>
  </p:handout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2" r:id="rId23"/>
    <p:sldId id="273" r:id="rId24"/>
    <p:sldId id="274" r:id="rId25"/>
    <p:sldId id="278" r:id="rId26"/>
    <p:sldId id="275" r:id="rId27"/>
    <p:sldId id="277" r:id="rId28"/>
    <p:sldId id="279" r:id="rId29"/>
    <p:sldId id="280" r:id="rId30"/>
    <p:sldId id="281" r:id="rId31"/>
    <p:sldId id="282" r:id="rId32"/>
    <p:sldId id="283" r:id="rId33"/>
    <p:sldId id="284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2B26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1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阿里巴巴普惠体" panose="00020600040101010101" pitchFamily="18" charset="-122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阿里巴巴普惠体" panose="00020600040101010101" pitchFamily="18" charset="-122"/>
            </a:endParaRPr>
          </a:p>
        </p:txBody>
      </p:sp>
      <p:sp>
        <p:nvSpPr>
          <p:cNvPr id="31" name="六边形 30"/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阿里巴巴普惠体" panose="00020600040101010101" pitchFamily="18" charset="-122"/>
            </a:endParaRPr>
          </a:p>
        </p:txBody>
      </p:sp>
      <p:sp>
        <p:nvSpPr>
          <p:cNvPr id="32" name="六边形 31"/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阿里巴巴普惠体" panose="00020600040101010101" pitchFamily="18" charset="-122"/>
            </a:endParaRPr>
          </a:p>
        </p:txBody>
      </p:sp>
      <p:sp>
        <p:nvSpPr>
          <p:cNvPr id="33" name="六边形 32"/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阿里巴巴普惠体" panose="00020600040101010101" pitchFamily="18" charset="-122"/>
            </a:endParaRPr>
          </a:p>
        </p:txBody>
      </p:sp>
      <p:sp>
        <p:nvSpPr>
          <p:cNvPr id="34" name="六边形 33"/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阿里巴巴普惠体" panose="00020600040101010101" pitchFamily="18" charset="-122"/>
            </a:endParaRPr>
          </a:p>
        </p:txBody>
      </p:sp>
      <p:sp>
        <p:nvSpPr>
          <p:cNvPr id="35" name="六边形 34"/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阿里巴巴普惠体" panose="00020600040101010101" pitchFamily="18" charset="-122"/>
            </a:endParaRPr>
          </a:p>
        </p:txBody>
      </p:sp>
      <p:sp>
        <p:nvSpPr>
          <p:cNvPr id="36" name="六边形 35"/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阿里巴巴普惠体" panose="00020600040101010101" pitchFamily="18" charset="-122"/>
            </a:endParaRPr>
          </a:p>
        </p:txBody>
      </p:sp>
      <p:sp>
        <p:nvSpPr>
          <p:cNvPr id="37" name="六边形 36"/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阿里巴巴普惠体" panose="00020600040101010101" pitchFamily="18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latin typeface="阿里巴巴普惠体" panose="00020600040101010101" pitchFamily="18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cxnSp>
        <p:nvCxnSpPr>
          <p:cNvPr id="11" name="直接连接符 22"/>
          <p:cNvCxnSpPr/>
          <p:nvPr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阿里巴巴普惠体" panose="00020600040101010101" pitchFamily="18" charset="-122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人资项目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基础环境搭建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2790" y="2028825"/>
            <a:ext cx="5646420" cy="3352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63900" y="1477010"/>
            <a:ext cx="5664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项目运行完毕，浏览器会自动打开基础模板的登录页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目录结构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22985" y="2614295"/>
            <a:ext cx="101460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项目已经为你生成了一个基本的开发框架，提供了涵盖中后台开发的各类功能和坑位，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相当于咱们入职一家公司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拿到了之前的程序员搭建好的一个项目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在这个基础上进行开发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区别于之前的从零开始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需要慢慢熟悉和融入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下面是整个项目的目录结构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585" y="225425"/>
            <a:ext cx="4703445" cy="55232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67375" y="2387600"/>
            <a:ext cx="58369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此时,你可能会眼花缭乱, 因为生成的目录里面有太多的文件 我们在做项目时 其中最关注的就是`src`目录, 里面是所有的源代码和资源, 至于其他目录, 都是对项目的环境和工具的配置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基本封装机制和示例代码清理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认识主要文件的作用</a:t>
            </a:r>
            <a:endParaRPr lang="zh-CN" altLang="en-US"/>
          </a:p>
          <a:p>
            <a:r>
              <a:rPr lang="zh-CN" altLang="en-US"/>
              <a:t>清理原项目模板中无用示例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三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main.js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70990" y="2275205"/>
            <a:ext cx="1870075" cy="37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入口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81220" y="2287905"/>
            <a:ext cx="2546350" cy="37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Vue(Vue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箭头: 右 4"/>
          <p:cNvSpPr/>
          <p:nvPr/>
        </p:nvSpPr>
        <p:spPr>
          <a:xfrm>
            <a:off x="3913682" y="2315945"/>
            <a:ext cx="480767" cy="296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056861" y="1599085"/>
            <a:ext cx="2262432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挂载路由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-router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56861" y="2287665"/>
            <a:ext cx="2262432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挂载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-store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056861" y="2992742"/>
            <a:ext cx="2262432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全局注册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连接符: 肘形 6"/>
          <p:cNvCxnSpPr>
            <a:stCxn id="55" idx="3"/>
            <a:endCxn id="56" idx="1"/>
          </p:cNvCxnSpPr>
          <p:nvPr/>
        </p:nvCxnSpPr>
        <p:spPr>
          <a:xfrm flipV="1">
            <a:off x="7227570" y="1778000"/>
            <a:ext cx="829310" cy="68897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/>
          <p:cNvCxnSpPr>
            <a:stCxn id="55" idx="3"/>
            <a:endCxn id="57" idx="1"/>
          </p:cNvCxnSpPr>
          <p:nvPr/>
        </p:nvCxnSpPr>
        <p:spPr>
          <a:xfrm>
            <a:off x="7227570" y="2466975"/>
            <a:ext cx="829310" cy="317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/>
          <p:cNvCxnSpPr>
            <a:stCxn id="55" idx="3"/>
            <a:endCxn id="58" idx="1"/>
          </p:cNvCxnSpPr>
          <p:nvPr/>
        </p:nvCxnSpPr>
        <p:spPr>
          <a:xfrm>
            <a:off x="7227570" y="2466975"/>
            <a:ext cx="829310" cy="70485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8056861" y="3697819"/>
            <a:ext cx="2262432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App.vue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根组件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2" name="连接符: 肘形 61"/>
          <p:cNvCxnSpPr>
            <a:endCxn id="61" idx="1"/>
          </p:cNvCxnSpPr>
          <p:nvPr/>
        </p:nvCxnSpPr>
        <p:spPr>
          <a:xfrm rot="16200000" flipH="1">
            <a:off x="7495034" y="3315003"/>
            <a:ext cx="708874" cy="41478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71855" y="4333240"/>
            <a:ext cx="50241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我们开发的时候用不到模拟数据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请注释掉`mock数据`的部分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同时，请注释掉`vue.config.js`中的  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before: require('./mock/mock-server.js')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5975" y="4340860"/>
            <a:ext cx="5753100" cy="1173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5" grpId="0" bldLvl="0" animBg="1"/>
      <p:bldP spid="5" grpId="0" bldLvl="0" animBg="1"/>
      <p:bldP spid="56" grpId="0" bldLvl="0" animBg="1"/>
      <p:bldP spid="57" grpId="0" bldLvl="0" animBg="1"/>
      <p:bldP spid="58" grpId="0" bldLvl="0" animBg="1"/>
      <p:bldP spid="61" grpId="0" bldLvl="0" animBg="1"/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App.vue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469253" y="1406782"/>
            <a:ext cx="2262432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App.vue</a:t>
            </a:r>
            <a:r>
              <a:rPr lang="zh-CN" altLang="en-US" dirty="0"/>
              <a:t>根组件</a:t>
            </a:r>
            <a:endParaRPr lang="zh-CN" altLang="en-US" dirty="0"/>
          </a:p>
        </p:txBody>
      </p:sp>
      <p:sp>
        <p:nvSpPr>
          <p:cNvPr id="30" name="箭头: 下 3"/>
          <p:cNvSpPr/>
          <p:nvPr/>
        </p:nvSpPr>
        <p:spPr>
          <a:xfrm>
            <a:off x="6374229" y="1837644"/>
            <a:ext cx="461913" cy="377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046345" y="2284095"/>
            <a:ext cx="3090545" cy="37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router-view(</a:t>
            </a:r>
            <a:r>
              <a:rPr lang="zh-CN" altLang="en-US" dirty="0"/>
              <a:t>一级路由容器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975100" y="3187700"/>
            <a:ext cx="3209925" cy="37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Layout(</a:t>
            </a:r>
            <a:r>
              <a:rPr lang="zh-CN" altLang="en-US" dirty="0"/>
              <a:t>布局组件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308215" y="3188970"/>
            <a:ext cx="1742440" cy="37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Login(</a:t>
            </a:r>
            <a:r>
              <a:rPr lang="zh-CN" altLang="en-US" dirty="0"/>
              <a:t>登录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173845" y="3187700"/>
            <a:ext cx="1283970" cy="37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404..</a:t>
            </a:r>
            <a:endParaRPr lang="zh-CN" altLang="en-US" dirty="0"/>
          </a:p>
        </p:txBody>
      </p:sp>
      <p:cxnSp>
        <p:nvCxnSpPr>
          <p:cNvPr id="37" name="连接符: 肘形 8"/>
          <p:cNvCxnSpPr>
            <a:stCxn id="32" idx="2"/>
            <a:endCxn id="33" idx="0"/>
          </p:cNvCxnSpPr>
          <p:nvPr/>
        </p:nvCxnSpPr>
        <p:spPr>
          <a:xfrm rot="5400000">
            <a:off x="5822950" y="2428240"/>
            <a:ext cx="526415" cy="1011555"/>
          </a:xfrm>
          <a:prstGeom prst="bentConnector3">
            <a:avLst>
              <a:gd name="adj1" fmla="val 5006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23"/>
          <p:cNvCxnSpPr>
            <a:endCxn id="35" idx="0"/>
          </p:cNvCxnSpPr>
          <p:nvPr/>
        </p:nvCxnSpPr>
        <p:spPr>
          <a:xfrm>
            <a:off x="6605905" y="2936240"/>
            <a:ext cx="1573530" cy="26225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0"/>
          <p:cNvCxnSpPr>
            <a:endCxn id="36" idx="0"/>
          </p:cNvCxnSpPr>
          <p:nvPr/>
        </p:nvCxnSpPr>
        <p:spPr>
          <a:xfrm>
            <a:off x="8170545" y="2943225"/>
            <a:ext cx="1645285" cy="25400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163668" y="3750056"/>
            <a:ext cx="2021262" cy="374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Navbar(</a:t>
            </a:r>
            <a:r>
              <a:rPr lang="zh-CN" altLang="en-US" dirty="0"/>
              <a:t>顶部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975100" y="3750310"/>
            <a:ext cx="1071245" cy="191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Sider</a:t>
            </a:r>
            <a:endParaRPr lang="en-US" altLang="zh-CN" dirty="0"/>
          </a:p>
          <a:p>
            <a:pPr algn="ctr"/>
            <a:r>
              <a:rPr lang="zh-CN" altLang="en-US" dirty="0"/>
              <a:t>左侧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163668" y="4232052"/>
            <a:ext cx="2021262" cy="1431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router-view(</a:t>
            </a:r>
            <a:r>
              <a:rPr lang="zh-CN" altLang="en-US" dirty="0"/>
              <a:t>二级路由容器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5605" y="1424940"/>
            <a:ext cx="3498215" cy="34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30" grpId="0" bldLvl="0" animBg="1"/>
      <p:bldP spid="32" grpId="0" bldLvl="0" animBg="1"/>
      <p:bldP spid="33" grpId="0" bldLvl="0" animBg="1"/>
      <p:bldP spid="35" grpId="0" bldLvl="0" animBg="1"/>
      <p:bldP spid="36" grpId="0" bldLvl="0" animBg="1"/>
      <p:bldP spid="40" grpId="0" bldLvl="0" animBg="1"/>
      <p:bldP spid="41" grpId="0" bldLvl="0" animBg="1"/>
      <p:bldP spid="4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permission.js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44905" y="2258060"/>
            <a:ext cx="9902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src下，除了main.js还有两个文件，`permission.js` 和`settings.js`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4905" y="2921635"/>
            <a:ext cx="98615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`permission.js` 是控制页面登录权限的文件， 此处的代码没有经历构建过程会很难理解， 所以先将此处的代码进行注释，等我们构建权限功能时，再从0到1进行构建。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905" y="3941445"/>
            <a:ext cx="99021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`settings.js`则是对于一些项目信息的配置，里面有三个属性 `title`(项目名称)，`fixedHeader`（固定头部），`sidebarLogo`（显示左侧菜单logo）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在其他的位置会引用到，所以这里暂时不去对该文件进行变动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" grpId="1"/>
      <p:bldP spid="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阿里巴巴普惠体" panose="00020600040101010101" pitchFamily="18" charset="-122"/>
              </a:rPr>
              <a:t>src/store </a:t>
            </a:r>
            <a:r>
              <a:rPr lang="zh-CN" altLang="en-US">
                <a:cs typeface="阿里巴巴普惠体" panose="00020600040101010101" pitchFamily="18" charset="-122"/>
              </a:rPr>
              <a:t>的 </a:t>
            </a:r>
            <a:r>
              <a:rPr lang="en-US" altLang="zh-CN">
                <a:cs typeface="阿里巴巴普惠体" panose="00020600040101010101" pitchFamily="18" charset="-122"/>
              </a:rPr>
              <a:t>vuex</a:t>
            </a:r>
            <a:endParaRPr lang="en-US" altLang="zh-CN"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27885" y="1322705"/>
            <a:ext cx="7936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当前的Vuex结构采用了模块形式进行管理共享状态，其架构如下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6995" y="2461106"/>
            <a:ext cx="1753383" cy="377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store/index.js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927475" y="2459355"/>
            <a:ext cx="2961005" cy="37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Vuex.Store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箭头: 右 4"/>
          <p:cNvSpPr/>
          <p:nvPr/>
        </p:nvSpPr>
        <p:spPr>
          <a:xfrm>
            <a:off x="3250773" y="2499941"/>
            <a:ext cx="480767" cy="296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444740" y="1771015"/>
            <a:ext cx="355727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modules-app.js (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折叠展开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444740" y="2459355"/>
            <a:ext cx="355727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modules-settings.js(logo/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头部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444740" y="3164840"/>
            <a:ext cx="355727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modules-user.js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（用户信息）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连接符: 肘形 6"/>
          <p:cNvCxnSpPr>
            <a:stCxn id="55" idx="3"/>
            <a:endCxn id="56" idx="1"/>
          </p:cNvCxnSpPr>
          <p:nvPr/>
        </p:nvCxnSpPr>
        <p:spPr>
          <a:xfrm flipV="1">
            <a:off x="6888480" y="1959610"/>
            <a:ext cx="556260" cy="68834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/>
          <p:cNvCxnSpPr>
            <a:stCxn id="55" idx="3"/>
            <a:endCxn id="57" idx="1"/>
          </p:cNvCxnSpPr>
          <p:nvPr/>
        </p:nvCxnSpPr>
        <p:spPr>
          <a:xfrm>
            <a:off x="6888480" y="2647950"/>
            <a:ext cx="556260" cy="317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/>
          <p:cNvCxnSpPr>
            <a:stCxn id="55" idx="3"/>
            <a:endCxn id="58" idx="1"/>
          </p:cNvCxnSpPr>
          <p:nvPr/>
        </p:nvCxnSpPr>
        <p:spPr>
          <a:xfrm>
            <a:off x="6888480" y="2647950"/>
            <a:ext cx="556260" cy="70548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444740" y="3841750"/>
            <a:ext cx="355727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getters.js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（快捷访问）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0" name="连接符: 肘形 29"/>
          <p:cNvCxnSpPr>
            <a:endCxn id="29" idx="1"/>
          </p:cNvCxnSpPr>
          <p:nvPr/>
        </p:nvCxnSpPr>
        <p:spPr>
          <a:xfrm rot="16200000" flipH="1">
            <a:off x="6963185" y="3549073"/>
            <a:ext cx="685044" cy="27809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16330" y="4218940"/>
            <a:ext cx="60502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其中app.js模块和settings.js模块，功能已经完备，不需要再进行修改。 user.js模块是我们后期需要重点开发的内容，所以这里我们将user.js里面的内容删除，导出一个默认配置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另外清理配套的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getters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6610" y="4410075"/>
            <a:ext cx="2415540" cy="148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5" grpId="0" bldLvl="0" animBg="1"/>
      <p:bldP spid="5" grpId="0" bldLvl="0" animBg="1"/>
      <p:bldP spid="56" grpId="0" bldLvl="0" animBg="1"/>
      <p:bldP spid="57" grpId="0" bldLvl="0" animBg="1"/>
      <p:bldP spid="58" grpId="0" bldLvl="0" animBg="1"/>
      <p:bldP spid="29" grpId="0" bldLvl="0" animBg="1"/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scss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96035" y="2113280"/>
            <a:ext cx="95999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该项目还使用了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Scss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作为css的扩展语言，在`styles`目录下，我们可以发现scss的相关文件，对应的用法 我们后面进行讲解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1895" y="2891790"/>
            <a:ext cx="463296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icons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9330" y="2734945"/>
            <a:ext cx="7673340" cy="2247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42515" y="1814830"/>
            <a:ext cx="7658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项目已经封装好图标功能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svg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的格式存放在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src/icons/svg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文件夹里面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后面我们还会添加人资项目的其他图标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675" y="1006475"/>
            <a:ext cx="5973445" cy="4738370"/>
          </a:xfrm>
        </p:spPr>
        <p:txBody>
          <a:bodyPr/>
          <a:p>
            <a:r>
              <a:rPr lang="zh-CN" altLang="en-US"/>
              <a:t>项目设计和框架介绍</a:t>
            </a:r>
            <a:endParaRPr lang="zh-CN" altLang="en-US"/>
          </a:p>
          <a:p>
            <a:r>
              <a:rPr lang="zh-CN" altLang="en-US"/>
              <a:t>项目的启动和目录架构说明</a:t>
            </a:r>
            <a:endParaRPr lang="zh-CN" altLang="en-US"/>
          </a:p>
          <a:p>
            <a:r>
              <a:rPr lang="zh-CN" altLang="en-US"/>
              <a:t>基本封装机制和示例代码清理</a:t>
            </a:r>
            <a:endParaRPr lang="zh-CN" altLang="en-US"/>
          </a:p>
          <a:p>
            <a:r>
              <a:rPr lang="en-US" altLang="zh-CN"/>
              <a:t>scss + eslint </a:t>
            </a:r>
            <a:r>
              <a:rPr lang="zh-CN" altLang="en-US"/>
              <a:t>辅助开发</a:t>
            </a:r>
            <a:endParaRPr lang="zh-CN" altLang="en-US"/>
          </a:p>
          <a:p>
            <a:r>
              <a:rPr lang="zh-CN" altLang="en-US"/>
              <a:t>项目资源和统一样式导入</a:t>
            </a:r>
            <a:endParaRPr lang="zh-CN" altLang="en-US"/>
          </a:p>
          <a:p>
            <a:r>
              <a:rPr lang="zh-CN" altLang="en-US">
                <a:sym typeface="+mn-ea"/>
              </a:rPr>
              <a:t>提交项目到远程仓库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示例代码清理小结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7250" y="1900555"/>
            <a:ext cx="4970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开始项目之前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清理掉模拟数据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权限系统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的用户模块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一共改动了三个地方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80130" y="3282950"/>
            <a:ext cx="52235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mock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permission.js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src/store/modules/users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scss + eslint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辅助开发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scss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预处理器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eslint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代码检测工具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(javascript)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>
                <a:latin typeface="阿里巴巴普惠体 Light" panose="00020600040101010101" charset="-122"/>
                <a:ea typeface="阿里巴巴普惠体 Light" panose="00020600040101010101" charset="-122"/>
              </a:rPr>
              <a:t>四</a:t>
            </a:r>
            <a:endParaRPr lang="zh-CN" altLang="en-US">
              <a:latin typeface="阿里巴巴普惠体 Light" panose="00020600040101010101" charset="-122"/>
              <a:ea typeface="阿里巴巴普惠体 Light" panose="0002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阿里巴巴普惠体" panose="00020600040101010101" pitchFamily="18" charset="-122"/>
              </a:rPr>
              <a:t>scss </a:t>
            </a:r>
            <a:r>
              <a:rPr lang="zh-CN" altLang="en-US">
                <a:cs typeface="阿里巴巴普惠体" panose="00020600040101010101" pitchFamily="18" charset="-122"/>
              </a:rPr>
              <a:t>介绍</a:t>
            </a:r>
            <a:endParaRPr lang="zh-CN" altLang="en-US"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2425700" y="1772285"/>
            <a:ext cx="665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https://www.sass.hk/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5700" y="2599690"/>
            <a:ext cx="75539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sass和scss其实是`一样的`css预处理语言，SCSS 是 Sass 3 引入新的语法，其后缀名是分别为 .sass和.scss两种。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SASS版本3.0之前的后缀名为.sass，而版本3.0之后的后缀名.scss。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两者是有不同的，继sass之后scss的编写规范基本和css一致，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sass时代是有严格的缩进规范并且没有‘{}’和‘；’。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而scss则和css的规范是一致的。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14120" y="890270"/>
            <a:ext cx="1012571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`sass`使用`$`符号来标识变量 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$highlight-color: #f90     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上面我们声明了一个 名为`$highlight-color`的变量, 我们可以把该变量用在任何位置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#app {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background-color:  $highlight-color;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    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以空格分割的多属性值也可以标识变量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$basic-border: 1px solid black;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#app {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background-color:  $highlight-color;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border: $basic-border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    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0750" y="1178560"/>
            <a:ext cx="103505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变量范围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与`CSS`属性不同，变量可以在`css`规则块定义之外存在。当变量定义在`css`规则块内，那么该变量只能在此规则块内使用。如果它们出现在任何形式的`{...}`块中（如`@media`或者`@font-face`块），情况也是如此：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830" y="2750185"/>
            <a:ext cx="5260340" cy="24587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57095" y="1186180"/>
            <a:ext cx="78778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嵌套语法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和less一样,scss同样支持`嵌套型`的语法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0" y="2355850"/>
            <a:ext cx="6108700" cy="28409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102610" y="1195705"/>
            <a:ext cx="59867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&amp;父选择器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假如你想针对某个特定子元素 进行设置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2480" y="2621280"/>
            <a:ext cx="2987040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阿里巴巴普惠体" panose="00020600040101010101" pitchFamily="18" charset="-122"/>
              </a:rPr>
              <a:t>scss </a:t>
            </a:r>
            <a:r>
              <a:rPr lang="zh-CN" altLang="en-US">
                <a:cs typeface="阿里巴巴普惠体" panose="00020600040101010101" pitchFamily="18" charset="-122"/>
              </a:rPr>
              <a:t>基础小结</a:t>
            </a:r>
            <a:endParaRPr lang="zh-CN" altLang="en-US"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4025" y="1640840"/>
            <a:ext cx="8743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学到这里,我们会发现scss和less有很多相似之处,最大的区别就在于声明变量的方式,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960" y="3035300"/>
            <a:ext cx="6019800" cy="2080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99920" y="5219700"/>
            <a:ext cx="8341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上述文件,实际上定义了我们的一些基础数值,方便大家在某个文件统一的处理.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27960" y="2557780"/>
            <a:ext cx="56788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此时,我们再来看一下模板中的 `styles/variables.scss`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86100" y="2189480"/>
            <a:ext cx="5014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less采用的是`@变量名`, 而scss采用的`$变量名`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6" grpId="0"/>
      <p:bldP spid="6" grpId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Eslint 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65960" y="1582420"/>
            <a:ext cx="826008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Eslint </a:t>
            </a:r>
            <a:r>
              <a:rPr lang="zh-CN" altLang="en-US"/>
              <a:t>是用来统一JavaScript代码风格的工具，不包含css、html等。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接下来在项目实战中，使用的是 JavaScript Standard Style 代码风格。</a:t>
            </a:r>
            <a:endParaRPr lang="zh-CN" altLang="en-US"/>
          </a:p>
          <a:p>
            <a:r>
              <a:rPr lang="zh-CN" altLang="en-US"/>
              <a:t>下面是它的一些具体规则要求：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https://standardjs.com/readme-zhcn.html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5960" y="3612515"/>
            <a:ext cx="2839085" cy="279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055" y="2660650"/>
            <a:ext cx="3147695" cy="31267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1795" y="811530"/>
            <a:ext cx="88684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Eslint的校验有两种情况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第一种：会在代码保存时进行校验，但是只会在控制台进行提示。-`vue-cli自带`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第二种，使用vscode的插件，可以在编写代码时校验，提示错误，并且自动保存修复错误。通过vscode进行配置`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只有在项目配置了 </a:t>
            </a:r>
            <a:r>
              <a:rPr lang="en-US" altLang="zh-CN">
                <a:sym typeface="+mn-ea"/>
              </a:rPr>
              <a:t>eslint </a:t>
            </a:r>
            <a:r>
              <a:rPr lang="zh-CN" altLang="en-US">
                <a:sym typeface="+mn-ea"/>
              </a:rPr>
              <a:t>的前提下才有效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9195" y="2690495"/>
            <a:ext cx="399288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项目设计和框架介绍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项目课架构</a:t>
            </a:r>
            <a:endParaRPr lang="zh-CN" altLang="en-US"/>
          </a:p>
          <a:p>
            <a:r>
              <a:rPr lang="en-US" altLang="zh-CN"/>
              <a:t>vue-element-admin 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62885" y="718820"/>
            <a:ext cx="7264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762885" y="1114425"/>
            <a:ext cx="66662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1. </a:t>
            </a:r>
            <a:r>
              <a:rPr lang="zh-CN" altLang="en-US"/>
              <a:t>安装插件</a:t>
            </a:r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zh-CN" altLang="en-US"/>
              <a:t>打开vscode配置文件 settings.json</a:t>
            </a:r>
            <a:r>
              <a:rPr lang="en-US" altLang="zh-CN"/>
              <a:t>, </a:t>
            </a:r>
            <a:r>
              <a:rPr lang="zh-CN" altLang="en-US"/>
              <a:t>写入json配置</a:t>
            </a:r>
            <a:endParaRPr lang="zh-CN" altLang="en-US"/>
          </a:p>
          <a:p>
            <a:pPr algn="l"/>
            <a:r>
              <a:rPr lang="en-US" altLang="zh-CN"/>
              <a:t>3. </a:t>
            </a:r>
            <a:r>
              <a:rPr lang="zh-CN" altLang="en-US"/>
              <a:t>屏蔽默认</a:t>
            </a:r>
            <a:r>
              <a:rPr lang="zh-CN" altLang="en-US"/>
              <a:t>自动保存和其他格式化工具</a:t>
            </a:r>
            <a:endParaRPr lang="zh-CN" altLang="en-US"/>
          </a:p>
          <a:p>
            <a:pPr algn="l"/>
            <a:r>
              <a:rPr lang="en-US" altLang="zh-CN"/>
              <a:t>4. </a:t>
            </a:r>
            <a:r>
              <a:rPr lang="zh-CN" altLang="en-US"/>
              <a:t>可能出错的注意点 </a:t>
            </a:r>
            <a:r>
              <a:rPr lang="en-US" altLang="zh-CN"/>
              <a:t>(</a:t>
            </a:r>
            <a:r>
              <a:rPr lang="zh-CN" altLang="en-US"/>
              <a:t>右下方的 </a:t>
            </a:r>
            <a:r>
              <a:rPr lang="en-US" altLang="zh-CN"/>
              <a:t>eslint </a:t>
            </a:r>
            <a:r>
              <a:rPr lang="zh-CN" altLang="en-US"/>
              <a:t>显示红色</a:t>
            </a:r>
            <a:r>
              <a:rPr lang="en-US" altLang="zh-CN"/>
              <a:t>, </a:t>
            </a:r>
            <a:r>
              <a:rPr lang="zh-CN" altLang="en-US"/>
              <a:t>需要允许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031490" y="2313305"/>
            <a:ext cx="57238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"eslint.run": "onType",</a:t>
            </a:r>
            <a:endParaRPr lang="zh-CN" altLang="en-US"/>
          </a:p>
          <a:p>
            <a:r>
              <a:rPr lang="zh-CN" altLang="en-US"/>
              <a:t>    "eslint.options": {</a:t>
            </a:r>
            <a:endParaRPr lang="zh-CN" altLang="en-US"/>
          </a:p>
          <a:p>
            <a:r>
              <a:rPr lang="zh-CN" altLang="en-US"/>
              <a:t>        "extensions": [</a:t>
            </a:r>
            <a:endParaRPr lang="zh-CN" altLang="en-US"/>
          </a:p>
          <a:p>
            <a:r>
              <a:rPr lang="zh-CN" altLang="en-US"/>
              <a:t>            ".js",</a:t>
            </a:r>
            <a:endParaRPr lang="zh-CN" altLang="en-US"/>
          </a:p>
          <a:p>
            <a:r>
              <a:rPr lang="zh-CN" altLang="en-US"/>
              <a:t>            ".vue",</a:t>
            </a:r>
            <a:endParaRPr lang="zh-CN" altLang="en-US"/>
          </a:p>
          <a:p>
            <a:r>
              <a:rPr lang="zh-CN" altLang="en-US"/>
              <a:t>            ".jsx",</a:t>
            </a:r>
            <a:endParaRPr lang="zh-CN" altLang="en-US"/>
          </a:p>
          <a:p>
            <a:r>
              <a:rPr lang="zh-CN" altLang="en-US"/>
              <a:t>            ".tsx"</a:t>
            </a:r>
            <a:endParaRPr lang="zh-CN" altLang="en-US"/>
          </a:p>
          <a:p>
            <a:r>
              <a:rPr lang="zh-CN" altLang="en-US"/>
              <a:t>        ]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"editor.codeActionsOnSave": {</a:t>
            </a:r>
            <a:endParaRPr lang="zh-CN" altLang="en-US"/>
          </a:p>
          <a:p>
            <a:r>
              <a:rPr lang="zh-CN" altLang="en-US"/>
              <a:t>        "source.fixAll.eslint": true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项目资源和统一样式导入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复制资源和样式</a:t>
            </a:r>
            <a:endParaRPr lang="zh-CN" altLang="en-US"/>
          </a:p>
          <a:p>
            <a:r>
              <a:rPr lang="zh-CN" altLang="en-US"/>
              <a:t>导入新加的样式文件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五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70585" y="1390650"/>
            <a:ext cx="104508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图片资源在课程资料的图片文件中，我们只需要将`common`文件夹拷贝放置到 `assets`目录即可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0585" y="2336165"/>
            <a:ext cx="104508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样式资源在  资源/样式目录下 </a:t>
            </a:r>
            <a:endParaRPr lang="zh-CN" altLang="en-US"/>
          </a:p>
          <a:p>
            <a:r>
              <a:rPr lang="zh-CN" altLang="en-US"/>
              <a:t>实际上</a:t>
            </a:r>
            <a:endParaRPr lang="zh-CN" altLang="en-US"/>
          </a:p>
          <a:p>
            <a:r>
              <a:rPr lang="zh-CN" altLang="en-US"/>
              <a:t>修改`variables.scss`</a:t>
            </a:r>
            <a:endParaRPr lang="zh-CN" altLang="en-US"/>
          </a:p>
          <a:p>
            <a:r>
              <a:rPr lang="zh-CN" altLang="en-US"/>
              <a:t>新增`common.scss`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1220" y="3814445"/>
            <a:ext cx="103289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公共的`common.scss`样式,里面内置了一部分内容的样式,在开发期间可以帮助我们快速的实现页面样式和布局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将两个文件放置到styles目录下，然后在`index.scss`中引入该样式</a:t>
            </a:r>
            <a:endParaRPr lang="zh-CN" altLang="en-US"/>
          </a:p>
          <a:p>
            <a:r>
              <a:rPr lang="zh-CN" altLang="en-US"/>
              <a:t>@import './common.scss'; //引入common.scss样式表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提交项目到远程仓库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>
                <a:sym typeface="+mn-ea"/>
              </a:rPr>
              <a:t>创建远程空仓库</a:t>
            </a:r>
            <a:endParaRPr lang="zh-CN" altLang="en-US">
              <a:sym typeface="+mn-ea"/>
            </a:endParaRPr>
          </a:p>
          <a:p>
            <a:r>
              <a:rPr lang="zh-CN" altLang="en-US"/>
              <a:t>本地仓库清除花裤衩的记录</a:t>
            </a:r>
            <a:endParaRPr lang="zh-CN" altLang="en-US"/>
          </a:p>
          <a:p>
            <a:r>
              <a:rPr lang="zh-CN" altLang="en-US"/>
              <a:t>将本地仓库推送到远程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六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19225" y="1664335"/>
            <a:ext cx="93535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1. </a:t>
            </a:r>
            <a:r>
              <a:rPr lang="zh-CN" altLang="en-US"/>
              <a:t>创建远程仓库</a:t>
            </a:r>
            <a:r>
              <a:rPr lang="en-US" altLang="zh-CN"/>
              <a:t>, </a:t>
            </a:r>
            <a:r>
              <a:rPr lang="zh-CN" altLang="en-US"/>
              <a:t>直接在网站执行即可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zh-CN" altLang="en-US"/>
              <a:t>本地项目提交</a:t>
            </a:r>
            <a:endParaRPr lang="zh-CN" altLang="en-US"/>
          </a:p>
          <a:p>
            <a:pPr algn="l"/>
            <a:r>
              <a:rPr lang="en-US" altLang="zh-CN"/>
              <a:t>由于我们之前的项目是直接从 vue-element-admin `克隆`而来,里面拥有原来的提交记录,为了避免冲突, 先将原来的`.git`文件夹删除掉, 并且对项目进行git初始化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1805" y="3510915"/>
            <a:ext cx="6168390" cy="16967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09065" y="1151890"/>
            <a:ext cx="4744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 </a:t>
            </a:r>
            <a:r>
              <a:rPr lang="zh-CN" altLang="en-US"/>
              <a:t>关联远程仓库并推送到远程 </a:t>
            </a:r>
            <a:r>
              <a:rPr lang="en-US" altLang="zh-CN"/>
              <a:t>master </a:t>
            </a:r>
            <a:r>
              <a:rPr lang="zh-CN" altLang="en-US"/>
              <a:t>分支中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300" y="1764030"/>
            <a:ext cx="8154035" cy="3387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image-202008100128332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9020" y="993140"/>
            <a:ext cx="7554595" cy="4700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vue-element-admin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42085" y="1691005"/>
            <a:ext cx="93078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vue-element-admin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是一个后台前端解决方案，它基于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 UI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实现。使用了最新的前端技术栈，内置了 i18 国际化解决方案，动态路由，权限验证，提炼了典型的业务模型，提供了丰富的功能组件，我们可以从中获得很多成熟的解决方案.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6865" y="2751455"/>
            <a:ext cx="90182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官网地址 https://gitee.com/panjiachen/vue-element-admin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线上demo地址 https://panjiachen.gitee.io/vue-element-admin/#/dashboard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 descr="image-202007031733193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9870" y="3535045"/>
            <a:ext cx="4112260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vue-admin-template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89480" y="2138045"/>
            <a:ext cx="78130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这个集成方案只是一个大杂烩的演示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并不适合我们直接拿来进行二次开发，使用这个项目的基础模板是一个更好的选择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基础模板中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包含了基本的 登录 / 鉴权 / 主页布局 的一些基础功能模板, 我们可以直接在该模板上进行功能的扩展和项目的二次开发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61665" y="3791585"/>
            <a:ext cx="60299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https://gitee.com/panjiachen/vue-admin-template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我们的人资系统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就是在这个基础模板上进行二次开发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项目的启动和目录架构说明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搭建项目前的一些基本准备</a:t>
            </a:r>
            <a:endParaRPr lang="zh-CN" altLang="en-US"/>
          </a:p>
          <a:p>
            <a:r>
              <a:rPr lang="zh-CN" altLang="en-US"/>
              <a:t>项目模板拉取和启动</a:t>
            </a:r>
            <a:endParaRPr lang="zh-CN" altLang="en-US"/>
          </a:p>
          <a:p>
            <a:r>
              <a:rPr lang="zh-CN" altLang="en-US"/>
              <a:t>原项目目录架构介绍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二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基本准备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8790" y="2028825"/>
            <a:ext cx="2461260" cy="10744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64995" y="1774825"/>
            <a:ext cx="343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nodejs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环境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57290" y="17748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git版本控制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075" y="2143125"/>
            <a:ext cx="2621280" cy="8686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64995" y="33159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npm淘宝镜像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995" y="3684270"/>
            <a:ext cx="5753100" cy="11277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55510" y="3315970"/>
            <a:ext cx="4130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vscode编辑器插件 + `vetur` + `eslint`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335" y="3684270"/>
            <a:ext cx="2439035" cy="14395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项目模板拉取和启动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97660" y="2792095"/>
            <a:ext cx="907288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安装项目依赖（定位到项目目录下）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$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cd hr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 npm install 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启动项目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 npm run dev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98930" y="1606550"/>
            <a:ext cx="89268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git拉取基础项目模板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$ git clone  https://gitee.com/panjiachen/vue-admin-template.git hr 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阿里巴巴普惠体"/>
        <a:ea typeface="黑体"/>
        <a:cs typeface=""/>
      </a:majorFont>
      <a:minorFont>
        <a:latin typeface="阿里巴巴普惠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阿里巴巴普惠体"/>
        <a:ea typeface="黑体"/>
        <a:cs typeface=""/>
      </a:majorFont>
      <a:minorFont>
        <a:latin typeface="阿里巴巴普惠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阿里巴巴普惠体"/>
        <a:ea typeface="黑体"/>
        <a:cs typeface=""/>
      </a:majorFont>
      <a:minorFont>
        <a:latin typeface="阿里巴巴普惠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阿里巴巴普惠体"/>
        <a:ea typeface="黑体"/>
        <a:cs typeface=""/>
      </a:majorFont>
      <a:minorFont>
        <a:latin typeface="阿里巴巴普惠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阿里巴巴普惠体"/>
        <a:ea typeface="黑体"/>
        <a:cs typeface=""/>
      </a:majorFont>
      <a:minorFont>
        <a:latin typeface="阿里巴巴普惠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阿里巴巴普惠体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4132</Words>
  <Application>WPS 演示</Application>
  <PresentationFormat>宽屏</PresentationFormat>
  <Paragraphs>307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35</vt:i4>
      </vt:variant>
    </vt:vector>
  </HeadingPairs>
  <TitlesOfParts>
    <vt:vector size="60" baseType="lpstr">
      <vt:lpstr>Arial</vt:lpstr>
      <vt:lpstr>宋体</vt:lpstr>
      <vt:lpstr>Wingdings</vt:lpstr>
      <vt:lpstr>阿里巴巴普惠体</vt:lpstr>
      <vt:lpstr>Calibri</vt:lpstr>
      <vt:lpstr>黑体</vt:lpstr>
      <vt:lpstr>Alibaba PuHuiTi B</vt:lpstr>
      <vt:lpstr>Alibaba PuHuiTi R</vt:lpstr>
      <vt:lpstr>Segoe UI</vt:lpstr>
      <vt:lpstr>微软雅黑</vt:lpstr>
      <vt:lpstr>阿里巴巴普惠体 Medium</vt:lpstr>
      <vt:lpstr>Verdana</vt:lpstr>
      <vt:lpstr>Alibaba PuHuiTi M</vt:lpstr>
      <vt:lpstr>Segoe UI Light</vt:lpstr>
      <vt:lpstr>微软雅黑 Light</vt:lpstr>
      <vt:lpstr>Arial Unicode MS</vt:lpstr>
      <vt:lpstr>阿里巴巴普惠体 Light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人资项目</vt:lpstr>
      <vt:lpstr>PowerPoint 演示文稿</vt:lpstr>
      <vt:lpstr>项目设计和框架介绍</vt:lpstr>
      <vt:lpstr>PowerPoint 演示文稿</vt:lpstr>
      <vt:lpstr>vue-element-admin</vt:lpstr>
      <vt:lpstr>vue-admin-template</vt:lpstr>
      <vt:lpstr>项目的启动和目录架构说明</vt:lpstr>
      <vt:lpstr>基本准备</vt:lpstr>
      <vt:lpstr>项目模板拉取和启动</vt:lpstr>
      <vt:lpstr>PowerPoint 演示文稿</vt:lpstr>
      <vt:lpstr>目录结构</vt:lpstr>
      <vt:lpstr>PowerPoint 演示文稿</vt:lpstr>
      <vt:lpstr>基本封装机制和示例代码清理</vt:lpstr>
      <vt:lpstr>main.js</vt:lpstr>
      <vt:lpstr>App.vue</vt:lpstr>
      <vt:lpstr>permission.js</vt:lpstr>
      <vt:lpstr>src/store 的 vuex</vt:lpstr>
      <vt:lpstr>scss</vt:lpstr>
      <vt:lpstr>icons</vt:lpstr>
      <vt:lpstr>示例代码清理小结</vt:lpstr>
      <vt:lpstr>scss + eslint 辅助开发</vt:lpstr>
      <vt:lpstr>scss 介绍</vt:lpstr>
      <vt:lpstr>PowerPoint 演示文稿</vt:lpstr>
      <vt:lpstr>PowerPoint 演示文稿</vt:lpstr>
      <vt:lpstr>PowerPoint 演示文稿</vt:lpstr>
      <vt:lpstr>PowerPoint 演示文稿</vt:lpstr>
      <vt:lpstr>scss 基础小结</vt:lpstr>
      <vt:lpstr>Eslint 配置</vt:lpstr>
      <vt:lpstr>PowerPoint 演示文稿</vt:lpstr>
      <vt:lpstr>PowerPoint 演示文稿</vt:lpstr>
      <vt:lpstr>项目资源和统一样式导入</vt:lpstr>
      <vt:lpstr>PowerPoint 演示文稿</vt:lpstr>
      <vt:lpstr>提交项目到远程仓库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喂喂微来</cp:lastModifiedBy>
  <cp:revision>50</cp:revision>
  <dcterms:created xsi:type="dcterms:W3CDTF">2019-06-19T02:08:00Z</dcterms:created>
  <dcterms:modified xsi:type="dcterms:W3CDTF">2022-01-09T09:05:17Z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