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33"/>
  </p:notesMasterIdLst>
  <p:handoutMasterIdLst>
    <p:handoutMasterId r:id="rId34"/>
  </p:handoutMasterIdLst>
  <p:sldIdLst>
    <p:sldId id="25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6" r:id="rId17"/>
    <p:sldId id="385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权限设计和管理</a:t>
            </a:r>
            <a:r>
              <a:rPr lang="en-US"/>
              <a:t>(</a:t>
            </a:r>
            <a:r>
              <a:rPr lang="zh-CN" altLang="en-US"/>
              <a:t>一</a:t>
            </a:r>
            <a:r>
              <a:rPr lang="en-US"/>
              <a:t>)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获取角色列表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0" y="2548890"/>
            <a:ext cx="6210300" cy="1760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87830"/>
            <a:ext cx="4038600" cy="3482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获取用户的当前角色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4632960" cy="1356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80" y="3047365"/>
            <a:ext cx="7856220" cy="2293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给员工分配角色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03120"/>
            <a:ext cx="3291840" cy="26517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1855470"/>
            <a:ext cx="6050280" cy="3147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权限点管理页面开发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新建权限点管理页面</a:t>
            </a:r>
            <a:endParaRPr lang="zh-CN" altLang="en-US"/>
          </a:p>
          <a:p>
            <a:r>
              <a:rPr lang="zh-CN" altLang="en-US"/>
              <a:t>获取权限数据并转化树形</a:t>
            </a:r>
            <a:endParaRPr lang="zh-CN" altLang="en-US"/>
          </a:p>
          <a:p>
            <a:r>
              <a:rPr lang="zh-CN" altLang="en-US"/>
              <a:t>新增编辑权限的弹层</a:t>
            </a:r>
            <a:endParaRPr lang="zh-CN" altLang="en-US"/>
          </a:p>
          <a:p>
            <a:r>
              <a:rPr lang="zh-CN" altLang="en-US"/>
              <a:t>新增，编辑，删除权限点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新建权限点管理页面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60242" y="2075512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模块访问权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68152" y="1678162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68152" y="2443819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" name="连接符: 肘形 4"/>
          <p:cNvCxnSpPr>
            <a:stCxn id="17" idx="3"/>
            <a:endCxn id="9" idx="1"/>
          </p:cNvCxnSpPr>
          <p:nvPr/>
        </p:nvCxnSpPr>
        <p:spPr>
          <a:xfrm flipV="1">
            <a:off x="5928995" y="1871980"/>
            <a:ext cx="339090" cy="397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17" idx="3"/>
            <a:endCxn id="11" idx="1"/>
          </p:cNvCxnSpPr>
          <p:nvPr/>
        </p:nvCxnSpPr>
        <p:spPr>
          <a:xfrm>
            <a:off x="5928995" y="2269490"/>
            <a:ext cx="339090" cy="368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60242" y="340272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模块访问权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68152" y="3005375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68152" y="3771032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连接符: 肘形 27"/>
          <p:cNvCxnSpPr>
            <a:stCxn id="22" idx="3"/>
            <a:endCxn id="24" idx="1"/>
          </p:cNvCxnSpPr>
          <p:nvPr/>
        </p:nvCxnSpPr>
        <p:spPr>
          <a:xfrm flipV="1">
            <a:off x="5928995" y="3199130"/>
            <a:ext cx="339090" cy="397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/>
          <p:cNvCxnSpPr>
            <a:stCxn id="22" idx="3"/>
            <a:endCxn id="26" idx="1"/>
          </p:cNvCxnSpPr>
          <p:nvPr/>
        </p:nvCxnSpPr>
        <p:spPr>
          <a:xfrm>
            <a:off x="5928995" y="3596640"/>
            <a:ext cx="339090" cy="368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60242" y="477773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模块访问权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268152" y="4380385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268152" y="5146042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4" name="连接符: 肘形 33"/>
          <p:cNvCxnSpPr>
            <a:stCxn id="31" idx="3"/>
            <a:endCxn id="32" idx="1"/>
          </p:cNvCxnSpPr>
          <p:nvPr/>
        </p:nvCxnSpPr>
        <p:spPr>
          <a:xfrm flipV="1">
            <a:off x="5928995" y="4573905"/>
            <a:ext cx="339090" cy="397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/>
          <p:cNvCxnSpPr>
            <a:stCxn id="31" idx="3"/>
            <a:endCxn id="33" idx="1"/>
          </p:cNvCxnSpPr>
          <p:nvPr/>
        </p:nvCxnSpPr>
        <p:spPr>
          <a:xfrm>
            <a:off x="5928995" y="4971415"/>
            <a:ext cx="339090" cy="368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9" grpId="0" bldLvl="0" animBg="1"/>
      <p:bldP spid="11" grpId="0" bldLvl="0" animBg="1"/>
      <p:bldP spid="22" grpId="0" bldLvl="0" animBg="1"/>
      <p:bldP spid="24" grpId="0" bldLvl="0" animBg="1"/>
      <p:bldP spid="26" grpId="0" bldLvl="0" animBg="1"/>
      <p:bldP spid="31" grpId="0" bldLvl="0" animBg="1"/>
      <p:bldP spid="3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0" y="1160780"/>
            <a:ext cx="4381500" cy="45364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获取权限数据并转化树形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691005"/>
            <a:ext cx="34315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封装权限管理的增删改查请求  `src/api/permisson.js`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2095" y="1332865"/>
            <a:ext cx="3317240" cy="4395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40" y="2185035"/>
            <a:ext cx="3749040" cy="29946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2025" y="965835"/>
            <a:ext cx="4720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通过树形操作方法，将列表转化成层级数据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62025" y="1334135"/>
            <a:ext cx="6525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注意权限数据的树形结构, 最初默认没有上级时 pid 为字符串 '0'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" y="1702435"/>
            <a:ext cx="5661025" cy="393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90" y="2393315"/>
            <a:ext cx="5330190" cy="25482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330" y="999490"/>
            <a:ext cx="9197340" cy="30327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21460" y="4161790"/>
            <a:ext cx="91732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需要注意的是， 如果需要树表， 需要给el-table配置row-key属性  id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&gt; 当type为1时为访问权限，type为2时为功能权限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新增编辑权限的弹层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0455" y="1346835"/>
            <a:ext cx="4911090" cy="41643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权限设计-RBAC的权限设计思想</a:t>
            </a:r>
            <a:endParaRPr lang="zh-CN" altLang="en-US"/>
          </a:p>
          <a:p>
            <a:r>
              <a:rPr lang="zh-CN" altLang="en-US"/>
              <a:t>给员工分配角色</a:t>
            </a:r>
            <a:endParaRPr lang="zh-CN" altLang="en-US"/>
          </a:p>
          <a:p>
            <a:r>
              <a:rPr lang="zh-CN" altLang="en-US"/>
              <a:t>权限点管理页面开发</a:t>
            </a:r>
            <a:endParaRPr lang="zh-CN" altLang="en-US"/>
          </a:p>
          <a:p>
            <a:r>
              <a:rPr lang="zh-CN" altLang="en-US"/>
              <a:t>给角色分配权限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新增，编辑，删除权限点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890" y="1325880"/>
            <a:ext cx="8618220" cy="518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30" y="1978660"/>
            <a:ext cx="3032760" cy="3814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860" y="1978660"/>
            <a:ext cx="4439920" cy="1993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860" y="4062730"/>
            <a:ext cx="3580765" cy="19583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给角色分配权限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新建分配权限弹出层</a:t>
            </a:r>
            <a:endParaRPr lang="zh-CN" altLang="en-US"/>
          </a:p>
          <a:p>
            <a:r>
              <a:rPr lang="zh-CN" altLang="en-US"/>
              <a:t>给角色分配权限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四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新建分配权限弹出层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730" y="2290445"/>
            <a:ext cx="3253740" cy="2278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620" y="1306830"/>
            <a:ext cx="5576570" cy="42449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给角色分配权限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26210"/>
            <a:ext cx="5871845" cy="4238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84975" y="2967990"/>
            <a:ext cx="49695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这里注意</a:t>
            </a:r>
            <a:r>
              <a:rPr lang="en-US" altLang="zh-CN"/>
              <a:t>, </a:t>
            </a:r>
            <a:r>
              <a:rPr lang="zh-CN" altLang="en-US"/>
              <a:t>关闭弹窗时</a:t>
            </a:r>
            <a:r>
              <a:rPr lang="en-US" altLang="zh-CN"/>
              <a:t>, </a:t>
            </a:r>
            <a:r>
              <a:rPr lang="zh-CN" altLang="en-US"/>
              <a:t>要将 </a:t>
            </a:r>
            <a:r>
              <a:rPr lang="en-US" altLang="zh-CN"/>
              <a:t>selectCheck </a:t>
            </a:r>
            <a:r>
              <a:rPr lang="zh-CN" altLang="en-US"/>
              <a:t>设为一个空数组</a:t>
            </a:r>
            <a:r>
              <a:rPr lang="en-US" altLang="zh-CN"/>
              <a:t>, </a:t>
            </a:r>
            <a:r>
              <a:rPr lang="zh-CN" altLang="en-US"/>
              <a:t>不然取消掉的权限</a:t>
            </a:r>
            <a:r>
              <a:rPr lang="en-US" altLang="zh-CN"/>
              <a:t>,</a:t>
            </a:r>
            <a:r>
              <a:rPr lang="zh-CN" altLang="en-US"/>
              <a:t>下次弹窗又会出现 </a:t>
            </a:r>
            <a:r>
              <a:rPr lang="en-US" altLang="zh-CN"/>
              <a:t>(element </a:t>
            </a:r>
            <a:r>
              <a:rPr lang="zh-CN" altLang="en-US"/>
              <a:t>组件的限制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53765" y="2690495"/>
            <a:ext cx="52844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目前完成了权限数据的管理</a:t>
            </a:r>
            <a:r>
              <a:rPr lang="en-US" altLang="zh-CN"/>
              <a:t>, </a:t>
            </a:r>
            <a:r>
              <a:rPr lang="zh-CN" altLang="en-US"/>
              <a:t>注意</a:t>
            </a:r>
            <a:r>
              <a:rPr lang="en-US" altLang="zh-CN"/>
              <a:t>, </a:t>
            </a:r>
            <a:r>
              <a:rPr lang="zh-CN" altLang="en-US"/>
              <a:t>仅仅是管理</a:t>
            </a:r>
            <a:r>
              <a:rPr lang="en-US" altLang="zh-CN"/>
              <a:t>, </a:t>
            </a:r>
            <a:r>
              <a:rPr lang="zh-CN" altLang="en-US"/>
              <a:t>也就是可以实现通过员工拥有角色</a:t>
            </a:r>
            <a:r>
              <a:rPr lang="en-US" altLang="zh-CN"/>
              <a:t>, </a:t>
            </a:r>
            <a:r>
              <a:rPr lang="zh-CN" altLang="en-US"/>
              <a:t>角色拥有权限</a:t>
            </a:r>
            <a:r>
              <a:rPr lang="en-US" altLang="zh-CN"/>
              <a:t>, </a:t>
            </a:r>
            <a:r>
              <a:rPr lang="zh-CN" altLang="en-US"/>
              <a:t>使得员工间接得到了权限数据</a:t>
            </a:r>
            <a:r>
              <a:rPr lang="en-US" altLang="zh-CN"/>
              <a:t>, </a:t>
            </a:r>
            <a:r>
              <a:rPr lang="zh-CN" altLang="en-US"/>
              <a:t>但是仅仅是在员工信息中体现出来</a:t>
            </a:r>
            <a:r>
              <a:rPr lang="en-US" altLang="zh-CN"/>
              <a:t>, </a:t>
            </a:r>
            <a:r>
              <a:rPr lang="zh-CN" altLang="en-US"/>
              <a:t>还没有任何实际作用</a:t>
            </a:r>
            <a:r>
              <a:rPr lang="en-US" altLang="zh-CN"/>
              <a:t>, </a:t>
            </a:r>
            <a:r>
              <a:rPr lang="zh-CN" altLang="en-US"/>
              <a:t>后面我们再实际用这些权限控制页面和按钮的准入判断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权限设计-RBAC的权限设计思想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传统的权限设计</a:t>
            </a:r>
            <a:endParaRPr lang="zh-CN" altLang="en-US">
              <a:sym typeface="+mn-ea"/>
            </a:endParaRPr>
          </a:p>
          <a:p>
            <a:r>
              <a:rPr lang="en-US" altLang="zh-CN"/>
              <a:t>RBAC </a:t>
            </a:r>
            <a:r>
              <a:rPr lang="zh-CN" altLang="en-US"/>
              <a:t>的权限思想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传统权限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21674" y="2368223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16081" y="206985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6081" y="2692023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连接符: 肘形 6"/>
          <p:cNvCxnSpPr>
            <a:stCxn id="4" idx="3"/>
            <a:endCxn id="5" idx="1"/>
          </p:cNvCxnSpPr>
          <p:nvPr/>
        </p:nvCxnSpPr>
        <p:spPr>
          <a:xfrm flipV="1">
            <a:off x="5790565" y="2263775"/>
            <a:ext cx="725805" cy="297815"/>
          </a:xfrm>
          <a:prstGeom prst="bentConnector3">
            <a:avLst>
              <a:gd name="adj1" fmla="val 5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4" idx="3"/>
            <a:endCxn id="6" idx="1"/>
          </p:cNvCxnSpPr>
          <p:nvPr/>
        </p:nvCxnSpPr>
        <p:spPr>
          <a:xfrm>
            <a:off x="5790565" y="2561590"/>
            <a:ext cx="725805" cy="323850"/>
          </a:xfrm>
          <a:prstGeom prst="bentConnector3">
            <a:avLst>
              <a:gd name="adj1" fmla="val 5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21674" y="3533857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李四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16081" y="3235489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16081" y="3857657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9" name="连接符: 肘形 18"/>
          <p:cNvCxnSpPr>
            <a:stCxn id="16" idx="3"/>
            <a:endCxn id="17" idx="1"/>
          </p:cNvCxnSpPr>
          <p:nvPr/>
        </p:nvCxnSpPr>
        <p:spPr>
          <a:xfrm flipV="1">
            <a:off x="5790565" y="3429000"/>
            <a:ext cx="725805" cy="298450"/>
          </a:xfrm>
          <a:prstGeom prst="bentConnector3">
            <a:avLst>
              <a:gd name="adj1" fmla="val 5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stCxn id="16" idx="3"/>
            <a:endCxn id="18" idx="1"/>
          </p:cNvCxnSpPr>
          <p:nvPr/>
        </p:nvCxnSpPr>
        <p:spPr>
          <a:xfrm>
            <a:off x="5790565" y="3727450"/>
            <a:ext cx="725805" cy="323850"/>
          </a:xfrm>
          <a:prstGeom prst="bentConnector3">
            <a:avLst>
              <a:gd name="adj1" fmla="val 5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121674" y="4779618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王五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16081" y="4481250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16081" y="5103418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4" name="连接符: 肘形 23"/>
          <p:cNvCxnSpPr>
            <a:stCxn id="21" idx="3"/>
            <a:endCxn id="22" idx="1"/>
          </p:cNvCxnSpPr>
          <p:nvPr/>
        </p:nvCxnSpPr>
        <p:spPr>
          <a:xfrm flipV="1">
            <a:off x="5790565" y="4674870"/>
            <a:ext cx="725805" cy="298450"/>
          </a:xfrm>
          <a:prstGeom prst="bentConnector3">
            <a:avLst>
              <a:gd name="adj1" fmla="val 5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/>
          <p:cNvCxnSpPr>
            <a:stCxn id="21" idx="3"/>
            <a:endCxn id="23" idx="1"/>
          </p:cNvCxnSpPr>
          <p:nvPr/>
        </p:nvCxnSpPr>
        <p:spPr>
          <a:xfrm>
            <a:off x="5790565" y="4973320"/>
            <a:ext cx="725805" cy="323850"/>
          </a:xfrm>
          <a:prstGeom prst="bentConnector3">
            <a:avLst>
              <a:gd name="adj1" fmla="val 5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16" grpId="0" bldLvl="0" animBg="1"/>
      <p:bldP spid="17" grpId="0" bldLvl="0" animBg="1"/>
      <p:bldP spid="18" grpId="0" bldLvl="0" animBg="1"/>
      <p:bldP spid="21" grpId="0" bldLvl="0" animBg="1"/>
      <p:bldP spid="22" grpId="0" bldLvl="0" animBg="1"/>
      <p:bldP spid="2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RBAC </a:t>
            </a:r>
            <a:r>
              <a:rPr lang="zh-CN" altLang="en-US" dirty="0">
                <a:sym typeface="+mn-ea"/>
              </a:rPr>
              <a:t>的思想</a:t>
            </a:r>
            <a:endParaRPr lang="zh-CN" altLang="en-US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5094" y="2587933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48550" y="292609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48550" y="3490058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75094" y="3232245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李四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75094" y="3876557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李四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61822" y="3235534"/>
            <a:ext cx="1668544" cy="3864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角色</a:t>
            </a:r>
            <a:endParaRPr lang="zh-CN" altLang="en-US" dirty="0"/>
          </a:p>
        </p:txBody>
      </p:sp>
      <p:cxnSp>
        <p:nvCxnSpPr>
          <p:cNvPr id="4" name="连接符: 肘形 3"/>
          <p:cNvCxnSpPr>
            <a:stCxn id="5" idx="3"/>
            <a:endCxn id="15" idx="1"/>
          </p:cNvCxnSpPr>
          <p:nvPr/>
        </p:nvCxnSpPr>
        <p:spPr>
          <a:xfrm>
            <a:off x="3943985" y="2781300"/>
            <a:ext cx="1317625" cy="647700"/>
          </a:xfrm>
          <a:prstGeom prst="bentConnector3">
            <a:avLst>
              <a:gd name="adj1" fmla="val 5002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/>
          <p:cNvCxnSpPr>
            <a:stCxn id="8" idx="3"/>
            <a:endCxn id="15" idx="1"/>
          </p:cNvCxnSpPr>
          <p:nvPr/>
        </p:nvCxnSpPr>
        <p:spPr>
          <a:xfrm>
            <a:off x="3943985" y="3425825"/>
            <a:ext cx="1317625" cy="3175"/>
          </a:xfrm>
          <a:prstGeom prst="bentConnector3">
            <a:avLst>
              <a:gd name="adj1" fmla="val 5002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stCxn id="14" idx="3"/>
            <a:endCxn id="15" idx="1"/>
          </p:cNvCxnSpPr>
          <p:nvPr/>
        </p:nvCxnSpPr>
        <p:spPr>
          <a:xfrm flipV="1">
            <a:off x="3943985" y="3429000"/>
            <a:ext cx="1317625" cy="641350"/>
          </a:xfrm>
          <a:prstGeom prst="bentConnector3">
            <a:avLst>
              <a:gd name="adj1" fmla="val 5002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stCxn id="6" idx="1"/>
            <a:endCxn id="15" idx="3"/>
          </p:cNvCxnSpPr>
          <p:nvPr/>
        </p:nvCxnSpPr>
        <p:spPr>
          <a:xfrm rot="10800000" flipV="1">
            <a:off x="6930390" y="3119755"/>
            <a:ext cx="1318260" cy="30924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/>
          <p:cNvCxnSpPr>
            <a:stCxn id="7" idx="1"/>
            <a:endCxn id="15" idx="3"/>
          </p:cNvCxnSpPr>
          <p:nvPr/>
        </p:nvCxnSpPr>
        <p:spPr>
          <a:xfrm rot="10800000">
            <a:off x="6930390" y="3429000"/>
            <a:ext cx="1318260" cy="2546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14" grpId="0" bldLvl="0" animBg="1"/>
      <p:bldP spid="1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基于权限概念的功能点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47310" y="1859915"/>
            <a:ext cx="18973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员工</a:t>
            </a:r>
            <a:r>
              <a:rPr lang="zh-CN" altLang="en-US"/>
              <a:t>增删改查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角色增删改查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权限增删改查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设置员工角色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5. </a:t>
            </a:r>
            <a:r>
              <a:rPr lang="zh-CN" altLang="en-US"/>
              <a:t>设置角色权限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6. </a:t>
            </a:r>
            <a:r>
              <a:rPr lang="zh-CN" altLang="en-US"/>
              <a:t>校验权限放行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给员工分配角色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新建分配角色窗体</a:t>
            </a:r>
            <a:endParaRPr lang="zh-CN" altLang="en-US"/>
          </a:p>
          <a:p>
            <a:r>
              <a:rPr lang="zh-CN" altLang="en-US"/>
              <a:t>获取角色列表</a:t>
            </a:r>
            <a:endParaRPr lang="zh-CN" altLang="en-US"/>
          </a:p>
          <a:p>
            <a:r>
              <a:rPr lang="zh-CN" altLang="en-US"/>
              <a:t>获取当前用户角色</a:t>
            </a:r>
            <a:endParaRPr lang="zh-CN" altLang="en-US"/>
          </a:p>
          <a:p>
            <a:r>
              <a:rPr lang="zh-CN" altLang="en-US"/>
              <a:t>给员工分配角色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新建分配角色窗体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1079" y="2545296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用户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34535" y="1676140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角色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34535" y="254529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角色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34535" y="3414450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角色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" name="连接符: 肘形 4"/>
          <p:cNvCxnSpPr>
            <a:stCxn id="4" idx="3"/>
            <a:endCxn id="15" idx="1"/>
          </p:cNvCxnSpPr>
          <p:nvPr/>
        </p:nvCxnSpPr>
        <p:spPr>
          <a:xfrm flipV="1">
            <a:off x="2299970" y="1870075"/>
            <a:ext cx="1234440" cy="86868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/>
          <p:cNvCxnSpPr>
            <a:stCxn id="4" idx="3"/>
            <a:endCxn id="16" idx="1"/>
          </p:cNvCxnSpPr>
          <p:nvPr/>
        </p:nvCxnSpPr>
        <p:spPr>
          <a:xfrm>
            <a:off x="2299970" y="2738755"/>
            <a:ext cx="1234440" cy="3175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/>
          <p:cNvCxnSpPr>
            <a:stCxn id="4" idx="3"/>
            <a:endCxn id="17" idx="1"/>
          </p:cNvCxnSpPr>
          <p:nvPr/>
        </p:nvCxnSpPr>
        <p:spPr>
          <a:xfrm>
            <a:off x="2299970" y="2738755"/>
            <a:ext cx="1234440" cy="86931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7040" y="2416175"/>
            <a:ext cx="5662930" cy="2383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1995" y="664210"/>
            <a:ext cx="5668010" cy="4880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WPS 演示</Application>
  <PresentationFormat>宽屏</PresentationFormat>
  <Paragraphs>151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24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117</cp:revision>
  <dcterms:created xsi:type="dcterms:W3CDTF">2019-06-19T02:08:00Z</dcterms:created>
  <dcterms:modified xsi:type="dcterms:W3CDTF">2021-04-02T14:53:12Z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