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DAC7B7-9D97-4C8C-AB74-B07AD7DCD5B2}">
  <a:tblStyle styleId="{E0DAC7B7-9D97-4C8C-AB74-B07AD7DCD5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sperity.com/blog/top-7-strategies-for-helping-your-employees-reach-their-goals/" TargetMode="External"/><Relationship Id="rId4" Type="http://schemas.openxmlformats.org/officeDocument/2006/relationships/hyperlink" Target="https://www.insperity.com/blog/top-7-strategies-for-helping-your-employees-reach-their-goals/" TargetMode="External"/><Relationship Id="rId5" Type="http://schemas.openxmlformats.org/officeDocument/2006/relationships/hyperlink" Target="https://www.insperity.com/blog/top-7-strategies-for-helping-your-employees-reach-their-goals/" TargetMode="External"/><Relationship Id="rId6" Type="http://schemas.openxmlformats.org/officeDocument/2006/relationships/hyperlink" Target="https://www.insperity.com/blog/top-7-strategies-for-helping-your-employees-reach-their-goal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Continental HR Data Analytics: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Key Performance Indicators (KPI) Dashboard</a:t>
            </a:r>
            <a:endParaRPr b="1" sz="30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2" y="2715925"/>
            <a:ext cx="6094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Yijing An, Alireza Fatemi, Alexandra Nelson, Lina Taheri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427450" y="2152350"/>
            <a:ext cx="7392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and Achievements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848200" y="789850"/>
            <a:ext cx="2682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</a:rPr>
              <a:t>Achievements: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55100" y="1655025"/>
            <a:ext cx="3712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Successfully using features of Tableau for our project purpose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Improved visualizations based on product owner’s requirements feedback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Cleaned data set for our own purpose 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Successfully created meaningful charts and diagrams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Had the best teamwork experience</a:t>
            </a:r>
            <a:endParaRPr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284125" y="789850"/>
            <a:ext cx="2207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Challenges: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284125" y="1655025"/>
            <a:ext cx="32703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Selecting the tools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Understanding and cleaning the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Connecting correct data to Tableau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Limitation in working collaboratively on the same file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17200" y="410000"/>
            <a:ext cx="831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Sprints</a:t>
            </a:r>
            <a:endParaRPr sz="2400"/>
          </a:p>
        </p:txBody>
      </p:sp>
      <p:graphicFrame>
        <p:nvGraphicFramePr>
          <p:cNvPr id="158" name="Shape 158"/>
          <p:cNvGraphicFramePr/>
          <p:nvPr/>
        </p:nvGraphicFramePr>
        <p:xfrm>
          <a:off x="666750" y="112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{E0DAC7B7-9D97-4C8C-AB74-B07AD7DCD5B2}</a:tableStyleId>
              </a:tblPr>
              <a:tblGrid>
                <a:gridCol w="771525"/>
                <a:gridCol w="790575"/>
                <a:gridCol w="2771200"/>
                <a:gridCol w="813550"/>
                <a:gridCol w="1012450"/>
                <a:gridCol w="1052800"/>
                <a:gridCol w="59840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Item Type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Sprint Number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Task Name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Duration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Start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Finish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63636"/>
                          </a:solidFill>
                          <a:highlight>
                            <a:srgbClr val="DFE3E8"/>
                          </a:highlight>
                        </a:rPr>
                        <a:t>Predecessors</a:t>
                      </a:r>
                      <a:endParaRPr b="1" sz="1100">
                        <a:solidFill>
                          <a:srgbClr val="363636"/>
                        </a:solidFill>
                        <a:highlight>
                          <a:srgbClr val="DFE3E8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3E8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Sprint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1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User Studies + Get access to the data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10 days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Thu 1/25/18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C000"/>
                          </a:highlight>
                        </a:rPr>
                        <a:t>Wed 2/7/18</a:t>
                      </a:r>
                      <a:endParaRPr sz="1100">
                        <a:highlight>
                          <a:srgbClr val="FFC00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Sprint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2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Structure + Analyze the data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3 days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Thu 2/8/18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Mon 2/12/18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ED7D31"/>
                          </a:highlight>
                        </a:rPr>
                        <a:t>1</a:t>
                      </a:r>
                      <a:endParaRPr sz="1100">
                        <a:highlight>
                          <a:srgbClr val="ED7D31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Sprint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3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Setup + Test Development Platform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10 days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Thu 2/22/18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Wed 3/7/18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5B9BD5"/>
                          </a:highlight>
                        </a:rPr>
                        <a:t>10</a:t>
                      </a:r>
                      <a:endParaRPr sz="1100">
                        <a:highlight>
                          <a:srgbClr val="5B9BD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Sprint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4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Design + Develop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10 days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Thu 3/8/18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Thu 3/22/18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A5A5A5"/>
                          </a:highlight>
                        </a:rPr>
                        <a:t>20</a:t>
                      </a:r>
                      <a:endParaRPr sz="1100">
                        <a:highlight>
                          <a:srgbClr val="A5A5A5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Sprint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5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Develop the Dashboard Front End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10 days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Thu 3/22/18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Thu 4/5/18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70AD47"/>
                          </a:highlight>
                        </a:rPr>
                        <a:t>29</a:t>
                      </a:r>
                      <a:endParaRPr sz="1100">
                        <a:highlight>
                          <a:srgbClr val="70AD47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Sprint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6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Develop the dashboard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10 days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Thu 4/5/18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Thu 4/19/18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92D050"/>
                          </a:highlight>
                        </a:rPr>
                        <a:t>38</a:t>
                      </a:r>
                      <a:endParaRPr sz="1100">
                        <a:highlight>
                          <a:srgbClr val="92D05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Sprint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7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Final Test and Presentation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8 days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Thu 4/19/18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Thu 5/3/18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7C80"/>
                          </a:highlight>
                        </a:rPr>
                        <a:t>52</a:t>
                      </a:r>
                      <a:endParaRPr sz="1100">
                        <a:highlight>
                          <a:srgbClr val="FF7C80"/>
                        </a:highlight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1BB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17200" y="410000"/>
            <a:ext cx="831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Burndown Chart</a:t>
            </a:r>
            <a:endParaRPr sz="24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5" y="1134525"/>
            <a:ext cx="9025449" cy="3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427450" y="2152350"/>
            <a:ext cx="7392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3025" y="1134075"/>
            <a:ext cx="7002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KPI?</a:t>
            </a:r>
            <a:endParaRPr sz="2400"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993025" y="2058425"/>
            <a:ext cx="7168200" cy="25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E42"/>
                </a:solidFill>
                <a:highlight>
                  <a:schemeClr val="lt1"/>
                </a:highlight>
              </a:rPr>
              <a:t>Organizations use Key Performance Indicators to evaluate their success at reaching targets. 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The role of the </a:t>
            </a: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</a:rPr>
              <a:t>KPI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 is to provide </a:t>
            </a: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</a:rPr>
              <a:t>awareness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 of how you’re progressing toward the company’s </a:t>
            </a: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short-term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 and </a:t>
            </a: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long-term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 goals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3C3E4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C3E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3025" y="1134075"/>
            <a:ext cx="7002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HR KPIs</a:t>
            </a:r>
            <a:endParaRPr sz="2400"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993025" y="2058425"/>
            <a:ext cx="71682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In this project </a:t>
            </a: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</a:rPr>
              <a:t>HR KPIs are </a:t>
            </a: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visualized in a dashboard. </a:t>
            </a:r>
            <a:endParaRPr sz="1600">
              <a:solidFill>
                <a:srgbClr val="3C3E4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E42"/>
                </a:solidFill>
                <a:highlight>
                  <a:srgbClr val="FFFFFF"/>
                </a:highlight>
              </a:rPr>
              <a:t>Meaningful indicators for this dashboard:</a:t>
            </a:r>
            <a:endParaRPr sz="1600">
              <a:solidFill>
                <a:srgbClr val="3C3E4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3E42"/>
                </a:solidFill>
                <a:highlight>
                  <a:srgbClr val="FFFFFF"/>
                </a:highlight>
              </a:rPr>
              <a:t>Diversity, Gender, Salary Grades, etc.</a:t>
            </a:r>
            <a:endParaRPr b="1" sz="1600">
              <a:solidFill>
                <a:srgbClr val="3C3E4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3E4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C3E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8150" y="1447200"/>
            <a:ext cx="6086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KPI Dashboard </a:t>
            </a:r>
            <a:r>
              <a:rPr lang="en" sz="2400"/>
              <a:t>Project goals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1053925" y="2399775"/>
            <a:ext cx="61806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effective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visualizations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Meet the needs of our users (Managers &amp; Executives)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through filters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Aligning data with map to establish variations regionally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5364" r="8115" t="0"/>
          <a:stretch/>
        </p:blipFill>
        <p:spPr>
          <a:xfrm>
            <a:off x="223650" y="210875"/>
            <a:ext cx="6428251" cy="463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6951100" y="3134150"/>
            <a:ext cx="1851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Who’s our user?</a:t>
            </a:r>
            <a:endParaRPr sz="1800"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6951100" y="3741675"/>
            <a:ext cx="18516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Executive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Level Manager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Level Manager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IT/ Analyst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992225" y="1709838"/>
            <a:ext cx="3861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{        }</a:t>
            </a:r>
            <a:endParaRPr sz="9600"/>
          </a:p>
        </p:txBody>
      </p:sp>
      <p:pic>
        <p:nvPicPr>
          <p:cNvPr descr="Related image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1" y="2324088"/>
            <a:ext cx="2821375" cy="70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icon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448" y="2067111"/>
            <a:ext cx="817878" cy="817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rontend icon"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034" y="2037931"/>
            <a:ext cx="876222" cy="876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424092" y="2968969"/>
            <a:ext cx="1470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Data Server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6894675" y="2968969"/>
            <a:ext cx="1302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Frontend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620758" y="2178557"/>
            <a:ext cx="4032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301" y="2278012"/>
            <a:ext cx="817875" cy="799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1504550" y="2677950"/>
            <a:ext cx="5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Status of our project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0" y="75800"/>
            <a:ext cx="8473625" cy="5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427450" y="2152350"/>
            <a:ext cx="7392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