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3" r:id="rId4"/>
    <p:sldId id="257" r:id="rId5"/>
    <p:sldId id="276" r:id="rId6"/>
    <p:sldId id="265" r:id="rId7"/>
    <p:sldId id="275" r:id="rId8"/>
    <p:sldId id="264" r:id="rId9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5" autoAdjust="0"/>
    <p:restoredTop sz="87615" autoAdjust="0"/>
  </p:normalViewPr>
  <p:slideViewPr>
    <p:cSldViewPr>
      <p:cViewPr varScale="1">
        <p:scale>
          <a:sx n="103" d="100"/>
          <a:sy n="103" d="100"/>
        </p:scale>
        <p:origin x="168" y="608"/>
      </p:cViewPr>
      <p:guideLst>
        <p:guide orient="horz" pos="1614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A8ADFD5B-A66C-449C-B6E8-FB716D07777D}" type="datetimeFigureOut">
              <a:rPr lang="zh-CN" altLang="en-US"/>
              <a:t>2019/5/17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CA5D3BF3-D352-46FC-8343-31F56E6730EA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82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en-US" altLang="zh-CN" baseline="0" dirty="0" smtClean="0"/>
              <a:t> Human Model Acquisition using Synchronized Multi-Binocular Stereos</a:t>
            </a:r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296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923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14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红色为当前正在做的工作</a:t>
            </a:r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253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9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红色部分为待完成工作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8500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t>5/17/19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kumimoji="0" lang="en-US" altLang="zh-CN">
                <a:solidFill>
                  <a:schemeClr val="tx2"/>
                </a:solidFill>
              </a:rPr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altLang="zh-CN" sz="1400" b="1">
                <a:solidFill>
                  <a:srgbClr val="FFFFFF"/>
                </a:solidFill>
              </a:rPr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altLang="zh-CN" sz="2400" b="1">
                <a:solidFill>
                  <a:srgbClr val="FFFFFF"/>
                </a:solidFill>
              </a:rPr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altLang="zh-CN" sz="1400" b="1">
                <a:solidFill>
                  <a:srgbClr val="FFFFFF"/>
                </a:solidFill>
              </a:rPr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altLang="zh-CN" sz="1400" b="1">
                <a:solidFill>
                  <a:srgbClr val="FFFFFF"/>
                </a:solidFill>
              </a:rPr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kumimoji="0" lang="en-US" altLang="zh-CN">
                <a:solidFill>
                  <a:srgbClr val="FFFFFF"/>
                </a:solidFill>
              </a:rPr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en-US" altLang="zh-CN">
                <a:solidFill>
                  <a:schemeClr val="tx2"/>
                </a:solidFill>
              </a:rPr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kumimoji="0" lang="en-US" altLang="zh-CN">
                <a:solidFill>
                  <a:srgbClr val="FFFFFF"/>
                </a:solidFill>
              </a:rPr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zh-CN" altLang="en-US"/>
              <a:t>2019/5/17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</a:lstStyle>
          <a:p>
            <a:pPr algn="ctr"/>
            <a:fld id="{8F82E0A0-C266-4798-8C8F-B9F91E9DA37E}" type="slidenum">
              <a:rPr kumimoji="0" lang="en-US" altLang="zh-CN" sz="2800" b="1">
                <a:solidFill>
                  <a:srgbClr val="FFFFFF"/>
                </a:solidFill>
              </a:rPr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zh-CN" altLang="en-US"/>
              <a:t>2019/5/17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altLang="zh-CN" sz="1400" b="1">
                <a:solidFill>
                  <a:srgbClr val="FFFFFF"/>
                </a:solidFill>
              </a:rPr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827584" y="1635646"/>
            <a:ext cx="7632848" cy="648072"/>
          </a:xfrm>
        </p:spPr>
        <p:txBody>
          <a:bodyPr>
            <a:noAutofit/>
          </a:bodyPr>
          <a:lstStyle/>
          <a:p>
            <a:pPr algn="ctr" hangingPunct="0"/>
            <a:r>
              <a:rPr lang="en-US" altLang="zh-CN" sz="2400" smtClean="0"/>
              <a:t>3D Static </a:t>
            </a:r>
            <a:r>
              <a:rPr lang="en-US" altLang="zh-CN" sz="2400" dirty="0" smtClean="0"/>
              <a:t>Human Model Acquisition in a Single Shot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611560" y="149163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静态人体模型在电影特效</a:t>
            </a:r>
            <a:r>
              <a:rPr lang="en-US" altLang="zh-CN" dirty="0" smtClean="0"/>
              <a:t>, </a:t>
            </a:r>
            <a:r>
              <a:rPr lang="zh-CN" altLang="en-US" dirty="0" smtClean="0"/>
              <a:t>虚拟试衣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生物医学方面有广泛的需求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传统的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扫描仪方法耗时长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设备昂贵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其他主动式模型获取方法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结构光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需要特殊的硬件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以及复杂的时分复用技术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一个基于立体视觉的被动式系统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在快门时间内捕获人体表面数据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 Overview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9" name="组合 238"/>
          <p:cNvGrpSpPr/>
          <p:nvPr/>
        </p:nvGrpSpPr>
        <p:grpSpPr>
          <a:xfrm>
            <a:off x="442221" y="1419622"/>
            <a:ext cx="8488157" cy="3702605"/>
            <a:chOff x="332315" y="1389425"/>
            <a:chExt cx="8488157" cy="3702605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420" y="3153447"/>
              <a:ext cx="433238" cy="720000"/>
            </a:xfrm>
            <a:prstGeom prst="rect">
              <a:avLst/>
            </a:prstGeom>
          </p:spPr>
        </p:pic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6782" y="3166085"/>
              <a:ext cx="519463" cy="7200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885" y="1935631"/>
              <a:ext cx="360000" cy="540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99" y="1935631"/>
              <a:ext cx="360000" cy="540000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542" y="1713835"/>
              <a:ext cx="360000" cy="540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2736" y="4845809"/>
              <a:ext cx="16364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Capture and Calibration</a:t>
              </a:r>
              <a:endParaRPr lang="zh-CN" altLang="en-US" sz="1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54550" y="4833898"/>
              <a:ext cx="33322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Pairwise Point-cloud </a:t>
              </a:r>
              <a:r>
                <a:rPr lang="en-US" altLang="zh-CN" sz="1000" dirty="0" smtClean="0"/>
                <a:t>Recovery by Hierarchal Stereo matching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146" y="2588027"/>
              <a:ext cx="1620000" cy="222601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32315" y="1389425"/>
              <a:ext cx="1816459" cy="3456384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07165" y="1716805"/>
              <a:ext cx="350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2146" y="1475445"/>
              <a:ext cx="1620000" cy="1061570"/>
            </a:xfrm>
            <a:prstGeom prst="rect">
              <a:avLst/>
            </a:prstGeom>
            <a:noFill/>
            <a:ln w="3175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2232000" y="2878374"/>
              <a:ext cx="144000" cy="72000"/>
            </a:xfrm>
            <a:prstGeom prst="rightArrow">
              <a:avLst/>
            </a:prstGeom>
            <a:solidFill>
              <a:schemeClr val="accent2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440082" y="1389809"/>
              <a:ext cx="4004126" cy="3456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79" y="1546491"/>
              <a:ext cx="360000" cy="54000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5" y="1716805"/>
              <a:ext cx="360000" cy="5400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07" y="1547457"/>
              <a:ext cx="360000" cy="540000"/>
            </a:xfrm>
            <a:prstGeom prst="rect">
              <a:avLst/>
            </a:prstGeom>
          </p:spPr>
        </p:pic>
        <p:grpSp>
          <p:nvGrpSpPr>
            <p:cNvPr id="122" name="组合 121"/>
            <p:cNvGrpSpPr/>
            <p:nvPr/>
          </p:nvGrpSpPr>
          <p:grpSpPr>
            <a:xfrm>
              <a:off x="2607608" y="1496167"/>
              <a:ext cx="3686808" cy="1483925"/>
              <a:chOff x="2347522" y="1604136"/>
              <a:chExt cx="3686808" cy="1483925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4957246" y="2435824"/>
                <a:ext cx="216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8142" y="2108583"/>
                <a:ext cx="360000" cy="470769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255" y="2108583"/>
                <a:ext cx="360000" cy="470769"/>
              </a:xfrm>
              <a:prstGeom prst="rect">
                <a:avLst/>
              </a:prstGeom>
            </p:spPr>
          </p:pic>
          <p:sp>
            <p:nvSpPr>
              <p:cNvPr id="67" name="梯形 66"/>
              <p:cNvSpPr/>
              <p:nvPr/>
            </p:nvSpPr>
            <p:spPr>
              <a:xfrm>
                <a:off x="3244415" y="2081938"/>
                <a:ext cx="1435162" cy="524128"/>
              </a:xfrm>
              <a:prstGeom prst="trapezoid">
                <a:avLst>
                  <a:gd name="adj" fmla="val 56459"/>
                </a:avLst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3834199" y="1866244"/>
                <a:ext cx="353943" cy="38914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dirty="0" smtClean="0">
                    <a:solidFill>
                      <a:srgbClr val="0070C0"/>
                    </a:solidFill>
                  </a:rPr>
                  <a:t>…</a:t>
                </a:r>
                <a:endParaRPr lang="zh-CN" altLang="en-US" sz="11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3565340" y="1604136"/>
                <a:ext cx="825830" cy="295235"/>
                <a:chOff x="2657310" y="1502282"/>
                <a:chExt cx="825830" cy="295235"/>
              </a:xfrm>
            </p:grpSpPr>
            <p:sp>
              <p:nvSpPr>
                <p:cNvPr id="68" name="梯形 67"/>
                <p:cNvSpPr/>
                <p:nvPr/>
              </p:nvSpPr>
              <p:spPr>
                <a:xfrm>
                  <a:off x="2657310" y="1502282"/>
                  <a:ext cx="825830" cy="295235"/>
                </a:xfrm>
                <a:prstGeom prst="trapezoid">
                  <a:avLst>
                    <a:gd name="adj" fmla="val 58915"/>
                  </a:avLst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71" name="图片 7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0112" y="1536672"/>
                  <a:ext cx="192706" cy="252000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619" y="1536672"/>
                  <a:ext cx="192706" cy="252000"/>
                </a:xfrm>
                <a:prstGeom prst="rect">
                  <a:avLst/>
                </a:prstGeom>
              </p:spPr>
            </p:pic>
          </p:grpSp>
          <p:sp>
            <p:nvSpPr>
              <p:cNvPr id="88" name="椭圆 87"/>
              <p:cNvSpPr/>
              <p:nvPr/>
            </p:nvSpPr>
            <p:spPr>
              <a:xfrm>
                <a:off x="4867200" y="239400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4634287" y="2435824"/>
                <a:ext cx="208800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112" y="2103258"/>
                <a:ext cx="360000" cy="472881"/>
              </a:xfrm>
              <a:prstGeom prst="rect">
                <a:avLst/>
              </a:prstGeom>
            </p:spPr>
          </p:pic>
          <p:cxnSp>
            <p:nvCxnSpPr>
              <p:cNvPr id="93" name="直接箭头连接符 92"/>
              <p:cNvCxnSpPr/>
              <p:nvPr/>
            </p:nvCxnSpPr>
            <p:spPr>
              <a:xfrm>
                <a:off x="4600800" y="1767600"/>
                <a:ext cx="180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4499992" y="173531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>
                <a:off x="4355315" y="1771310"/>
                <a:ext cx="120716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6884" y="1633592"/>
                <a:ext cx="191845" cy="252000"/>
              </a:xfrm>
              <a:prstGeom prst="rect">
                <a:avLst/>
              </a:prstGeom>
            </p:spPr>
          </p:pic>
          <p:cxnSp>
            <p:nvCxnSpPr>
              <p:cNvPr id="98" name="直接箭头连接符 97"/>
              <p:cNvCxnSpPr/>
              <p:nvPr/>
            </p:nvCxnSpPr>
            <p:spPr>
              <a:xfrm>
                <a:off x="4903429" y="1898973"/>
                <a:ext cx="64" cy="46800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图片 10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6496" y="1831382"/>
                <a:ext cx="360000" cy="470769"/>
              </a:xfrm>
              <a:prstGeom prst="rect">
                <a:avLst/>
              </a:prstGeom>
            </p:spPr>
          </p:pic>
          <p:pic>
            <p:nvPicPr>
              <p:cNvPr id="107" name="图片 1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22" y="1831383"/>
                <a:ext cx="360000" cy="470769"/>
              </a:xfrm>
              <a:prstGeom prst="rect">
                <a:avLst/>
              </a:prstGeom>
            </p:spPr>
          </p:pic>
          <p:sp>
            <p:nvSpPr>
              <p:cNvPr id="108" name="右箭头 107"/>
              <p:cNvSpPr/>
              <p:nvPr/>
            </p:nvSpPr>
            <p:spPr>
              <a:xfrm>
                <a:off x="3207340" y="1994768"/>
                <a:ext cx="108000" cy="72000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2548342" y="2857695"/>
                <a:ext cx="1380658" cy="214513"/>
              </a:xfrm>
              <a:prstGeom prst="round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2526748" y="2841840"/>
                <a:ext cx="1568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Detect Reliable </a:t>
                </a:r>
                <a:r>
                  <a:rPr lang="en-US" altLang="zh-CN" sz="1000" dirty="0"/>
                  <a:t>D</a:t>
                </a:r>
                <a:r>
                  <a:rPr lang="en-US" altLang="zh-CN" sz="1000" dirty="0" smtClean="0"/>
                  <a:t>isparity</a:t>
                </a:r>
              </a:p>
            </p:txBody>
          </p:sp>
          <p:cxnSp>
            <p:nvCxnSpPr>
              <p:cNvPr id="114" name="直接箭头连接符 113"/>
              <p:cNvCxnSpPr/>
              <p:nvPr/>
            </p:nvCxnSpPr>
            <p:spPr>
              <a:xfrm flipV="1">
                <a:off x="3986412" y="2971317"/>
                <a:ext cx="180000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圆角矩形 114"/>
              <p:cNvSpPr/>
              <p:nvPr/>
            </p:nvSpPr>
            <p:spPr>
              <a:xfrm>
                <a:off x="4188540" y="2858282"/>
                <a:ext cx="681961" cy="214513"/>
              </a:xfrm>
              <a:prstGeom prst="round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81551" y="2840376"/>
                <a:ext cx="804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Propagate</a:t>
                </a:r>
              </a:p>
            </p:txBody>
          </p:sp>
          <p:cxnSp>
            <p:nvCxnSpPr>
              <p:cNvPr id="117" name="直接箭头连接符 116"/>
              <p:cNvCxnSpPr/>
              <p:nvPr/>
            </p:nvCxnSpPr>
            <p:spPr>
              <a:xfrm flipV="1">
                <a:off x="4911087" y="2963485"/>
                <a:ext cx="180000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圆角矩形 118"/>
              <p:cNvSpPr/>
              <p:nvPr/>
            </p:nvSpPr>
            <p:spPr>
              <a:xfrm>
                <a:off x="5138662" y="2860581"/>
                <a:ext cx="681961" cy="214513"/>
              </a:xfrm>
              <a:prstGeom prst="round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5229933" y="2840376"/>
                <a:ext cx="804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Refine</a:t>
                </a:r>
              </a:p>
            </p:txBody>
          </p:sp>
          <p:sp>
            <p:nvSpPr>
              <p:cNvPr id="121" name="左大括号 120"/>
              <p:cNvSpPr/>
              <p:nvPr/>
            </p:nvSpPr>
            <p:spPr>
              <a:xfrm rot="5400000">
                <a:off x="4499464" y="1873690"/>
                <a:ext cx="269647" cy="1603617"/>
              </a:xfrm>
              <a:prstGeom prst="leftBrace">
                <a:avLst>
                  <a:gd name="adj1" fmla="val 13337"/>
                  <a:gd name="adj2" fmla="val 33398"/>
                </a:avLst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2509823" y="1417878"/>
              <a:ext cx="3842201" cy="1693975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58002" y="3401003"/>
              <a:ext cx="477160" cy="720000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932991" y="3558577"/>
              <a:ext cx="501573" cy="720000"/>
            </a:xfrm>
            <a:prstGeom prst="rect">
              <a:avLst/>
            </a:prstGeom>
          </p:spPr>
        </p:pic>
        <p:sp>
          <p:nvSpPr>
            <p:cNvPr id="132" name="文本框 131"/>
            <p:cNvSpPr txBox="1"/>
            <p:nvPr/>
          </p:nvSpPr>
          <p:spPr>
            <a:xfrm rot="19346545">
              <a:off x="2943223" y="4211287"/>
              <a:ext cx="353943" cy="4077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70C0"/>
                  </a:solidFill>
                </a:rPr>
                <a:t>…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829908" y="3369974"/>
              <a:ext cx="379507" cy="720000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963636" y="3534192"/>
              <a:ext cx="430099" cy="720000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 rot="19168143">
              <a:off x="3969319" y="4173473"/>
              <a:ext cx="353943" cy="412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70C0"/>
                  </a:solidFill>
                </a:rPr>
                <a:t>…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 rot="18920455">
              <a:off x="4945100" y="4179414"/>
              <a:ext cx="353943" cy="4290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70C0"/>
                  </a:solidFill>
                </a:rPr>
                <a:t>…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54295" y="3152925"/>
              <a:ext cx="468350" cy="720000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825408" y="3375652"/>
              <a:ext cx="383119" cy="720000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932247" y="3550472"/>
              <a:ext cx="439355" cy="720000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35342" y="3989283"/>
              <a:ext cx="555181" cy="720000"/>
            </a:xfrm>
            <a:prstGeom prst="rect">
              <a:avLst/>
            </a:prstGeom>
          </p:spPr>
        </p:pic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122291" y="3989171"/>
              <a:ext cx="463827" cy="720000"/>
            </a:xfrm>
            <a:prstGeom prst="rect">
              <a:avLst/>
            </a:prstGeom>
          </p:spPr>
        </p:pic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085105" y="3985119"/>
              <a:ext cx="426667" cy="720000"/>
            </a:xfrm>
            <a:prstGeom prst="rect">
              <a:avLst/>
            </a:prstGeom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527049" y="3165867"/>
              <a:ext cx="537857" cy="720000"/>
            </a:xfrm>
            <a:prstGeom prst="rect">
              <a:avLst/>
            </a:prstGeom>
          </p:spPr>
        </p:pic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710096" y="3372579"/>
              <a:ext cx="512507" cy="720000"/>
            </a:xfrm>
            <a:prstGeom prst="rect">
              <a:avLst/>
            </a:prstGeom>
          </p:spPr>
        </p:pic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925343" y="3976979"/>
              <a:ext cx="480000" cy="720000"/>
            </a:xfrm>
            <a:prstGeom prst="rect">
              <a:avLst/>
            </a:prstGeom>
          </p:spPr>
        </p:pic>
        <p:sp>
          <p:nvSpPr>
            <p:cNvPr id="153" name="文本框 152"/>
            <p:cNvSpPr txBox="1"/>
            <p:nvPr/>
          </p:nvSpPr>
          <p:spPr>
            <a:xfrm rot="18920455">
              <a:off x="5764944" y="4050238"/>
              <a:ext cx="353943" cy="4290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0070C0"/>
                  </a:solidFill>
                </a:rPr>
                <a:t>…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54" name="右箭头 153"/>
            <p:cNvSpPr/>
            <p:nvPr/>
          </p:nvSpPr>
          <p:spPr>
            <a:xfrm>
              <a:off x="6516232" y="2879829"/>
              <a:ext cx="144000" cy="72000"/>
            </a:xfrm>
            <a:prstGeom prst="rightArrow">
              <a:avLst/>
            </a:prstGeom>
            <a:solidFill>
              <a:schemeClr val="accent2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705227" y="1389598"/>
              <a:ext cx="2016211" cy="3456384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856617" y="4825604"/>
              <a:ext cx="19638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Registration and Meshing</a:t>
              </a:r>
              <a:endParaRPr lang="zh-CN" altLang="en-US" sz="1000" dirty="0"/>
            </a:p>
          </p:txBody>
        </p:sp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826515" y="1496167"/>
              <a:ext cx="1725851" cy="3240000"/>
            </a:xfrm>
            <a:prstGeom prst="rect">
              <a:avLst/>
            </a:prstGeom>
          </p:spPr>
        </p:pic>
      </p:grpSp>
      <p:sp>
        <p:nvSpPr>
          <p:cNvPr id="4" name="椭圆 3"/>
          <p:cNvSpPr/>
          <p:nvPr/>
        </p:nvSpPr>
        <p:spPr>
          <a:xfrm>
            <a:off x="7916402" y="621030"/>
            <a:ext cx="360000" cy="432000"/>
          </a:xfrm>
          <a:prstGeom prst="ellipse">
            <a:avLst/>
          </a:prstGeom>
          <a:blipFill>
            <a:blip r:embed="rId3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Capture and Calibration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419622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系统配置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60</a:t>
            </a:r>
            <a:r>
              <a:rPr lang="zh-CN" altLang="en-US" sz="1200" dirty="0" smtClean="0"/>
              <a:t>台单反相机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两两构成一个双目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个视角同时对人体拍摄</a:t>
            </a:r>
            <a:endParaRPr lang="en-US" altLang="zh-CN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保证快门时间内捕获人体数据</a:t>
            </a:r>
            <a:endParaRPr lang="en-US" altLang="zh-CN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24</a:t>
            </a:r>
            <a:r>
              <a:rPr lang="zh-CN" altLang="en-US" sz="1200" dirty="0"/>
              <a:t>个视角用于拍摄人体</a:t>
            </a:r>
            <a:r>
              <a:rPr lang="en-US" altLang="zh-CN" sz="1200" dirty="0"/>
              <a:t>, 6</a:t>
            </a:r>
            <a:r>
              <a:rPr lang="zh-CN" altLang="en-US" sz="1200" dirty="0"/>
              <a:t>个视角拍摄</a:t>
            </a:r>
            <a:r>
              <a:rPr lang="zh-CN" altLang="en-US" sz="1200" dirty="0" smtClean="0"/>
              <a:t>双</a:t>
            </a:r>
            <a:r>
              <a:rPr lang="zh-CN" altLang="en-US" sz="1200" dirty="0"/>
              <a:t>手</a:t>
            </a:r>
            <a:endParaRPr lang="en-US" altLang="zh-CN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双手的独立视角保证姿势的多样性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系统标定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使用棋盘格标定每组双目的内参及外参</a:t>
            </a:r>
            <a:r>
              <a:rPr lang="en-US" altLang="zh-CN" sz="1200" dirty="0" smtClean="0"/>
              <a:t>(Zhang’s method)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Bundle Adjustment</a:t>
            </a:r>
            <a:r>
              <a:rPr lang="zh-CN" altLang="en-US" sz="1200" dirty="0" smtClean="0"/>
              <a:t>对所有相机进行全局外参标定 </a:t>
            </a:r>
            <a:endParaRPr lang="en-US" altLang="zh-CN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每组双目的内外参</a:t>
            </a:r>
            <a:r>
              <a:rPr lang="zh-CN" altLang="en-US" sz="1200" dirty="0" smtClean="0"/>
              <a:t>作为额外约束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照片预处理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基于背景减除的自动抠图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</a:t>
            </a:r>
            <a:r>
              <a:rPr lang="zh-CN" altLang="en-US" sz="1200" dirty="0" smtClean="0"/>
              <a:t>校准双目图像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极线与扫描线重合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Pairwise Point-cloud Recovery by Hierarchal Stereo matching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1962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新数据的流程图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137363" y="2915686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317363" y="2731266"/>
            <a:ext cx="106408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Matching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395583" y="2931476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065967" y="2875266"/>
            <a:ext cx="72000" cy="7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419872" y="293179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604014" y="2751540"/>
            <a:ext cx="106408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Disparity</a:t>
            </a:r>
          </a:p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668094" y="293457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671778" y="293621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5877411" y="2751790"/>
            <a:ext cx="802479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679890" y="295320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250068" y="4057200"/>
            <a:ext cx="946154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Re-Matching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7671600" y="297057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211781" y="425520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226656" y="425520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408464" y="4057200"/>
            <a:ext cx="1152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Scanline</a:t>
            </a:r>
          </a:p>
          <a:p>
            <a:pPr algn="ctr"/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560464" y="4265945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749456" y="4057200"/>
            <a:ext cx="9468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Voting</a:t>
            </a:r>
            <a:endParaRPr lang="zh-CN" altLang="en-US" sz="9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696256" y="4257781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2070068" y="425520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63" y="2381400"/>
            <a:ext cx="825883" cy="10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46" y="2371266"/>
            <a:ext cx="825883" cy="10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90" y="2355846"/>
            <a:ext cx="825883" cy="10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28" y="3719270"/>
            <a:ext cx="825882" cy="10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90" y="3697200"/>
            <a:ext cx="825882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Registration and </a:t>
            </a:r>
            <a:r>
              <a:rPr lang="en-US" altLang="zh-CN" sz="2400" dirty="0" smtClean="0"/>
              <a:t>Meshing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91630"/>
            <a:ext cx="83529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Down-sampling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合理性</a:t>
            </a:r>
            <a:r>
              <a:rPr lang="zh-CN" altLang="en-US" sz="1200" dirty="0"/>
              <a:t>：系统搭建时视角之间考虑了足够多的</a:t>
            </a:r>
            <a:r>
              <a:rPr lang="zh-CN" altLang="en-US" sz="1200" dirty="0" smtClean="0"/>
              <a:t>重叠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Outliers: StatisticalOutliersRemoval(PCL)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Small scale high frequency noise: </a:t>
            </a:r>
            <a:r>
              <a:rPr lang="zh-CN" altLang="en-US" sz="1200" dirty="0" smtClean="0"/>
              <a:t>大多数物理获取设备都有可能存在此类噪声</a:t>
            </a:r>
            <a:endParaRPr lang="en-US" altLang="zh-CN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a point-normal filtering (</a:t>
            </a:r>
            <a:r>
              <a:rPr lang="en-US" altLang="zh-CN" sz="1200" dirty="0" err="1" smtClean="0"/>
              <a:t>Amenta’s</a:t>
            </a:r>
            <a:r>
              <a:rPr lang="en-US" altLang="zh-CN" sz="1200" dirty="0" smtClean="0"/>
              <a:t> method)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Rigid Registration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Non-Rigid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Evaluation and Discussion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91630"/>
            <a:ext cx="8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</a:t>
            </a:r>
            <a:r>
              <a:rPr lang="zh-CN" altLang="en-US" dirty="0" smtClean="0"/>
              <a:t>约束的</a:t>
            </a:r>
            <a:r>
              <a:rPr lang="en-US" altLang="zh-CN" dirty="0" smtClean="0"/>
              <a:t>Bundle Adjustment</a:t>
            </a:r>
            <a:r>
              <a:rPr lang="zh-CN" altLang="en-US" dirty="0" smtClean="0"/>
              <a:t>的结果验证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重建的棋盘格的精度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单片人体点云的结果验证</a:t>
            </a:r>
            <a:endParaRPr lang="en-US" altLang="zh-CN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定性评价：显示</a:t>
            </a:r>
            <a:r>
              <a:rPr lang="zh-CN" altLang="en-US" sz="1200" dirty="0" smtClean="0"/>
              <a:t>结果</a:t>
            </a:r>
            <a:endParaRPr lang="en-US" altLang="zh-CN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定量评价： 固定长度的刚性标记物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整个人体模型的结果验证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定性评价： 显示结果</a:t>
            </a:r>
            <a:endParaRPr lang="en-US" altLang="zh-CN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定量评价</a:t>
            </a:r>
            <a:r>
              <a:rPr lang="en-US" altLang="zh-CN" sz="1200" dirty="0" smtClean="0"/>
              <a:t>  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PMVS</a:t>
            </a:r>
            <a:r>
              <a:rPr lang="zh-CN" altLang="en-US" sz="1200" dirty="0" smtClean="0"/>
              <a:t>结果比较</a:t>
            </a:r>
            <a:endParaRPr lang="en-US" altLang="zh-CN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模型在</a:t>
            </a:r>
            <a:r>
              <a:rPr lang="en-US" altLang="zh-CN" sz="1200" dirty="0" smtClean="0"/>
              <a:t>Maya</a:t>
            </a:r>
            <a:r>
              <a:rPr lang="zh-CN" altLang="en-US" sz="1200" dirty="0" smtClean="0"/>
              <a:t>中测量围度大小</a:t>
            </a:r>
            <a:endParaRPr lang="en-US" altLang="zh-CN" sz="1200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zh-CN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467544" y="1923678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r>
              <a:rPr kumimoji="0" lang="en-US" altLang="zh-CN" sz="400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  <a:endParaRPr kumimoji="0" lang="zh-CN" sz="400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380</Words>
  <Application>Microsoft Macintosh PowerPoint</Application>
  <PresentationFormat>On-screen Show (16:9)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Times New Roman</vt:lpstr>
      <vt:lpstr>Tw Cen MT</vt:lpstr>
      <vt:lpstr>Wingdings</vt:lpstr>
      <vt:lpstr>Wingdings 2</vt:lpstr>
      <vt:lpstr>华文仿宋</vt:lpstr>
      <vt:lpstr>宋体</vt:lpstr>
      <vt:lpstr>微软雅黑</vt:lpstr>
      <vt:lpstr>Arial</vt:lpstr>
      <vt:lpstr>宽屏演示文稿</vt:lpstr>
      <vt:lpstr>PowerPoint Presentation</vt:lpstr>
      <vt:lpstr>Introduction</vt:lpstr>
      <vt:lpstr>System Overview</vt:lpstr>
      <vt:lpstr>Capture and Calibration</vt:lpstr>
      <vt:lpstr>Pairwise Point-cloud Recovery by Hierarchal Stereo matching</vt:lpstr>
      <vt:lpstr>Registration and Meshing</vt:lpstr>
      <vt:lpstr>Evaluation and Discussion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2017-02-22T07:14:00Z</dcterms:created>
  <dcterms:modified xsi:type="dcterms:W3CDTF">2019-05-17T01:53:52Z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KSOProductBuildVer">
    <vt:lpwstr>2052-10.1.0.6159</vt:lpwstr>
  </property>
</Properties>
</file>