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25"/>
  </p:notesMasterIdLst>
  <p:handoutMasterIdLst>
    <p:handoutMasterId r:id="rId26"/>
  </p:handoutMasterIdLst>
  <p:sldIdLst>
    <p:sldId id="256" r:id="rId4"/>
    <p:sldId id="386" r:id="rId5"/>
    <p:sldId id="409" r:id="rId6"/>
    <p:sldId id="366" r:id="rId7"/>
    <p:sldId id="374" r:id="rId8"/>
    <p:sldId id="389" r:id="rId9"/>
    <p:sldId id="407" r:id="rId10"/>
    <p:sldId id="393" r:id="rId11"/>
    <p:sldId id="394" r:id="rId12"/>
    <p:sldId id="395" r:id="rId13"/>
    <p:sldId id="397" r:id="rId14"/>
    <p:sldId id="401" r:id="rId15"/>
    <p:sldId id="402" r:id="rId16"/>
    <p:sldId id="406" r:id="rId17"/>
    <p:sldId id="403" r:id="rId18"/>
    <p:sldId id="405" r:id="rId19"/>
    <p:sldId id="404" r:id="rId20"/>
    <p:sldId id="410" r:id="rId21"/>
    <p:sldId id="353" r:id="rId22"/>
    <p:sldId id="317" r:id="rId23"/>
    <p:sldId id="3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0959" autoAdjust="0"/>
  </p:normalViewPr>
  <p:slideViewPr>
    <p:cSldViewPr>
      <p:cViewPr varScale="1">
        <p:scale>
          <a:sx n="64" d="100"/>
          <a:sy n="64" d="100"/>
        </p:scale>
        <p:origin x="-1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F50B-A2CD-498B-9049-5AC52B436F32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2FA-5051-4E61-825C-FAC231D30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555777" y="4149080"/>
            <a:ext cx="61723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International Conference on Computer Vision (ICCV),2011. </a:t>
            </a:r>
          </a:p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Reporter: </a:t>
            </a:r>
            <a:r>
              <a:rPr lang="en-US" altLang="zh-CN" sz="1600" b="1" i="1" dirty="0" err="1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Ge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 </a:t>
            </a:r>
            <a:r>
              <a:rPr lang="en-US" altLang="zh-CN" sz="1600" b="1" i="1" dirty="0" err="1" smtClean="0">
                <a:solidFill>
                  <a:schemeClr val="accent2"/>
                </a:solidFill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Linlin</a:t>
            </a:r>
            <a:endParaRPr lang="en-US" altLang="zh-CN" sz="1600" b="1" i="1" dirty="0" smtClean="0">
              <a:solidFill>
                <a:schemeClr val="accent2"/>
              </a:solidFill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accent2"/>
                </a:solidFill>
                <a:effectLst/>
                <a:latin typeface="Comic Sans MS" panose="030F0702030302020204" pitchFamily="66" charset="0"/>
                <a:ea typeface="楷体" pitchFamily="49" charset="-122"/>
                <a:cs typeface="MoolBoran" pitchFamily="34" charset="0"/>
              </a:rPr>
              <a:t>Date: 2019.05.27</a:t>
            </a:r>
            <a:endParaRPr lang="zh-CN" altLang="en-US" sz="1600" b="1" i="1" dirty="0">
              <a:solidFill>
                <a:schemeClr val="accent2"/>
              </a:solidFill>
              <a:effectLst/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763086" cy="210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7170" name="Picture 2" descr="D:\mondy-report\monday-speech\FeatureOptim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3" y="1425603"/>
            <a:ext cx="7867651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2713402" y="902383"/>
            <a:ext cx="3502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4.2 Estimating Motion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980728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cameras have been calibrated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Solve orientation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Cost function: relative rotation constraint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the angle-axis parameterization to solve for matrices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Initialization: chaining relative rotation from a random spanning tree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enforcing the relative rotation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constraint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03" y="4197293"/>
            <a:ext cx="2079680" cy="69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9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4.3 Calibrated Vs</a:t>
            </a: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800" b="1" i="1" dirty="0" err="1" smtClean="0">
                <a:latin typeface="Calibri" pitchFamily="34" charset="0"/>
                <a:cs typeface="Calibri" pitchFamily="34" charset="0"/>
              </a:rPr>
              <a:t>Uncalibrated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04" y="908720"/>
            <a:ext cx="7402387" cy="316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2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5 Focal Length Calibration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81" y="1889968"/>
            <a:ext cx="39909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80" y="1404193"/>
            <a:ext cx="2209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169" y="3887383"/>
            <a:ext cx="3640421" cy="94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26604" y="5013176"/>
            <a:ext cx="7290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∗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{ 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set of all focal lengths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views in the viewing graph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7" y="843631"/>
            <a:ext cx="48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Cost Function Definition: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254" y="3140968"/>
            <a:ext cx="48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 Function: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6 Test for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7" y="1484784"/>
            <a:ext cx="7024848" cy="284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5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Results——Test for Focal </a:t>
            </a: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L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ength Calibration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196752"/>
            <a:ext cx="3868563" cy="3066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2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Results—— Test for Proposed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48"/>
          <a:stretch/>
        </p:blipFill>
        <p:spPr bwMode="auto">
          <a:xfrm>
            <a:off x="747300" y="1378685"/>
            <a:ext cx="7193607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47300" y="4005064"/>
            <a:ext cx="5944022" cy="2000250"/>
            <a:chOff x="257176" y="3284984"/>
            <a:chExt cx="5944022" cy="20002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854"/>
            <a:stretch/>
          </p:blipFill>
          <p:spPr bwMode="auto">
            <a:xfrm>
              <a:off x="257176" y="3284984"/>
              <a:ext cx="1428750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16"/>
            <a:stretch/>
          </p:blipFill>
          <p:spPr bwMode="auto">
            <a:xfrm>
              <a:off x="1685926" y="3284984"/>
              <a:ext cx="4515272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747300" y="908720"/>
            <a:ext cx="656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Accuracy results on small-scale datasets: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Results——</a:t>
            </a:r>
            <a:r>
              <a:rPr lang="en-US" altLang="zh-CN" sz="3200" b="1" i="1" dirty="0">
                <a:latin typeface="Calibri" pitchFamily="34" charset="0"/>
                <a:cs typeface="Calibri" pitchFamily="34" charset="0"/>
              </a:rPr>
              <a:t>Test for Proposed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772816"/>
            <a:ext cx="868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472" y="1052735"/>
            <a:ext cx="666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Median position results on large-scale datasets: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94994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 Results——</a:t>
            </a:r>
            <a:r>
              <a:rPr lang="en-US" altLang="zh-CN" sz="3200" b="1" i="1" dirty="0">
                <a:latin typeface="Calibri" pitchFamily="34" charset="0"/>
                <a:cs typeface="Calibri" pitchFamily="34" charset="0"/>
              </a:rPr>
              <a:t>Test for Proposed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472" y="1052735"/>
            <a:ext cx="472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Test result on large-scale datasets: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4" y="1787876"/>
            <a:ext cx="883892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6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xmlns="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zh-CN" sz="2800" b="1" i="1" dirty="0"/>
              <a:t>Conclusion</a:t>
            </a:r>
            <a:endParaRPr lang="zh-CN" altLang="en-US" sz="3200" b="1" i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xmlns="" id="{DEDB19A1-0490-463A-9A9E-10132D9D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63600"/>
            <a:ext cx="7890670" cy="526297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propose an optimization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corrects the viewing graph and enforces global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consistency via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loop constraints before applying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fM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provide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new method for calibrating cameras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a set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fundamental matrices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incorporated 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viewing graph optimization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focal length calibration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into a global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SfM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pipeline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08720"/>
            <a:ext cx="3795713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653136"/>
            <a:ext cx="81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 novel optimization that improves the quality of the relative geometries by enforcing loop consistency constraints with the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epipolar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point transfer.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8072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Q1: What is SO(3) rotation and O(3) matrices?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Q2: Why the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epipole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is in the null space of fundamental matrix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Q3: What is the norm of transfer line?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Q4: How to get fundamental matrix?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2857496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6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3" y="1340768"/>
                <a:ext cx="4248473" cy="4001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Standard Global SFM Pipeline</a:t>
                </a:r>
              </a:p>
              <a:p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(Input: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={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/>
                        <a:cs typeface="Times New Roman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, focal length)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Filter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𝑔</m:t>
                    </m:r>
                  </m:oMath>
                </a14:m>
                <a:r>
                  <a:rPr lang="zh-CN" alt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from loop constraint;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Robust orientation estimation;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Filter relative poses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Robust position Estimation;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Triangulate 3D point;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Bundle Adjustment.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endParaRPr lang="en-US" altLang="zh-CN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1340768"/>
                <a:ext cx="4248473" cy="4001095"/>
              </a:xfrm>
              <a:prstGeom prst="rect">
                <a:avLst/>
              </a:prstGeom>
              <a:blipFill rotWithShape="1">
                <a:blip r:embed="rId2"/>
                <a:stretch>
                  <a:fillRect l="-2146" t="-1064" r="-7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27983" y="1340769"/>
                <a:ext cx="4536505" cy="4001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itchFamily="18" charset="0"/>
                    <a:cs typeface="Times New Roman" pitchFamily="18" charset="0"/>
                  </a:rPr>
                  <a:t>This Paper’ Global SFM Pipeline</a:t>
                </a:r>
              </a:p>
              <a:p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(Input: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={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zh-CN" altLang="en-US" sz="2000" b="0" i="1" smtClean="0">
                        <a:latin typeface="Cambria Math"/>
                        <a:cs typeface="Times New Roman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Choose 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subgraph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Optimize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for consistency;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Calibrate cameras (optional);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Estimate camera orientation;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Estimate camera positions;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Triangulate 3D point;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Bundle Adjustment.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3" y="1340769"/>
                <a:ext cx="4536505" cy="4001095"/>
              </a:xfrm>
              <a:prstGeom prst="rect">
                <a:avLst/>
              </a:prstGeom>
              <a:blipFill rotWithShape="1">
                <a:blip r:embed="rId3"/>
                <a:stretch>
                  <a:fillRect l="-1874" t="-1064" r="-937" b="-3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9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0ECBC174-8EE7-4D48-B168-91CFF262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77" y="868231"/>
            <a:ext cx="8352928" cy="5170646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Contributions: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is the first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global SFM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pipeline capable of handling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uncalibrated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image sets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provide a new method for calibrating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cameras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at scale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from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 set of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fundamental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matrices</a:t>
            </a:r>
            <a:r>
              <a:rPr lang="en-US" altLang="zh-CN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 scalable </a:t>
            </a:r>
            <a:r>
              <a:rPr 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calibration method for determining focal lengths </a:t>
            </a:r>
            <a:r>
              <a:rPr 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 </a:t>
            </a:r>
            <a:r>
              <a:rPr lang="en-US" sz="2400" dirty="0" err="1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uncalibrated</a:t>
            </a:r>
            <a:r>
              <a:rPr lang="en-US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cameras is presented;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The pipeline proposed in this paper achieves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greater efficiency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comparable accuracy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to the other methods.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Definition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6696744" cy="324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7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111" y="1484784"/>
            <a:ext cx="5085416" cy="252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26433" y="791043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Loop Consistency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34063"/>
            <a:ext cx="3168352" cy="46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2538" y="4509120"/>
            <a:ext cx="377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Epipolar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point Transfer: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5912915"/>
            <a:ext cx="2880320" cy="56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2538" y="5449616"/>
            <a:ext cx="377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Cost Function: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Create a Consistent  Viewing Graph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33" y="791043"/>
            <a:ext cx="4629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Adjust Fundamental Matrices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890" y="2636912"/>
            <a:ext cx="1244250" cy="103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01237"/>
            <a:ext cx="1300948" cy="30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126876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SVD for fundamental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atrix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322" y="3501008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Nonlinear 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97152"/>
            <a:ext cx="4765946" cy="61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592" y="2132856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Define adjustment parameters: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14908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Define new objective function by considering loop consistency constraint: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47478" y="5373216"/>
                <a:ext cx="20746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is a feature </a:t>
                </a:r>
                <a:r>
                  <a:rPr lang="en-US" altLang="zh-CN" sz="2000" dirty="0" smtClean="0">
                    <a:latin typeface="Times New Roman" pitchFamily="18" charset="0"/>
                    <a:cs typeface="Times New Roman" pitchFamily="18" charset="0"/>
                  </a:rPr>
                  <a:t>track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78" y="5373216"/>
                <a:ext cx="207460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2933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95536" y="5773326"/>
            <a:ext cx="1194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Effect: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7478" y="6296546"/>
            <a:ext cx="674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Greatly improved the rate 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of convergence.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544" y="980728"/>
            <a:ext cx="7746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Target 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minimal set of edges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that provide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sufficient coverage over all views in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viewing graph.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2159" y="2496650"/>
            <a:ext cx="3584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Optimization Structure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D:\mondy-report\monday-speech\Optimization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4" y="3068960"/>
            <a:ext cx="8990013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4.1 Viewing Graph Optimization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50"/>
          <a:stretch/>
        </p:blipFill>
        <p:spPr bwMode="auto">
          <a:xfrm>
            <a:off x="5123432" y="1536191"/>
            <a:ext cx="3424989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137787" y="3479243"/>
            <a:ext cx="3414713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9523" y="5408056"/>
            <a:ext cx="800659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arenR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Every view is in at least one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triplet.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arenR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are no more “good” edges that can be added.</a:t>
            </a:r>
          </a:p>
        </p:txBody>
      </p:sp>
      <p:pic>
        <p:nvPicPr>
          <p:cNvPr id="1032" name="Picture 8" descr="D:\mondy-report\monday-speech\OptimazeGraph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6151" r="7924" b="9136"/>
          <a:stretch/>
        </p:blipFill>
        <p:spPr bwMode="auto">
          <a:xfrm>
            <a:off x="571469" y="1259462"/>
            <a:ext cx="3893371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992323" y="736242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Edge Optimization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5379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shade val="50000"/>
            </a:schemeClr>
          </a:solidFill>
        </a:ln>
      </a:spPr>
      <a:bodyPr lIns="18000" tIns="18000" rIns="18000" bIns="18000" rtlCol="0" anchor="ctr">
        <a:noAutofit/>
      </a:bodyPr>
      <a:lstStyle>
        <a:defPPr algn="ctr">
          <a:defRPr sz="1400" b="1" dirty="0" smtClean="0">
            <a:solidFill>
              <a:srgbClr val="336699"/>
            </a:solidFill>
            <a:latin typeface="楷体" pitchFamily="49" charset="-122"/>
            <a:ea typeface="楷体" pitchFamily="49" charset="-122"/>
            <a:cs typeface="MoolBoran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TS010385379</Template>
  <TotalTime>26617</TotalTime>
  <Words>580</Words>
  <Application>Microsoft Office PowerPoint</Application>
  <PresentationFormat>全屏显示(4:3)</PresentationFormat>
  <Paragraphs>100</Paragraphs>
  <Slides>21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TS010385379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following behaviors for crowd simulation</dc:title>
  <dc:creator>shan luo</dc:creator>
  <cp:lastModifiedBy>galaxy</cp:lastModifiedBy>
  <cp:revision>1771</cp:revision>
  <dcterms:created xsi:type="dcterms:W3CDTF">2013-05-03T12:25:51Z</dcterms:created>
  <dcterms:modified xsi:type="dcterms:W3CDTF">2019-05-26T09:28:32Z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