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  <p:sldMasterId id="2147483660" r:id="rId3"/>
  </p:sldMasterIdLst>
  <p:notesMasterIdLst>
    <p:notesMasterId r:id="rId25"/>
  </p:notesMasterIdLst>
  <p:handoutMasterIdLst>
    <p:handoutMasterId r:id="rId26"/>
  </p:handoutMasterIdLst>
  <p:sldIdLst>
    <p:sldId id="256" r:id="rId4"/>
    <p:sldId id="386" r:id="rId5"/>
    <p:sldId id="366" r:id="rId6"/>
    <p:sldId id="374" r:id="rId7"/>
    <p:sldId id="389" r:id="rId8"/>
    <p:sldId id="391" r:id="rId9"/>
    <p:sldId id="392" r:id="rId10"/>
    <p:sldId id="388" r:id="rId11"/>
    <p:sldId id="373" r:id="rId12"/>
    <p:sldId id="378" r:id="rId13"/>
    <p:sldId id="387" r:id="rId14"/>
    <p:sldId id="376" r:id="rId15"/>
    <p:sldId id="380" r:id="rId16"/>
    <p:sldId id="379" r:id="rId17"/>
    <p:sldId id="382" r:id="rId18"/>
    <p:sldId id="352" r:id="rId19"/>
    <p:sldId id="357" r:id="rId20"/>
    <p:sldId id="384" r:id="rId21"/>
    <p:sldId id="353" r:id="rId22"/>
    <p:sldId id="317" r:id="rId23"/>
    <p:sldId id="39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BD4FF"/>
    <a:srgbClr val="FF505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7" autoAdjust="0"/>
    <p:restoredTop sz="90599" autoAdjust="0"/>
  </p:normalViewPr>
  <p:slideViewPr>
    <p:cSldViewPr>
      <p:cViewPr varScale="1">
        <p:scale>
          <a:sx n="108" d="100"/>
          <a:sy n="108" d="100"/>
        </p:scale>
        <p:origin x="-1731" y="-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07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FF8FC-8473-4DFD-87CC-D576DA80B410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22161-F0FA-48FB-AB7F-FA9B9B1E1F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95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EF50B-A2CD-498B-9049-5AC52B436F32}" type="datetimeFigureOut">
              <a:rPr lang="zh-CN" altLang="en-US" smtClean="0"/>
              <a:pPr/>
              <a:t>2019/5/24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EB2FA-5051-4E61-825C-FAC231D306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12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68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933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571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82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84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549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411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1416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685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024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493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389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>
            <a:off x="8054975" y="0"/>
            <a:ext cx="1089025" cy="266316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105"/>
          <p:cNvSpPr>
            <a:spLocks/>
          </p:cNvSpPr>
          <p:nvPr userDrawn="1"/>
        </p:nvSpPr>
        <p:spPr bwMode="auto">
          <a:xfrm>
            <a:off x="1295400" y="5715000"/>
            <a:ext cx="6858000" cy="914400"/>
          </a:xfrm>
          <a:custGeom>
            <a:avLst/>
            <a:gdLst/>
            <a:ahLst/>
            <a:cxnLst>
              <a:cxn ang="0">
                <a:pos x="17264" y="180"/>
              </a:cxn>
              <a:cxn ang="0">
                <a:pos x="16706" y="689"/>
              </a:cxn>
              <a:cxn ang="0">
                <a:pos x="15959" y="1141"/>
              </a:cxn>
              <a:cxn ang="0">
                <a:pos x="15050" y="1535"/>
              </a:cxn>
              <a:cxn ang="0">
                <a:pos x="14003" y="1871"/>
              </a:cxn>
              <a:cxn ang="0">
                <a:pos x="12844" y="2151"/>
              </a:cxn>
              <a:cxn ang="0">
                <a:pos x="11599" y="2374"/>
              </a:cxn>
              <a:cxn ang="0">
                <a:pos x="10294" y="2540"/>
              </a:cxn>
              <a:cxn ang="0">
                <a:pos x="8951" y="2649"/>
              </a:cxn>
              <a:cxn ang="0">
                <a:pos x="7599" y="2704"/>
              </a:cxn>
              <a:cxn ang="0">
                <a:pos x="6264" y="2702"/>
              </a:cxn>
              <a:cxn ang="0">
                <a:pos x="4968" y="2645"/>
              </a:cxn>
              <a:cxn ang="0">
                <a:pos x="3740" y="2534"/>
              </a:cxn>
              <a:cxn ang="0">
                <a:pos x="2603" y="2367"/>
              </a:cxn>
              <a:cxn ang="0">
                <a:pos x="1584" y="2147"/>
              </a:cxn>
              <a:cxn ang="0">
                <a:pos x="708" y="1871"/>
              </a:cxn>
              <a:cxn ang="0">
                <a:pos x="0" y="1543"/>
              </a:cxn>
              <a:cxn ang="0">
                <a:pos x="341" y="1635"/>
              </a:cxn>
              <a:cxn ang="0">
                <a:pos x="1155" y="1920"/>
              </a:cxn>
              <a:cxn ang="0">
                <a:pos x="2121" y="2151"/>
              </a:cxn>
              <a:cxn ang="0">
                <a:pos x="3215" y="2331"/>
              </a:cxn>
              <a:cxn ang="0">
                <a:pos x="4413" y="2457"/>
              </a:cxn>
              <a:cxn ang="0">
                <a:pos x="5686" y="2531"/>
              </a:cxn>
              <a:cxn ang="0">
                <a:pos x="7011" y="2550"/>
              </a:cxn>
              <a:cxn ang="0">
                <a:pos x="8361" y="2515"/>
              </a:cxn>
              <a:cxn ang="0">
                <a:pos x="9712" y="2426"/>
              </a:cxn>
              <a:cxn ang="0">
                <a:pos x="11037" y="2283"/>
              </a:cxn>
              <a:cxn ang="0">
                <a:pos x="12311" y="2084"/>
              </a:cxn>
              <a:cxn ang="0">
                <a:pos x="13509" y="1831"/>
              </a:cxn>
              <a:cxn ang="0">
                <a:pos x="14604" y="1522"/>
              </a:cxn>
              <a:cxn ang="0">
                <a:pos x="15571" y="1158"/>
              </a:cxn>
              <a:cxn ang="0">
                <a:pos x="16386" y="737"/>
              </a:cxn>
              <a:cxn ang="0">
                <a:pos x="17021" y="260"/>
              </a:cxn>
            </a:cxnLst>
            <a:rect l="0" t="0" r="r" b="b"/>
            <a:pathLst>
              <a:path w="17264" h="2710">
                <a:moveTo>
                  <a:pt x="17264" y="0"/>
                </a:moveTo>
                <a:lnTo>
                  <a:pt x="17264" y="180"/>
                </a:lnTo>
                <a:lnTo>
                  <a:pt x="17010" y="442"/>
                </a:lnTo>
                <a:lnTo>
                  <a:pt x="16706" y="689"/>
                </a:lnTo>
                <a:lnTo>
                  <a:pt x="16354" y="923"/>
                </a:lnTo>
                <a:lnTo>
                  <a:pt x="15959" y="1141"/>
                </a:lnTo>
                <a:lnTo>
                  <a:pt x="15524" y="1345"/>
                </a:lnTo>
                <a:lnTo>
                  <a:pt x="15050" y="1535"/>
                </a:lnTo>
                <a:lnTo>
                  <a:pt x="14543" y="1710"/>
                </a:lnTo>
                <a:lnTo>
                  <a:pt x="14003" y="1871"/>
                </a:lnTo>
                <a:lnTo>
                  <a:pt x="13437" y="2018"/>
                </a:lnTo>
                <a:lnTo>
                  <a:pt x="12844" y="2151"/>
                </a:lnTo>
                <a:lnTo>
                  <a:pt x="12232" y="2269"/>
                </a:lnTo>
                <a:lnTo>
                  <a:pt x="11599" y="2374"/>
                </a:lnTo>
                <a:lnTo>
                  <a:pt x="10952" y="2464"/>
                </a:lnTo>
                <a:lnTo>
                  <a:pt x="10294" y="2540"/>
                </a:lnTo>
                <a:lnTo>
                  <a:pt x="9625" y="2602"/>
                </a:lnTo>
                <a:lnTo>
                  <a:pt x="8951" y="2649"/>
                </a:lnTo>
                <a:lnTo>
                  <a:pt x="8275" y="2684"/>
                </a:lnTo>
                <a:lnTo>
                  <a:pt x="7599" y="2704"/>
                </a:lnTo>
                <a:lnTo>
                  <a:pt x="6928" y="2710"/>
                </a:lnTo>
                <a:lnTo>
                  <a:pt x="6264" y="2702"/>
                </a:lnTo>
                <a:lnTo>
                  <a:pt x="5609" y="2681"/>
                </a:lnTo>
                <a:lnTo>
                  <a:pt x="4968" y="2645"/>
                </a:lnTo>
                <a:lnTo>
                  <a:pt x="4344" y="2597"/>
                </a:lnTo>
                <a:lnTo>
                  <a:pt x="3740" y="2534"/>
                </a:lnTo>
                <a:lnTo>
                  <a:pt x="3158" y="2457"/>
                </a:lnTo>
                <a:lnTo>
                  <a:pt x="2603" y="2367"/>
                </a:lnTo>
                <a:lnTo>
                  <a:pt x="2077" y="2264"/>
                </a:lnTo>
                <a:lnTo>
                  <a:pt x="1584" y="2147"/>
                </a:lnTo>
                <a:lnTo>
                  <a:pt x="1126" y="2016"/>
                </a:lnTo>
                <a:lnTo>
                  <a:pt x="708" y="1871"/>
                </a:lnTo>
                <a:lnTo>
                  <a:pt x="331" y="1714"/>
                </a:lnTo>
                <a:lnTo>
                  <a:pt x="0" y="1543"/>
                </a:lnTo>
                <a:lnTo>
                  <a:pt x="0" y="1474"/>
                </a:lnTo>
                <a:lnTo>
                  <a:pt x="341" y="1635"/>
                </a:lnTo>
                <a:lnTo>
                  <a:pt x="727" y="1784"/>
                </a:lnTo>
                <a:lnTo>
                  <a:pt x="1155" y="1920"/>
                </a:lnTo>
                <a:lnTo>
                  <a:pt x="1621" y="2042"/>
                </a:lnTo>
                <a:lnTo>
                  <a:pt x="2121" y="2151"/>
                </a:lnTo>
                <a:lnTo>
                  <a:pt x="2654" y="2249"/>
                </a:lnTo>
                <a:lnTo>
                  <a:pt x="3215" y="2331"/>
                </a:lnTo>
                <a:lnTo>
                  <a:pt x="3803" y="2401"/>
                </a:lnTo>
                <a:lnTo>
                  <a:pt x="4413" y="2457"/>
                </a:lnTo>
                <a:lnTo>
                  <a:pt x="5041" y="2500"/>
                </a:lnTo>
                <a:lnTo>
                  <a:pt x="5686" y="2531"/>
                </a:lnTo>
                <a:lnTo>
                  <a:pt x="6343" y="2547"/>
                </a:lnTo>
                <a:lnTo>
                  <a:pt x="7011" y="2550"/>
                </a:lnTo>
                <a:lnTo>
                  <a:pt x="7685" y="2539"/>
                </a:lnTo>
                <a:lnTo>
                  <a:pt x="8361" y="2515"/>
                </a:lnTo>
                <a:lnTo>
                  <a:pt x="9039" y="2478"/>
                </a:lnTo>
                <a:lnTo>
                  <a:pt x="9712" y="2426"/>
                </a:lnTo>
                <a:lnTo>
                  <a:pt x="10379" y="2361"/>
                </a:lnTo>
                <a:lnTo>
                  <a:pt x="11037" y="2283"/>
                </a:lnTo>
                <a:lnTo>
                  <a:pt x="11682" y="2190"/>
                </a:lnTo>
                <a:lnTo>
                  <a:pt x="12311" y="2084"/>
                </a:lnTo>
                <a:lnTo>
                  <a:pt x="12921" y="1964"/>
                </a:lnTo>
                <a:lnTo>
                  <a:pt x="13509" y="1831"/>
                </a:lnTo>
                <a:lnTo>
                  <a:pt x="14070" y="1683"/>
                </a:lnTo>
                <a:lnTo>
                  <a:pt x="14604" y="1522"/>
                </a:lnTo>
                <a:lnTo>
                  <a:pt x="15105" y="1347"/>
                </a:lnTo>
                <a:lnTo>
                  <a:pt x="15571" y="1158"/>
                </a:lnTo>
                <a:lnTo>
                  <a:pt x="15999" y="954"/>
                </a:lnTo>
                <a:lnTo>
                  <a:pt x="16386" y="737"/>
                </a:lnTo>
                <a:lnTo>
                  <a:pt x="16728" y="506"/>
                </a:lnTo>
                <a:lnTo>
                  <a:pt x="17021" y="260"/>
                </a:lnTo>
                <a:lnTo>
                  <a:pt x="17264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30000"/>
                </a:schemeClr>
              </a:gs>
              <a:gs pos="50000">
                <a:schemeClr val="accent2"/>
              </a:gs>
              <a:gs pos="100000">
                <a:schemeClr val="bg1">
                  <a:alpha val="3000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2" name="Group 31"/>
          <p:cNvGrpSpPr/>
          <p:nvPr userDrawn="1"/>
        </p:nvGrpSpPr>
        <p:grpSpPr>
          <a:xfrm rot="10800000">
            <a:off x="0" y="4520045"/>
            <a:ext cx="2057400" cy="2337955"/>
            <a:chOff x="7467600" y="0"/>
            <a:chExt cx="1676400" cy="1905000"/>
          </a:xfrm>
        </p:grpSpPr>
        <p:sp>
          <p:nvSpPr>
            <p:cNvPr id="16" name="Teardrop 15"/>
            <p:cNvSpPr/>
            <p:nvPr userDrawn="1"/>
          </p:nvSpPr>
          <p:spPr>
            <a:xfrm>
              <a:off x="7620000" y="381000"/>
              <a:ext cx="1524000" cy="1524000"/>
            </a:xfrm>
            <a:prstGeom prst="teardrop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ardrop 14"/>
            <p:cNvSpPr/>
            <p:nvPr userDrawn="1"/>
          </p:nvSpPr>
          <p:spPr>
            <a:xfrm>
              <a:off x="7467600" y="0"/>
              <a:ext cx="1143000" cy="1143000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ardrop 13"/>
            <p:cNvSpPr/>
            <p:nvPr userDrawn="1"/>
          </p:nvSpPr>
          <p:spPr>
            <a:xfrm>
              <a:off x="7772400" y="0"/>
              <a:ext cx="1371600" cy="1371600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6781801" y="3975905"/>
            <a:ext cx="2033178" cy="2590798"/>
            <a:chOff x="5123427" y="2586247"/>
            <a:chExt cx="3113140" cy="3966952"/>
          </a:xfrm>
        </p:grpSpPr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5123427" y="2633869"/>
              <a:ext cx="1201172" cy="3890755"/>
            </a:xfrm>
            <a:custGeom>
              <a:avLst/>
              <a:gdLst/>
              <a:ahLst/>
              <a:cxnLst>
                <a:cxn ang="0">
                  <a:pos x="272" y="264"/>
                </a:cxn>
                <a:cxn ang="0">
                  <a:pos x="256" y="324"/>
                </a:cxn>
                <a:cxn ang="0">
                  <a:pos x="252" y="382"/>
                </a:cxn>
                <a:cxn ang="0">
                  <a:pos x="248" y="446"/>
                </a:cxn>
                <a:cxn ang="0">
                  <a:pos x="254" y="478"/>
                </a:cxn>
                <a:cxn ang="0">
                  <a:pos x="254" y="530"/>
                </a:cxn>
                <a:cxn ang="0">
                  <a:pos x="234" y="606"/>
                </a:cxn>
                <a:cxn ang="0">
                  <a:pos x="208" y="746"/>
                </a:cxn>
                <a:cxn ang="0">
                  <a:pos x="206" y="814"/>
                </a:cxn>
                <a:cxn ang="0">
                  <a:pos x="198" y="830"/>
                </a:cxn>
                <a:cxn ang="0">
                  <a:pos x="208" y="844"/>
                </a:cxn>
                <a:cxn ang="0">
                  <a:pos x="240" y="860"/>
                </a:cxn>
                <a:cxn ang="0">
                  <a:pos x="240" y="876"/>
                </a:cxn>
                <a:cxn ang="0">
                  <a:pos x="234" y="882"/>
                </a:cxn>
                <a:cxn ang="0">
                  <a:pos x="212" y="888"/>
                </a:cxn>
                <a:cxn ang="0">
                  <a:pos x="194" y="882"/>
                </a:cxn>
                <a:cxn ang="0">
                  <a:pos x="164" y="872"/>
                </a:cxn>
                <a:cxn ang="0">
                  <a:pos x="152" y="884"/>
                </a:cxn>
                <a:cxn ang="0">
                  <a:pos x="120" y="894"/>
                </a:cxn>
                <a:cxn ang="0">
                  <a:pos x="92" y="886"/>
                </a:cxn>
                <a:cxn ang="0">
                  <a:pos x="86" y="880"/>
                </a:cxn>
                <a:cxn ang="0">
                  <a:pos x="84" y="852"/>
                </a:cxn>
                <a:cxn ang="0">
                  <a:pos x="70" y="842"/>
                </a:cxn>
                <a:cxn ang="0">
                  <a:pos x="72" y="814"/>
                </a:cxn>
                <a:cxn ang="0">
                  <a:pos x="60" y="766"/>
                </a:cxn>
                <a:cxn ang="0">
                  <a:pos x="52" y="694"/>
                </a:cxn>
                <a:cxn ang="0">
                  <a:pos x="50" y="626"/>
                </a:cxn>
                <a:cxn ang="0">
                  <a:pos x="50" y="500"/>
                </a:cxn>
                <a:cxn ang="0">
                  <a:pos x="42" y="432"/>
                </a:cxn>
                <a:cxn ang="0">
                  <a:pos x="36" y="422"/>
                </a:cxn>
                <a:cxn ang="0">
                  <a:pos x="42" y="414"/>
                </a:cxn>
                <a:cxn ang="0">
                  <a:pos x="36" y="406"/>
                </a:cxn>
                <a:cxn ang="0">
                  <a:pos x="24" y="392"/>
                </a:cxn>
                <a:cxn ang="0">
                  <a:pos x="12" y="366"/>
                </a:cxn>
                <a:cxn ang="0">
                  <a:pos x="4" y="338"/>
                </a:cxn>
                <a:cxn ang="0">
                  <a:pos x="4" y="272"/>
                </a:cxn>
                <a:cxn ang="0">
                  <a:pos x="30" y="186"/>
                </a:cxn>
                <a:cxn ang="0">
                  <a:pos x="66" y="142"/>
                </a:cxn>
                <a:cxn ang="0">
                  <a:pos x="114" y="128"/>
                </a:cxn>
                <a:cxn ang="0">
                  <a:pos x="128" y="126"/>
                </a:cxn>
                <a:cxn ang="0">
                  <a:pos x="142" y="128"/>
                </a:cxn>
                <a:cxn ang="0">
                  <a:pos x="152" y="100"/>
                </a:cxn>
                <a:cxn ang="0">
                  <a:pos x="146" y="88"/>
                </a:cxn>
                <a:cxn ang="0">
                  <a:pos x="146" y="72"/>
                </a:cxn>
                <a:cxn ang="0">
                  <a:pos x="152" y="60"/>
                </a:cxn>
                <a:cxn ang="0">
                  <a:pos x="144" y="42"/>
                </a:cxn>
                <a:cxn ang="0">
                  <a:pos x="146" y="34"/>
                </a:cxn>
                <a:cxn ang="0">
                  <a:pos x="168" y="8"/>
                </a:cxn>
                <a:cxn ang="0">
                  <a:pos x="186" y="4"/>
                </a:cxn>
                <a:cxn ang="0">
                  <a:pos x="192" y="2"/>
                </a:cxn>
                <a:cxn ang="0">
                  <a:pos x="220" y="6"/>
                </a:cxn>
                <a:cxn ang="0">
                  <a:pos x="232" y="16"/>
                </a:cxn>
                <a:cxn ang="0">
                  <a:pos x="248" y="38"/>
                </a:cxn>
                <a:cxn ang="0">
                  <a:pos x="250" y="64"/>
                </a:cxn>
                <a:cxn ang="0">
                  <a:pos x="240" y="70"/>
                </a:cxn>
                <a:cxn ang="0">
                  <a:pos x="232" y="88"/>
                </a:cxn>
                <a:cxn ang="0">
                  <a:pos x="214" y="128"/>
                </a:cxn>
                <a:cxn ang="0">
                  <a:pos x="220" y="150"/>
                </a:cxn>
                <a:cxn ang="0">
                  <a:pos x="256" y="172"/>
                </a:cxn>
                <a:cxn ang="0">
                  <a:pos x="276" y="216"/>
                </a:cxn>
              </a:cxnLst>
              <a:rect l="0" t="0" r="r" b="b"/>
              <a:pathLst>
                <a:path w="276" h="894">
                  <a:moveTo>
                    <a:pt x="276" y="216"/>
                  </a:moveTo>
                  <a:lnTo>
                    <a:pt x="276" y="216"/>
                  </a:lnTo>
                  <a:lnTo>
                    <a:pt x="272" y="264"/>
                  </a:lnTo>
                  <a:lnTo>
                    <a:pt x="272" y="264"/>
                  </a:lnTo>
                  <a:lnTo>
                    <a:pt x="256" y="324"/>
                  </a:lnTo>
                  <a:lnTo>
                    <a:pt x="256" y="324"/>
                  </a:lnTo>
                  <a:lnTo>
                    <a:pt x="252" y="346"/>
                  </a:lnTo>
                  <a:lnTo>
                    <a:pt x="252" y="382"/>
                  </a:lnTo>
                  <a:lnTo>
                    <a:pt x="252" y="382"/>
                  </a:lnTo>
                  <a:lnTo>
                    <a:pt x="252" y="406"/>
                  </a:lnTo>
                  <a:lnTo>
                    <a:pt x="252" y="426"/>
                  </a:lnTo>
                  <a:lnTo>
                    <a:pt x="248" y="446"/>
                  </a:lnTo>
                  <a:lnTo>
                    <a:pt x="248" y="446"/>
                  </a:lnTo>
                  <a:lnTo>
                    <a:pt x="254" y="478"/>
                  </a:lnTo>
                  <a:lnTo>
                    <a:pt x="254" y="478"/>
                  </a:lnTo>
                  <a:lnTo>
                    <a:pt x="256" y="506"/>
                  </a:lnTo>
                  <a:lnTo>
                    <a:pt x="254" y="530"/>
                  </a:lnTo>
                  <a:lnTo>
                    <a:pt x="254" y="530"/>
                  </a:lnTo>
                  <a:lnTo>
                    <a:pt x="240" y="584"/>
                  </a:lnTo>
                  <a:lnTo>
                    <a:pt x="240" y="584"/>
                  </a:lnTo>
                  <a:lnTo>
                    <a:pt x="234" y="606"/>
                  </a:lnTo>
                  <a:lnTo>
                    <a:pt x="224" y="658"/>
                  </a:lnTo>
                  <a:lnTo>
                    <a:pt x="224" y="658"/>
                  </a:lnTo>
                  <a:lnTo>
                    <a:pt x="208" y="746"/>
                  </a:lnTo>
                  <a:lnTo>
                    <a:pt x="208" y="746"/>
                  </a:lnTo>
                  <a:lnTo>
                    <a:pt x="206" y="772"/>
                  </a:lnTo>
                  <a:lnTo>
                    <a:pt x="206" y="814"/>
                  </a:lnTo>
                  <a:lnTo>
                    <a:pt x="196" y="822"/>
                  </a:lnTo>
                  <a:lnTo>
                    <a:pt x="196" y="822"/>
                  </a:lnTo>
                  <a:lnTo>
                    <a:pt x="198" y="830"/>
                  </a:lnTo>
                  <a:lnTo>
                    <a:pt x="200" y="836"/>
                  </a:lnTo>
                  <a:lnTo>
                    <a:pt x="200" y="836"/>
                  </a:lnTo>
                  <a:lnTo>
                    <a:pt x="208" y="844"/>
                  </a:lnTo>
                  <a:lnTo>
                    <a:pt x="218" y="852"/>
                  </a:lnTo>
                  <a:lnTo>
                    <a:pt x="218" y="852"/>
                  </a:lnTo>
                  <a:lnTo>
                    <a:pt x="240" y="860"/>
                  </a:lnTo>
                  <a:lnTo>
                    <a:pt x="240" y="860"/>
                  </a:lnTo>
                  <a:lnTo>
                    <a:pt x="242" y="868"/>
                  </a:lnTo>
                  <a:lnTo>
                    <a:pt x="240" y="876"/>
                  </a:lnTo>
                  <a:lnTo>
                    <a:pt x="240" y="876"/>
                  </a:lnTo>
                  <a:lnTo>
                    <a:pt x="238" y="880"/>
                  </a:lnTo>
                  <a:lnTo>
                    <a:pt x="234" y="882"/>
                  </a:lnTo>
                  <a:lnTo>
                    <a:pt x="220" y="886"/>
                  </a:lnTo>
                  <a:lnTo>
                    <a:pt x="220" y="886"/>
                  </a:lnTo>
                  <a:lnTo>
                    <a:pt x="212" y="888"/>
                  </a:lnTo>
                  <a:lnTo>
                    <a:pt x="204" y="886"/>
                  </a:lnTo>
                  <a:lnTo>
                    <a:pt x="204" y="886"/>
                  </a:lnTo>
                  <a:lnTo>
                    <a:pt x="194" y="882"/>
                  </a:lnTo>
                  <a:lnTo>
                    <a:pt x="184" y="880"/>
                  </a:lnTo>
                  <a:lnTo>
                    <a:pt x="184" y="880"/>
                  </a:lnTo>
                  <a:lnTo>
                    <a:pt x="164" y="872"/>
                  </a:lnTo>
                  <a:lnTo>
                    <a:pt x="164" y="872"/>
                  </a:lnTo>
                  <a:lnTo>
                    <a:pt x="152" y="870"/>
                  </a:lnTo>
                  <a:lnTo>
                    <a:pt x="152" y="884"/>
                  </a:lnTo>
                  <a:lnTo>
                    <a:pt x="148" y="894"/>
                  </a:lnTo>
                  <a:lnTo>
                    <a:pt x="148" y="894"/>
                  </a:lnTo>
                  <a:lnTo>
                    <a:pt x="120" y="894"/>
                  </a:lnTo>
                  <a:lnTo>
                    <a:pt x="120" y="894"/>
                  </a:lnTo>
                  <a:lnTo>
                    <a:pt x="108" y="892"/>
                  </a:lnTo>
                  <a:lnTo>
                    <a:pt x="92" y="886"/>
                  </a:lnTo>
                  <a:lnTo>
                    <a:pt x="92" y="886"/>
                  </a:lnTo>
                  <a:lnTo>
                    <a:pt x="88" y="884"/>
                  </a:lnTo>
                  <a:lnTo>
                    <a:pt x="86" y="880"/>
                  </a:lnTo>
                  <a:lnTo>
                    <a:pt x="84" y="874"/>
                  </a:lnTo>
                  <a:lnTo>
                    <a:pt x="84" y="866"/>
                  </a:lnTo>
                  <a:lnTo>
                    <a:pt x="84" y="852"/>
                  </a:lnTo>
                  <a:lnTo>
                    <a:pt x="84" y="852"/>
                  </a:lnTo>
                  <a:lnTo>
                    <a:pt x="74" y="848"/>
                  </a:lnTo>
                  <a:lnTo>
                    <a:pt x="70" y="842"/>
                  </a:lnTo>
                  <a:lnTo>
                    <a:pt x="70" y="842"/>
                  </a:lnTo>
                  <a:lnTo>
                    <a:pt x="72" y="838"/>
                  </a:lnTo>
                  <a:lnTo>
                    <a:pt x="72" y="814"/>
                  </a:lnTo>
                  <a:lnTo>
                    <a:pt x="72" y="814"/>
                  </a:lnTo>
                  <a:lnTo>
                    <a:pt x="60" y="766"/>
                  </a:lnTo>
                  <a:lnTo>
                    <a:pt x="60" y="766"/>
                  </a:lnTo>
                  <a:lnTo>
                    <a:pt x="56" y="754"/>
                  </a:lnTo>
                  <a:lnTo>
                    <a:pt x="54" y="738"/>
                  </a:lnTo>
                  <a:lnTo>
                    <a:pt x="52" y="694"/>
                  </a:lnTo>
                  <a:lnTo>
                    <a:pt x="52" y="694"/>
                  </a:lnTo>
                  <a:lnTo>
                    <a:pt x="50" y="626"/>
                  </a:lnTo>
                  <a:lnTo>
                    <a:pt x="50" y="626"/>
                  </a:lnTo>
                  <a:lnTo>
                    <a:pt x="50" y="538"/>
                  </a:lnTo>
                  <a:lnTo>
                    <a:pt x="50" y="538"/>
                  </a:lnTo>
                  <a:lnTo>
                    <a:pt x="50" y="500"/>
                  </a:lnTo>
                  <a:lnTo>
                    <a:pt x="56" y="448"/>
                  </a:lnTo>
                  <a:lnTo>
                    <a:pt x="56" y="448"/>
                  </a:lnTo>
                  <a:lnTo>
                    <a:pt x="42" y="432"/>
                  </a:lnTo>
                  <a:lnTo>
                    <a:pt x="42" y="432"/>
                  </a:lnTo>
                  <a:lnTo>
                    <a:pt x="38" y="424"/>
                  </a:lnTo>
                  <a:lnTo>
                    <a:pt x="36" y="422"/>
                  </a:lnTo>
                  <a:lnTo>
                    <a:pt x="38" y="418"/>
                  </a:lnTo>
                  <a:lnTo>
                    <a:pt x="38" y="418"/>
                  </a:lnTo>
                  <a:lnTo>
                    <a:pt x="42" y="414"/>
                  </a:lnTo>
                  <a:lnTo>
                    <a:pt x="42" y="414"/>
                  </a:lnTo>
                  <a:lnTo>
                    <a:pt x="40" y="410"/>
                  </a:lnTo>
                  <a:lnTo>
                    <a:pt x="36" y="406"/>
                  </a:lnTo>
                  <a:lnTo>
                    <a:pt x="36" y="406"/>
                  </a:lnTo>
                  <a:lnTo>
                    <a:pt x="24" y="392"/>
                  </a:lnTo>
                  <a:lnTo>
                    <a:pt x="24" y="392"/>
                  </a:lnTo>
                  <a:lnTo>
                    <a:pt x="18" y="382"/>
                  </a:lnTo>
                  <a:lnTo>
                    <a:pt x="12" y="366"/>
                  </a:lnTo>
                  <a:lnTo>
                    <a:pt x="12" y="366"/>
                  </a:lnTo>
                  <a:lnTo>
                    <a:pt x="12" y="350"/>
                  </a:lnTo>
                  <a:lnTo>
                    <a:pt x="12" y="350"/>
                  </a:lnTo>
                  <a:lnTo>
                    <a:pt x="4" y="338"/>
                  </a:lnTo>
                  <a:lnTo>
                    <a:pt x="0" y="322"/>
                  </a:lnTo>
                  <a:lnTo>
                    <a:pt x="4" y="272"/>
                  </a:lnTo>
                  <a:lnTo>
                    <a:pt x="4" y="272"/>
                  </a:lnTo>
                  <a:lnTo>
                    <a:pt x="22" y="208"/>
                  </a:lnTo>
                  <a:lnTo>
                    <a:pt x="22" y="208"/>
                  </a:lnTo>
                  <a:lnTo>
                    <a:pt x="30" y="186"/>
                  </a:lnTo>
                  <a:lnTo>
                    <a:pt x="40" y="168"/>
                  </a:lnTo>
                  <a:lnTo>
                    <a:pt x="52" y="154"/>
                  </a:lnTo>
                  <a:lnTo>
                    <a:pt x="66" y="142"/>
                  </a:lnTo>
                  <a:lnTo>
                    <a:pt x="66" y="142"/>
                  </a:lnTo>
                  <a:lnTo>
                    <a:pt x="86" y="138"/>
                  </a:lnTo>
                  <a:lnTo>
                    <a:pt x="114" y="128"/>
                  </a:lnTo>
                  <a:lnTo>
                    <a:pt x="114" y="128"/>
                  </a:lnTo>
                  <a:lnTo>
                    <a:pt x="120" y="126"/>
                  </a:lnTo>
                  <a:lnTo>
                    <a:pt x="128" y="126"/>
                  </a:lnTo>
                  <a:lnTo>
                    <a:pt x="134" y="126"/>
                  </a:lnTo>
                  <a:lnTo>
                    <a:pt x="142" y="128"/>
                  </a:lnTo>
                  <a:lnTo>
                    <a:pt x="142" y="128"/>
                  </a:lnTo>
                  <a:lnTo>
                    <a:pt x="150" y="108"/>
                  </a:lnTo>
                  <a:lnTo>
                    <a:pt x="150" y="108"/>
                  </a:lnTo>
                  <a:lnTo>
                    <a:pt x="152" y="100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46" y="82"/>
                  </a:lnTo>
                  <a:lnTo>
                    <a:pt x="146" y="72"/>
                  </a:lnTo>
                  <a:lnTo>
                    <a:pt x="148" y="64"/>
                  </a:lnTo>
                  <a:lnTo>
                    <a:pt x="148" y="64"/>
                  </a:lnTo>
                  <a:lnTo>
                    <a:pt x="152" y="60"/>
                  </a:lnTo>
                  <a:lnTo>
                    <a:pt x="152" y="60"/>
                  </a:lnTo>
                  <a:lnTo>
                    <a:pt x="146" y="50"/>
                  </a:lnTo>
                  <a:lnTo>
                    <a:pt x="144" y="42"/>
                  </a:lnTo>
                  <a:lnTo>
                    <a:pt x="144" y="42"/>
                  </a:lnTo>
                  <a:lnTo>
                    <a:pt x="144" y="38"/>
                  </a:lnTo>
                  <a:lnTo>
                    <a:pt x="146" y="34"/>
                  </a:lnTo>
                  <a:lnTo>
                    <a:pt x="152" y="26"/>
                  </a:lnTo>
                  <a:lnTo>
                    <a:pt x="152" y="26"/>
                  </a:lnTo>
                  <a:lnTo>
                    <a:pt x="168" y="8"/>
                  </a:lnTo>
                  <a:lnTo>
                    <a:pt x="168" y="8"/>
                  </a:lnTo>
                  <a:lnTo>
                    <a:pt x="178" y="4"/>
                  </a:lnTo>
                  <a:lnTo>
                    <a:pt x="186" y="4"/>
                  </a:lnTo>
                  <a:lnTo>
                    <a:pt x="186" y="4"/>
                  </a:lnTo>
                  <a:lnTo>
                    <a:pt x="190" y="4"/>
                  </a:lnTo>
                  <a:lnTo>
                    <a:pt x="192" y="2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20" y="6"/>
                  </a:lnTo>
                  <a:lnTo>
                    <a:pt x="220" y="6"/>
                  </a:lnTo>
                  <a:lnTo>
                    <a:pt x="226" y="8"/>
                  </a:lnTo>
                  <a:lnTo>
                    <a:pt x="232" y="16"/>
                  </a:lnTo>
                  <a:lnTo>
                    <a:pt x="240" y="26"/>
                  </a:lnTo>
                  <a:lnTo>
                    <a:pt x="248" y="38"/>
                  </a:lnTo>
                  <a:lnTo>
                    <a:pt x="248" y="38"/>
                  </a:lnTo>
                  <a:lnTo>
                    <a:pt x="250" y="48"/>
                  </a:lnTo>
                  <a:lnTo>
                    <a:pt x="252" y="56"/>
                  </a:lnTo>
                  <a:lnTo>
                    <a:pt x="250" y="64"/>
                  </a:lnTo>
                  <a:lnTo>
                    <a:pt x="244" y="68"/>
                  </a:lnTo>
                  <a:lnTo>
                    <a:pt x="244" y="68"/>
                  </a:lnTo>
                  <a:lnTo>
                    <a:pt x="240" y="70"/>
                  </a:lnTo>
                  <a:lnTo>
                    <a:pt x="238" y="72"/>
                  </a:lnTo>
                  <a:lnTo>
                    <a:pt x="232" y="88"/>
                  </a:lnTo>
                  <a:lnTo>
                    <a:pt x="232" y="88"/>
                  </a:lnTo>
                  <a:lnTo>
                    <a:pt x="232" y="98"/>
                  </a:lnTo>
                  <a:lnTo>
                    <a:pt x="230" y="110"/>
                  </a:lnTo>
                  <a:lnTo>
                    <a:pt x="214" y="128"/>
                  </a:lnTo>
                  <a:lnTo>
                    <a:pt x="214" y="128"/>
                  </a:lnTo>
                  <a:lnTo>
                    <a:pt x="208" y="140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72" y="192"/>
                  </a:lnTo>
                  <a:lnTo>
                    <a:pt x="272" y="192"/>
                  </a:lnTo>
                  <a:lnTo>
                    <a:pt x="276" y="216"/>
                  </a:lnTo>
                  <a:lnTo>
                    <a:pt x="276" y="21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6705599" y="2586247"/>
              <a:ext cx="1096722" cy="3890753"/>
            </a:xfrm>
            <a:custGeom>
              <a:avLst/>
              <a:gdLst/>
              <a:ahLst/>
              <a:cxnLst>
                <a:cxn ang="0">
                  <a:pos x="252" y="290"/>
                </a:cxn>
                <a:cxn ang="0">
                  <a:pos x="236" y="342"/>
                </a:cxn>
                <a:cxn ang="0">
                  <a:pos x="230" y="392"/>
                </a:cxn>
                <a:cxn ang="0">
                  <a:pos x="232" y="444"/>
                </a:cxn>
                <a:cxn ang="0">
                  <a:pos x="232" y="484"/>
                </a:cxn>
                <a:cxn ang="0">
                  <a:pos x="216" y="588"/>
                </a:cxn>
                <a:cxn ang="0">
                  <a:pos x="212" y="646"/>
                </a:cxn>
                <a:cxn ang="0">
                  <a:pos x="220" y="722"/>
                </a:cxn>
                <a:cxn ang="0">
                  <a:pos x="222" y="794"/>
                </a:cxn>
                <a:cxn ang="0">
                  <a:pos x="212" y="836"/>
                </a:cxn>
                <a:cxn ang="0">
                  <a:pos x="222" y="866"/>
                </a:cxn>
                <a:cxn ang="0">
                  <a:pos x="220" y="888"/>
                </a:cxn>
                <a:cxn ang="0">
                  <a:pos x="208" y="894"/>
                </a:cxn>
                <a:cxn ang="0">
                  <a:pos x="182" y="890"/>
                </a:cxn>
                <a:cxn ang="0">
                  <a:pos x="176" y="850"/>
                </a:cxn>
                <a:cxn ang="0">
                  <a:pos x="158" y="828"/>
                </a:cxn>
                <a:cxn ang="0">
                  <a:pos x="154" y="728"/>
                </a:cxn>
                <a:cxn ang="0">
                  <a:pos x="150" y="706"/>
                </a:cxn>
                <a:cxn ang="0">
                  <a:pos x="120" y="540"/>
                </a:cxn>
                <a:cxn ang="0">
                  <a:pos x="108" y="686"/>
                </a:cxn>
                <a:cxn ang="0">
                  <a:pos x="108" y="820"/>
                </a:cxn>
                <a:cxn ang="0">
                  <a:pos x="80" y="866"/>
                </a:cxn>
                <a:cxn ang="0">
                  <a:pos x="66" y="882"/>
                </a:cxn>
                <a:cxn ang="0">
                  <a:pos x="22" y="884"/>
                </a:cxn>
                <a:cxn ang="0">
                  <a:pos x="12" y="878"/>
                </a:cxn>
                <a:cxn ang="0">
                  <a:pos x="26" y="862"/>
                </a:cxn>
                <a:cxn ang="0">
                  <a:pos x="50" y="810"/>
                </a:cxn>
                <a:cxn ang="0">
                  <a:pos x="48" y="778"/>
                </a:cxn>
                <a:cxn ang="0">
                  <a:pos x="52" y="734"/>
                </a:cxn>
                <a:cxn ang="0">
                  <a:pos x="48" y="712"/>
                </a:cxn>
                <a:cxn ang="0">
                  <a:pos x="52" y="628"/>
                </a:cxn>
                <a:cxn ang="0">
                  <a:pos x="46" y="598"/>
                </a:cxn>
                <a:cxn ang="0">
                  <a:pos x="22" y="478"/>
                </a:cxn>
                <a:cxn ang="0">
                  <a:pos x="22" y="358"/>
                </a:cxn>
                <a:cxn ang="0">
                  <a:pos x="0" y="276"/>
                </a:cxn>
                <a:cxn ang="0">
                  <a:pos x="4" y="244"/>
                </a:cxn>
                <a:cxn ang="0">
                  <a:pos x="18" y="198"/>
                </a:cxn>
                <a:cxn ang="0">
                  <a:pos x="22" y="166"/>
                </a:cxn>
                <a:cxn ang="0">
                  <a:pos x="34" y="152"/>
                </a:cxn>
                <a:cxn ang="0">
                  <a:pos x="68" y="142"/>
                </a:cxn>
                <a:cxn ang="0">
                  <a:pos x="100" y="124"/>
                </a:cxn>
                <a:cxn ang="0">
                  <a:pos x="104" y="92"/>
                </a:cxn>
                <a:cxn ang="0">
                  <a:pos x="100" y="78"/>
                </a:cxn>
                <a:cxn ang="0">
                  <a:pos x="94" y="48"/>
                </a:cxn>
                <a:cxn ang="0">
                  <a:pos x="106" y="12"/>
                </a:cxn>
                <a:cxn ang="0">
                  <a:pos x="134" y="0"/>
                </a:cxn>
                <a:cxn ang="0">
                  <a:pos x="156" y="4"/>
                </a:cxn>
                <a:cxn ang="0">
                  <a:pos x="172" y="14"/>
                </a:cxn>
                <a:cxn ang="0">
                  <a:pos x="178" y="26"/>
                </a:cxn>
                <a:cxn ang="0">
                  <a:pos x="174" y="48"/>
                </a:cxn>
                <a:cxn ang="0">
                  <a:pos x="172" y="76"/>
                </a:cxn>
                <a:cxn ang="0">
                  <a:pos x="166" y="110"/>
                </a:cxn>
                <a:cxn ang="0">
                  <a:pos x="182" y="128"/>
                </a:cxn>
                <a:cxn ang="0">
                  <a:pos x="216" y="148"/>
                </a:cxn>
                <a:cxn ang="0">
                  <a:pos x="244" y="166"/>
                </a:cxn>
              </a:cxnLst>
              <a:rect l="0" t="0" r="r" b="b"/>
              <a:pathLst>
                <a:path w="252" h="894">
                  <a:moveTo>
                    <a:pt x="252" y="262"/>
                  </a:moveTo>
                  <a:lnTo>
                    <a:pt x="252" y="262"/>
                  </a:lnTo>
                  <a:lnTo>
                    <a:pt x="252" y="290"/>
                  </a:lnTo>
                  <a:lnTo>
                    <a:pt x="250" y="310"/>
                  </a:lnTo>
                  <a:lnTo>
                    <a:pt x="250" y="310"/>
                  </a:lnTo>
                  <a:lnTo>
                    <a:pt x="236" y="342"/>
                  </a:lnTo>
                  <a:lnTo>
                    <a:pt x="236" y="342"/>
                  </a:lnTo>
                  <a:lnTo>
                    <a:pt x="228" y="360"/>
                  </a:lnTo>
                  <a:lnTo>
                    <a:pt x="230" y="392"/>
                  </a:lnTo>
                  <a:lnTo>
                    <a:pt x="230" y="392"/>
                  </a:lnTo>
                  <a:lnTo>
                    <a:pt x="232" y="444"/>
                  </a:lnTo>
                  <a:lnTo>
                    <a:pt x="232" y="444"/>
                  </a:lnTo>
                  <a:lnTo>
                    <a:pt x="234" y="456"/>
                  </a:lnTo>
                  <a:lnTo>
                    <a:pt x="238" y="478"/>
                  </a:lnTo>
                  <a:lnTo>
                    <a:pt x="232" y="484"/>
                  </a:lnTo>
                  <a:lnTo>
                    <a:pt x="222" y="490"/>
                  </a:lnTo>
                  <a:lnTo>
                    <a:pt x="222" y="490"/>
                  </a:lnTo>
                  <a:lnTo>
                    <a:pt x="216" y="588"/>
                  </a:lnTo>
                  <a:lnTo>
                    <a:pt x="216" y="588"/>
                  </a:lnTo>
                  <a:lnTo>
                    <a:pt x="212" y="646"/>
                  </a:lnTo>
                  <a:lnTo>
                    <a:pt x="212" y="646"/>
                  </a:lnTo>
                  <a:lnTo>
                    <a:pt x="218" y="694"/>
                  </a:lnTo>
                  <a:lnTo>
                    <a:pt x="220" y="722"/>
                  </a:lnTo>
                  <a:lnTo>
                    <a:pt x="220" y="722"/>
                  </a:lnTo>
                  <a:lnTo>
                    <a:pt x="222" y="770"/>
                  </a:lnTo>
                  <a:lnTo>
                    <a:pt x="222" y="794"/>
                  </a:lnTo>
                  <a:lnTo>
                    <a:pt x="222" y="794"/>
                  </a:lnTo>
                  <a:lnTo>
                    <a:pt x="224" y="828"/>
                  </a:lnTo>
                  <a:lnTo>
                    <a:pt x="212" y="836"/>
                  </a:lnTo>
                  <a:lnTo>
                    <a:pt x="212" y="836"/>
                  </a:lnTo>
                  <a:lnTo>
                    <a:pt x="220" y="856"/>
                  </a:lnTo>
                  <a:lnTo>
                    <a:pt x="220" y="856"/>
                  </a:lnTo>
                  <a:lnTo>
                    <a:pt x="222" y="866"/>
                  </a:lnTo>
                  <a:lnTo>
                    <a:pt x="222" y="884"/>
                  </a:lnTo>
                  <a:lnTo>
                    <a:pt x="222" y="884"/>
                  </a:lnTo>
                  <a:lnTo>
                    <a:pt x="220" y="888"/>
                  </a:lnTo>
                  <a:lnTo>
                    <a:pt x="218" y="892"/>
                  </a:lnTo>
                  <a:lnTo>
                    <a:pt x="214" y="892"/>
                  </a:lnTo>
                  <a:lnTo>
                    <a:pt x="208" y="894"/>
                  </a:lnTo>
                  <a:lnTo>
                    <a:pt x="208" y="894"/>
                  </a:lnTo>
                  <a:lnTo>
                    <a:pt x="196" y="892"/>
                  </a:lnTo>
                  <a:lnTo>
                    <a:pt x="182" y="890"/>
                  </a:lnTo>
                  <a:lnTo>
                    <a:pt x="182" y="890"/>
                  </a:lnTo>
                  <a:lnTo>
                    <a:pt x="176" y="876"/>
                  </a:lnTo>
                  <a:lnTo>
                    <a:pt x="176" y="850"/>
                  </a:lnTo>
                  <a:lnTo>
                    <a:pt x="176" y="850"/>
                  </a:lnTo>
                  <a:lnTo>
                    <a:pt x="174" y="836"/>
                  </a:lnTo>
                  <a:lnTo>
                    <a:pt x="158" y="828"/>
                  </a:lnTo>
                  <a:lnTo>
                    <a:pt x="158" y="746"/>
                  </a:lnTo>
                  <a:lnTo>
                    <a:pt x="158" y="746"/>
                  </a:lnTo>
                  <a:lnTo>
                    <a:pt x="154" y="728"/>
                  </a:lnTo>
                  <a:lnTo>
                    <a:pt x="154" y="728"/>
                  </a:lnTo>
                  <a:lnTo>
                    <a:pt x="150" y="706"/>
                  </a:lnTo>
                  <a:lnTo>
                    <a:pt x="150" y="706"/>
                  </a:lnTo>
                  <a:lnTo>
                    <a:pt x="146" y="648"/>
                  </a:lnTo>
                  <a:lnTo>
                    <a:pt x="134" y="586"/>
                  </a:lnTo>
                  <a:lnTo>
                    <a:pt x="120" y="540"/>
                  </a:lnTo>
                  <a:lnTo>
                    <a:pt x="108" y="652"/>
                  </a:lnTo>
                  <a:lnTo>
                    <a:pt x="108" y="652"/>
                  </a:lnTo>
                  <a:lnTo>
                    <a:pt x="108" y="686"/>
                  </a:lnTo>
                  <a:lnTo>
                    <a:pt x="108" y="686"/>
                  </a:lnTo>
                  <a:lnTo>
                    <a:pt x="106" y="768"/>
                  </a:lnTo>
                  <a:lnTo>
                    <a:pt x="108" y="820"/>
                  </a:lnTo>
                  <a:lnTo>
                    <a:pt x="100" y="830"/>
                  </a:lnTo>
                  <a:lnTo>
                    <a:pt x="100" y="860"/>
                  </a:lnTo>
                  <a:lnTo>
                    <a:pt x="80" y="866"/>
                  </a:lnTo>
                  <a:lnTo>
                    <a:pt x="70" y="868"/>
                  </a:lnTo>
                  <a:lnTo>
                    <a:pt x="66" y="882"/>
                  </a:lnTo>
                  <a:lnTo>
                    <a:pt x="66" y="882"/>
                  </a:lnTo>
                  <a:lnTo>
                    <a:pt x="42" y="884"/>
                  </a:lnTo>
                  <a:lnTo>
                    <a:pt x="42" y="884"/>
                  </a:lnTo>
                  <a:lnTo>
                    <a:pt x="22" y="884"/>
                  </a:lnTo>
                  <a:lnTo>
                    <a:pt x="16" y="882"/>
                  </a:lnTo>
                  <a:lnTo>
                    <a:pt x="12" y="878"/>
                  </a:lnTo>
                  <a:lnTo>
                    <a:pt x="12" y="878"/>
                  </a:lnTo>
                  <a:lnTo>
                    <a:pt x="10" y="874"/>
                  </a:lnTo>
                  <a:lnTo>
                    <a:pt x="12" y="868"/>
                  </a:lnTo>
                  <a:lnTo>
                    <a:pt x="26" y="862"/>
                  </a:lnTo>
                  <a:lnTo>
                    <a:pt x="52" y="824"/>
                  </a:lnTo>
                  <a:lnTo>
                    <a:pt x="50" y="810"/>
                  </a:lnTo>
                  <a:lnTo>
                    <a:pt x="50" y="810"/>
                  </a:lnTo>
                  <a:lnTo>
                    <a:pt x="48" y="792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8" y="754"/>
                  </a:lnTo>
                  <a:lnTo>
                    <a:pt x="48" y="754"/>
                  </a:lnTo>
                  <a:lnTo>
                    <a:pt x="52" y="734"/>
                  </a:lnTo>
                  <a:lnTo>
                    <a:pt x="52" y="734"/>
                  </a:lnTo>
                  <a:lnTo>
                    <a:pt x="48" y="712"/>
                  </a:lnTo>
                  <a:lnTo>
                    <a:pt x="48" y="712"/>
                  </a:lnTo>
                  <a:lnTo>
                    <a:pt x="48" y="684"/>
                  </a:lnTo>
                  <a:lnTo>
                    <a:pt x="48" y="684"/>
                  </a:lnTo>
                  <a:lnTo>
                    <a:pt x="52" y="628"/>
                  </a:lnTo>
                  <a:lnTo>
                    <a:pt x="52" y="628"/>
                  </a:lnTo>
                  <a:lnTo>
                    <a:pt x="48" y="614"/>
                  </a:lnTo>
                  <a:lnTo>
                    <a:pt x="46" y="598"/>
                  </a:lnTo>
                  <a:lnTo>
                    <a:pt x="46" y="598"/>
                  </a:lnTo>
                  <a:lnTo>
                    <a:pt x="40" y="484"/>
                  </a:lnTo>
                  <a:lnTo>
                    <a:pt x="22" y="478"/>
                  </a:lnTo>
                  <a:lnTo>
                    <a:pt x="28" y="372"/>
                  </a:lnTo>
                  <a:lnTo>
                    <a:pt x="22" y="358"/>
                  </a:lnTo>
                  <a:lnTo>
                    <a:pt x="22" y="358"/>
                  </a:lnTo>
                  <a:lnTo>
                    <a:pt x="8" y="312"/>
                  </a:lnTo>
                  <a:lnTo>
                    <a:pt x="8" y="312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2" y="254"/>
                  </a:lnTo>
                  <a:lnTo>
                    <a:pt x="4" y="244"/>
                  </a:lnTo>
                  <a:lnTo>
                    <a:pt x="8" y="236"/>
                  </a:lnTo>
                  <a:lnTo>
                    <a:pt x="8" y="236"/>
                  </a:lnTo>
                  <a:lnTo>
                    <a:pt x="18" y="198"/>
                  </a:lnTo>
                  <a:lnTo>
                    <a:pt x="18" y="198"/>
                  </a:lnTo>
                  <a:lnTo>
                    <a:pt x="22" y="166"/>
                  </a:lnTo>
                  <a:lnTo>
                    <a:pt x="22" y="166"/>
                  </a:lnTo>
                  <a:lnTo>
                    <a:pt x="26" y="162"/>
                  </a:lnTo>
                  <a:lnTo>
                    <a:pt x="34" y="152"/>
                  </a:lnTo>
                  <a:lnTo>
                    <a:pt x="34" y="152"/>
                  </a:lnTo>
                  <a:lnTo>
                    <a:pt x="40" y="148"/>
                  </a:lnTo>
                  <a:lnTo>
                    <a:pt x="46" y="146"/>
                  </a:lnTo>
                  <a:lnTo>
                    <a:pt x="68" y="142"/>
                  </a:lnTo>
                  <a:lnTo>
                    <a:pt x="68" y="142"/>
                  </a:lnTo>
                  <a:lnTo>
                    <a:pt x="80" y="138"/>
                  </a:lnTo>
                  <a:lnTo>
                    <a:pt x="100" y="124"/>
                  </a:lnTo>
                  <a:lnTo>
                    <a:pt x="104" y="110"/>
                  </a:lnTo>
                  <a:lnTo>
                    <a:pt x="104" y="110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0" y="78"/>
                  </a:lnTo>
                  <a:lnTo>
                    <a:pt x="100" y="78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4" y="48"/>
                  </a:lnTo>
                  <a:lnTo>
                    <a:pt x="94" y="42"/>
                  </a:lnTo>
                  <a:lnTo>
                    <a:pt x="100" y="24"/>
                  </a:lnTo>
                  <a:lnTo>
                    <a:pt x="106" y="12"/>
                  </a:lnTo>
                  <a:lnTo>
                    <a:pt x="106" y="12"/>
                  </a:lnTo>
                  <a:lnTo>
                    <a:pt x="122" y="4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46" y="0"/>
                  </a:lnTo>
                  <a:lnTo>
                    <a:pt x="156" y="4"/>
                  </a:lnTo>
                  <a:lnTo>
                    <a:pt x="164" y="8"/>
                  </a:lnTo>
                  <a:lnTo>
                    <a:pt x="172" y="14"/>
                  </a:lnTo>
                  <a:lnTo>
                    <a:pt x="172" y="14"/>
                  </a:lnTo>
                  <a:lnTo>
                    <a:pt x="176" y="18"/>
                  </a:lnTo>
                  <a:lnTo>
                    <a:pt x="178" y="22"/>
                  </a:lnTo>
                  <a:lnTo>
                    <a:pt x="178" y="26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74" y="48"/>
                  </a:lnTo>
                  <a:lnTo>
                    <a:pt x="174" y="48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68" y="98"/>
                  </a:lnTo>
                  <a:lnTo>
                    <a:pt x="166" y="110"/>
                  </a:lnTo>
                  <a:lnTo>
                    <a:pt x="166" y="110"/>
                  </a:lnTo>
                  <a:lnTo>
                    <a:pt x="174" y="122"/>
                  </a:lnTo>
                  <a:lnTo>
                    <a:pt x="178" y="126"/>
                  </a:lnTo>
                  <a:lnTo>
                    <a:pt x="182" y="128"/>
                  </a:lnTo>
                  <a:lnTo>
                    <a:pt x="182" y="128"/>
                  </a:lnTo>
                  <a:lnTo>
                    <a:pt x="196" y="138"/>
                  </a:lnTo>
                  <a:lnTo>
                    <a:pt x="216" y="148"/>
                  </a:lnTo>
                  <a:lnTo>
                    <a:pt x="216" y="148"/>
                  </a:lnTo>
                  <a:lnTo>
                    <a:pt x="224" y="154"/>
                  </a:lnTo>
                  <a:lnTo>
                    <a:pt x="244" y="166"/>
                  </a:lnTo>
                  <a:lnTo>
                    <a:pt x="252" y="216"/>
                  </a:lnTo>
                  <a:lnTo>
                    <a:pt x="252" y="262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 noEditPoints="1"/>
            </p:cNvSpPr>
            <p:nvPr userDrawn="1"/>
          </p:nvSpPr>
          <p:spPr bwMode="auto">
            <a:xfrm>
              <a:off x="5966634" y="2908500"/>
              <a:ext cx="1541046" cy="3644699"/>
            </a:xfrm>
            <a:custGeom>
              <a:avLst/>
              <a:gdLst/>
              <a:ahLst/>
              <a:cxnLst>
                <a:cxn ang="0">
                  <a:pos x="60" y="20"/>
                </a:cxn>
                <a:cxn ang="0">
                  <a:pos x="86" y="0"/>
                </a:cxn>
                <a:cxn ang="0">
                  <a:pos x="126" y="10"/>
                </a:cxn>
                <a:cxn ang="0">
                  <a:pos x="152" y="46"/>
                </a:cxn>
                <a:cxn ang="0">
                  <a:pos x="150" y="72"/>
                </a:cxn>
                <a:cxn ang="0">
                  <a:pos x="132" y="88"/>
                </a:cxn>
                <a:cxn ang="0">
                  <a:pos x="130" y="100"/>
                </a:cxn>
                <a:cxn ang="0">
                  <a:pos x="100" y="136"/>
                </a:cxn>
                <a:cxn ang="0">
                  <a:pos x="106" y="146"/>
                </a:cxn>
                <a:cxn ang="0">
                  <a:pos x="120" y="150"/>
                </a:cxn>
                <a:cxn ang="0">
                  <a:pos x="146" y="194"/>
                </a:cxn>
                <a:cxn ang="0">
                  <a:pos x="170" y="264"/>
                </a:cxn>
                <a:cxn ang="0">
                  <a:pos x="196" y="354"/>
                </a:cxn>
                <a:cxn ang="0">
                  <a:pos x="304" y="556"/>
                </a:cxn>
                <a:cxn ang="0">
                  <a:pos x="320" y="618"/>
                </a:cxn>
                <a:cxn ang="0">
                  <a:pos x="314" y="696"/>
                </a:cxn>
                <a:cxn ang="0">
                  <a:pos x="314" y="784"/>
                </a:cxn>
                <a:cxn ang="0">
                  <a:pos x="318" y="806"/>
                </a:cxn>
                <a:cxn ang="0">
                  <a:pos x="372" y="850"/>
                </a:cxn>
                <a:cxn ang="0">
                  <a:pos x="378" y="856"/>
                </a:cxn>
                <a:cxn ang="0">
                  <a:pos x="344" y="876"/>
                </a:cxn>
                <a:cxn ang="0">
                  <a:pos x="280" y="870"/>
                </a:cxn>
                <a:cxn ang="0">
                  <a:pos x="254" y="864"/>
                </a:cxn>
                <a:cxn ang="0">
                  <a:pos x="248" y="838"/>
                </a:cxn>
                <a:cxn ang="0">
                  <a:pos x="254" y="818"/>
                </a:cxn>
                <a:cxn ang="0">
                  <a:pos x="260" y="766"/>
                </a:cxn>
                <a:cxn ang="0">
                  <a:pos x="264" y="640"/>
                </a:cxn>
                <a:cxn ang="0">
                  <a:pos x="254" y="606"/>
                </a:cxn>
                <a:cxn ang="0">
                  <a:pos x="232" y="608"/>
                </a:cxn>
                <a:cxn ang="0">
                  <a:pos x="126" y="672"/>
                </a:cxn>
                <a:cxn ang="0">
                  <a:pos x="124" y="790"/>
                </a:cxn>
                <a:cxn ang="0">
                  <a:pos x="134" y="830"/>
                </a:cxn>
                <a:cxn ang="0">
                  <a:pos x="162" y="880"/>
                </a:cxn>
                <a:cxn ang="0">
                  <a:pos x="144" y="894"/>
                </a:cxn>
                <a:cxn ang="0">
                  <a:pos x="102" y="892"/>
                </a:cxn>
                <a:cxn ang="0">
                  <a:pos x="76" y="880"/>
                </a:cxn>
                <a:cxn ang="0">
                  <a:pos x="70" y="868"/>
                </a:cxn>
                <a:cxn ang="0">
                  <a:pos x="76" y="830"/>
                </a:cxn>
                <a:cxn ang="0">
                  <a:pos x="68" y="722"/>
                </a:cxn>
                <a:cxn ang="0">
                  <a:pos x="66" y="632"/>
                </a:cxn>
                <a:cxn ang="0">
                  <a:pos x="56" y="614"/>
                </a:cxn>
                <a:cxn ang="0">
                  <a:pos x="60" y="572"/>
                </a:cxn>
                <a:cxn ang="0">
                  <a:pos x="58" y="484"/>
                </a:cxn>
                <a:cxn ang="0">
                  <a:pos x="6" y="374"/>
                </a:cxn>
                <a:cxn ang="0">
                  <a:pos x="4" y="178"/>
                </a:cxn>
                <a:cxn ang="0">
                  <a:pos x="10" y="150"/>
                </a:cxn>
                <a:cxn ang="0">
                  <a:pos x="18" y="114"/>
                </a:cxn>
                <a:cxn ang="0">
                  <a:pos x="28" y="94"/>
                </a:cxn>
                <a:cxn ang="0">
                  <a:pos x="38" y="80"/>
                </a:cxn>
                <a:cxn ang="0">
                  <a:pos x="44" y="50"/>
                </a:cxn>
                <a:cxn ang="0">
                  <a:pos x="38" y="284"/>
                </a:cxn>
                <a:cxn ang="0">
                  <a:pos x="42" y="370"/>
                </a:cxn>
                <a:cxn ang="0">
                  <a:pos x="54" y="422"/>
                </a:cxn>
                <a:cxn ang="0">
                  <a:pos x="70" y="390"/>
                </a:cxn>
                <a:cxn ang="0">
                  <a:pos x="74" y="340"/>
                </a:cxn>
                <a:cxn ang="0">
                  <a:pos x="50" y="262"/>
                </a:cxn>
                <a:cxn ang="0">
                  <a:pos x="44" y="242"/>
                </a:cxn>
                <a:cxn ang="0">
                  <a:pos x="38" y="266"/>
                </a:cxn>
              </a:cxnLst>
              <a:rect l="0" t="0" r="r" b="b"/>
              <a:pathLst>
                <a:path w="378" h="894">
                  <a:moveTo>
                    <a:pt x="46" y="44"/>
                  </a:moveTo>
                  <a:lnTo>
                    <a:pt x="46" y="44"/>
                  </a:lnTo>
                  <a:lnTo>
                    <a:pt x="60" y="20"/>
                  </a:lnTo>
                  <a:lnTo>
                    <a:pt x="60" y="20"/>
                  </a:lnTo>
                  <a:lnTo>
                    <a:pt x="64" y="14"/>
                  </a:lnTo>
                  <a:lnTo>
                    <a:pt x="70" y="8"/>
                  </a:lnTo>
                  <a:lnTo>
                    <a:pt x="78" y="4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02" y="2"/>
                  </a:lnTo>
                  <a:lnTo>
                    <a:pt x="116" y="6"/>
                  </a:lnTo>
                  <a:lnTo>
                    <a:pt x="126" y="10"/>
                  </a:lnTo>
                  <a:lnTo>
                    <a:pt x="136" y="18"/>
                  </a:lnTo>
                  <a:lnTo>
                    <a:pt x="144" y="26"/>
                  </a:lnTo>
                  <a:lnTo>
                    <a:pt x="148" y="34"/>
                  </a:lnTo>
                  <a:lnTo>
                    <a:pt x="152" y="46"/>
                  </a:lnTo>
                  <a:lnTo>
                    <a:pt x="152" y="58"/>
                  </a:lnTo>
                  <a:lnTo>
                    <a:pt x="152" y="58"/>
                  </a:lnTo>
                  <a:lnTo>
                    <a:pt x="152" y="66"/>
                  </a:lnTo>
                  <a:lnTo>
                    <a:pt x="150" y="72"/>
                  </a:lnTo>
                  <a:lnTo>
                    <a:pt x="146" y="76"/>
                  </a:lnTo>
                  <a:lnTo>
                    <a:pt x="142" y="80"/>
                  </a:lnTo>
                  <a:lnTo>
                    <a:pt x="142" y="80"/>
                  </a:lnTo>
                  <a:lnTo>
                    <a:pt x="132" y="88"/>
                  </a:lnTo>
                  <a:lnTo>
                    <a:pt x="132" y="88"/>
                  </a:lnTo>
                  <a:lnTo>
                    <a:pt x="134" y="92"/>
                  </a:lnTo>
                  <a:lnTo>
                    <a:pt x="134" y="92"/>
                  </a:lnTo>
                  <a:lnTo>
                    <a:pt x="130" y="100"/>
                  </a:lnTo>
                  <a:lnTo>
                    <a:pt x="124" y="108"/>
                  </a:lnTo>
                  <a:lnTo>
                    <a:pt x="114" y="120"/>
                  </a:lnTo>
                  <a:lnTo>
                    <a:pt x="100" y="130"/>
                  </a:lnTo>
                  <a:lnTo>
                    <a:pt x="100" y="136"/>
                  </a:lnTo>
                  <a:lnTo>
                    <a:pt x="100" y="136"/>
                  </a:lnTo>
                  <a:lnTo>
                    <a:pt x="100" y="140"/>
                  </a:lnTo>
                  <a:lnTo>
                    <a:pt x="102" y="144"/>
                  </a:lnTo>
                  <a:lnTo>
                    <a:pt x="106" y="146"/>
                  </a:lnTo>
                  <a:lnTo>
                    <a:pt x="110" y="148"/>
                  </a:lnTo>
                  <a:lnTo>
                    <a:pt x="110" y="148"/>
                  </a:lnTo>
                  <a:lnTo>
                    <a:pt x="116" y="148"/>
                  </a:lnTo>
                  <a:lnTo>
                    <a:pt x="120" y="150"/>
                  </a:lnTo>
                  <a:lnTo>
                    <a:pt x="124" y="154"/>
                  </a:lnTo>
                  <a:lnTo>
                    <a:pt x="126" y="158"/>
                  </a:lnTo>
                  <a:lnTo>
                    <a:pt x="126" y="158"/>
                  </a:lnTo>
                  <a:lnTo>
                    <a:pt x="146" y="194"/>
                  </a:lnTo>
                  <a:lnTo>
                    <a:pt x="154" y="204"/>
                  </a:lnTo>
                  <a:lnTo>
                    <a:pt x="162" y="210"/>
                  </a:lnTo>
                  <a:lnTo>
                    <a:pt x="162" y="210"/>
                  </a:lnTo>
                  <a:lnTo>
                    <a:pt x="170" y="264"/>
                  </a:lnTo>
                  <a:lnTo>
                    <a:pt x="174" y="302"/>
                  </a:lnTo>
                  <a:lnTo>
                    <a:pt x="174" y="302"/>
                  </a:lnTo>
                  <a:lnTo>
                    <a:pt x="182" y="324"/>
                  </a:lnTo>
                  <a:lnTo>
                    <a:pt x="196" y="354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86" y="528"/>
                  </a:lnTo>
                  <a:lnTo>
                    <a:pt x="304" y="556"/>
                  </a:lnTo>
                  <a:lnTo>
                    <a:pt x="316" y="578"/>
                  </a:lnTo>
                  <a:lnTo>
                    <a:pt x="316" y="578"/>
                  </a:lnTo>
                  <a:lnTo>
                    <a:pt x="320" y="596"/>
                  </a:lnTo>
                  <a:lnTo>
                    <a:pt x="320" y="618"/>
                  </a:lnTo>
                  <a:lnTo>
                    <a:pt x="320" y="618"/>
                  </a:lnTo>
                  <a:lnTo>
                    <a:pt x="318" y="648"/>
                  </a:lnTo>
                  <a:lnTo>
                    <a:pt x="314" y="696"/>
                  </a:lnTo>
                  <a:lnTo>
                    <a:pt x="314" y="696"/>
                  </a:lnTo>
                  <a:lnTo>
                    <a:pt x="312" y="740"/>
                  </a:lnTo>
                  <a:lnTo>
                    <a:pt x="312" y="772"/>
                  </a:lnTo>
                  <a:lnTo>
                    <a:pt x="312" y="784"/>
                  </a:lnTo>
                  <a:lnTo>
                    <a:pt x="314" y="784"/>
                  </a:lnTo>
                  <a:lnTo>
                    <a:pt x="314" y="784"/>
                  </a:lnTo>
                  <a:lnTo>
                    <a:pt x="316" y="796"/>
                  </a:lnTo>
                  <a:lnTo>
                    <a:pt x="318" y="806"/>
                  </a:lnTo>
                  <a:lnTo>
                    <a:pt x="318" y="806"/>
                  </a:lnTo>
                  <a:lnTo>
                    <a:pt x="326" y="822"/>
                  </a:lnTo>
                  <a:lnTo>
                    <a:pt x="338" y="836"/>
                  </a:lnTo>
                  <a:lnTo>
                    <a:pt x="354" y="844"/>
                  </a:lnTo>
                  <a:lnTo>
                    <a:pt x="372" y="850"/>
                  </a:lnTo>
                  <a:lnTo>
                    <a:pt x="372" y="850"/>
                  </a:lnTo>
                  <a:lnTo>
                    <a:pt x="376" y="852"/>
                  </a:lnTo>
                  <a:lnTo>
                    <a:pt x="378" y="856"/>
                  </a:lnTo>
                  <a:lnTo>
                    <a:pt x="378" y="856"/>
                  </a:lnTo>
                  <a:lnTo>
                    <a:pt x="376" y="866"/>
                  </a:lnTo>
                  <a:lnTo>
                    <a:pt x="370" y="872"/>
                  </a:lnTo>
                  <a:lnTo>
                    <a:pt x="358" y="874"/>
                  </a:lnTo>
                  <a:lnTo>
                    <a:pt x="344" y="876"/>
                  </a:lnTo>
                  <a:lnTo>
                    <a:pt x="344" y="876"/>
                  </a:lnTo>
                  <a:lnTo>
                    <a:pt x="312" y="872"/>
                  </a:lnTo>
                  <a:lnTo>
                    <a:pt x="312" y="872"/>
                  </a:lnTo>
                  <a:lnTo>
                    <a:pt x="280" y="870"/>
                  </a:lnTo>
                  <a:lnTo>
                    <a:pt x="280" y="870"/>
                  </a:lnTo>
                  <a:lnTo>
                    <a:pt x="268" y="870"/>
                  </a:lnTo>
                  <a:lnTo>
                    <a:pt x="260" y="868"/>
                  </a:lnTo>
                  <a:lnTo>
                    <a:pt x="254" y="864"/>
                  </a:lnTo>
                  <a:lnTo>
                    <a:pt x="252" y="858"/>
                  </a:lnTo>
                  <a:lnTo>
                    <a:pt x="252" y="858"/>
                  </a:lnTo>
                  <a:lnTo>
                    <a:pt x="250" y="852"/>
                  </a:lnTo>
                  <a:lnTo>
                    <a:pt x="248" y="838"/>
                  </a:lnTo>
                  <a:lnTo>
                    <a:pt x="248" y="838"/>
                  </a:lnTo>
                  <a:lnTo>
                    <a:pt x="250" y="828"/>
                  </a:lnTo>
                  <a:lnTo>
                    <a:pt x="254" y="818"/>
                  </a:lnTo>
                  <a:lnTo>
                    <a:pt x="254" y="818"/>
                  </a:lnTo>
                  <a:lnTo>
                    <a:pt x="260" y="804"/>
                  </a:lnTo>
                  <a:lnTo>
                    <a:pt x="260" y="804"/>
                  </a:lnTo>
                  <a:lnTo>
                    <a:pt x="260" y="766"/>
                  </a:lnTo>
                  <a:lnTo>
                    <a:pt x="260" y="766"/>
                  </a:lnTo>
                  <a:lnTo>
                    <a:pt x="262" y="702"/>
                  </a:lnTo>
                  <a:lnTo>
                    <a:pt x="262" y="702"/>
                  </a:lnTo>
                  <a:lnTo>
                    <a:pt x="264" y="640"/>
                  </a:lnTo>
                  <a:lnTo>
                    <a:pt x="264" y="640"/>
                  </a:lnTo>
                  <a:lnTo>
                    <a:pt x="262" y="624"/>
                  </a:lnTo>
                  <a:lnTo>
                    <a:pt x="258" y="610"/>
                  </a:lnTo>
                  <a:lnTo>
                    <a:pt x="258" y="610"/>
                  </a:lnTo>
                  <a:lnTo>
                    <a:pt x="254" y="606"/>
                  </a:lnTo>
                  <a:lnTo>
                    <a:pt x="246" y="606"/>
                  </a:lnTo>
                  <a:lnTo>
                    <a:pt x="246" y="606"/>
                  </a:lnTo>
                  <a:lnTo>
                    <a:pt x="232" y="608"/>
                  </a:lnTo>
                  <a:lnTo>
                    <a:pt x="232" y="608"/>
                  </a:lnTo>
                  <a:lnTo>
                    <a:pt x="136" y="628"/>
                  </a:lnTo>
                  <a:lnTo>
                    <a:pt x="136" y="628"/>
                  </a:lnTo>
                  <a:lnTo>
                    <a:pt x="130" y="648"/>
                  </a:lnTo>
                  <a:lnTo>
                    <a:pt x="126" y="672"/>
                  </a:lnTo>
                  <a:lnTo>
                    <a:pt x="124" y="702"/>
                  </a:lnTo>
                  <a:lnTo>
                    <a:pt x="124" y="736"/>
                  </a:lnTo>
                  <a:lnTo>
                    <a:pt x="124" y="736"/>
                  </a:lnTo>
                  <a:lnTo>
                    <a:pt x="124" y="790"/>
                  </a:lnTo>
                  <a:lnTo>
                    <a:pt x="124" y="790"/>
                  </a:lnTo>
                  <a:lnTo>
                    <a:pt x="126" y="806"/>
                  </a:lnTo>
                  <a:lnTo>
                    <a:pt x="130" y="818"/>
                  </a:lnTo>
                  <a:lnTo>
                    <a:pt x="134" y="830"/>
                  </a:lnTo>
                  <a:lnTo>
                    <a:pt x="140" y="840"/>
                  </a:lnTo>
                  <a:lnTo>
                    <a:pt x="140" y="840"/>
                  </a:lnTo>
                  <a:lnTo>
                    <a:pt x="152" y="860"/>
                  </a:lnTo>
                  <a:lnTo>
                    <a:pt x="162" y="880"/>
                  </a:lnTo>
                  <a:lnTo>
                    <a:pt x="162" y="880"/>
                  </a:lnTo>
                  <a:lnTo>
                    <a:pt x="160" y="886"/>
                  </a:lnTo>
                  <a:lnTo>
                    <a:pt x="154" y="892"/>
                  </a:lnTo>
                  <a:lnTo>
                    <a:pt x="144" y="894"/>
                  </a:lnTo>
                  <a:lnTo>
                    <a:pt x="132" y="894"/>
                  </a:lnTo>
                  <a:lnTo>
                    <a:pt x="132" y="894"/>
                  </a:lnTo>
                  <a:lnTo>
                    <a:pt x="116" y="894"/>
                  </a:lnTo>
                  <a:lnTo>
                    <a:pt x="102" y="892"/>
                  </a:lnTo>
                  <a:lnTo>
                    <a:pt x="90" y="888"/>
                  </a:lnTo>
                  <a:lnTo>
                    <a:pt x="80" y="882"/>
                  </a:lnTo>
                  <a:lnTo>
                    <a:pt x="80" y="882"/>
                  </a:lnTo>
                  <a:lnTo>
                    <a:pt x="76" y="880"/>
                  </a:lnTo>
                  <a:lnTo>
                    <a:pt x="74" y="876"/>
                  </a:lnTo>
                  <a:lnTo>
                    <a:pt x="72" y="872"/>
                  </a:lnTo>
                  <a:lnTo>
                    <a:pt x="70" y="868"/>
                  </a:lnTo>
                  <a:lnTo>
                    <a:pt x="70" y="868"/>
                  </a:lnTo>
                  <a:lnTo>
                    <a:pt x="74" y="848"/>
                  </a:lnTo>
                  <a:lnTo>
                    <a:pt x="74" y="848"/>
                  </a:lnTo>
                  <a:lnTo>
                    <a:pt x="76" y="830"/>
                  </a:lnTo>
                  <a:lnTo>
                    <a:pt x="76" y="830"/>
                  </a:lnTo>
                  <a:lnTo>
                    <a:pt x="72" y="776"/>
                  </a:lnTo>
                  <a:lnTo>
                    <a:pt x="72" y="776"/>
                  </a:lnTo>
                  <a:lnTo>
                    <a:pt x="68" y="722"/>
                  </a:lnTo>
                  <a:lnTo>
                    <a:pt x="68" y="722"/>
                  </a:lnTo>
                  <a:lnTo>
                    <a:pt x="70" y="676"/>
                  </a:lnTo>
                  <a:lnTo>
                    <a:pt x="74" y="632"/>
                  </a:lnTo>
                  <a:lnTo>
                    <a:pt x="74" y="632"/>
                  </a:lnTo>
                  <a:lnTo>
                    <a:pt x="66" y="632"/>
                  </a:lnTo>
                  <a:lnTo>
                    <a:pt x="60" y="628"/>
                  </a:lnTo>
                  <a:lnTo>
                    <a:pt x="56" y="622"/>
                  </a:lnTo>
                  <a:lnTo>
                    <a:pt x="56" y="614"/>
                  </a:lnTo>
                  <a:lnTo>
                    <a:pt x="56" y="614"/>
                  </a:lnTo>
                  <a:lnTo>
                    <a:pt x="58" y="594"/>
                  </a:lnTo>
                  <a:lnTo>
                    <a:pt x="58" y="594"/>
                  </a:lnTo>
                  <a:lnTo>
                    <a:pt x="60" y="572"/>
                  </a:lnTo>
                  <a:lnTo>
                    <a:pt x="60" y="572"/>
                  </a:lnTo>
                  <a:lnTo>
                    <a:pt x="58" y="528"/>
                  </a:lnTo>
                  <a:lnTo>
                    <a:pt x="58" y="528"/>
                  </a:lnTo>
                  <a:lnTo>
                    <a:pt x="58" y="484"/>
                  </a:lnTo>
                  <a:lnTo>
                    <a:pt x="58" y="484"/>
                  </a:lnTo>
                  <a:lnTo>
                    <a:pt x="46" y="462"/>
                  </a:lnTo>
                  <a:lnTo>
                    <a:pt x="24" y="418"/>
                  </a:lnTo>
                  <a:lnTo>
                    <a:pt x="24" y="418"/>
                  </a:lnTo>
                  <a:lnTo>
                    <a:pt x="6" y="374"/>
                  </a:lnTo>
                  <a:lnTo>
                    <a:pt x="0" y="356"/>
                  </a:lnTo>
                  <a:lnTo>
                    <a:pt x="0" y="184"/>
                  </a:lnTo>
                  <a:lnTo>
                    <a:pt x="0" y="184"/>
                  </a:lnTo>
                  <a:lnTo>
                    <a:pt x="4" y="178"/>
                  </a:lnTo>
                  <a:lnTo>
                    <a:pt x="6" y="170"/>
                  </a:lnTo>
                  <a:lnTo>
                    <a:pt x="8" y="160"/>
                  </a:lnTo>
                  <a:lnTo>
                    <a:pt x="10" y="150"/>
                  </a:lnTo>
                  <a:lnTo>
                    <a:pt x="10" y="150"/>
                  </a:lnTo>
                  <a:lnTo>
                    <a:pt x="10" y="140"/>
                  </a:lnTo>
                  <a:lnTo>
                    <a:pt x="12" y="130"/>
                  </a:lnTo>
                  <a:lnTo>
                    <a:pt x="14" y="120"/>
                  </a:lnTo>
                  <a:lnTo>
                    <a:pt x="18" y="114"/>
                  </a:lnTo>
                  <a:lnTo>
                    <a:pt x="18" y="114"/>
                  </a:lnTo>
                  <a:lnTo>
                    <a:pt x="24" y="102"/>
                  </a:lnTo>
                  <a:lnTo>
                    <a:pt x="28" y="94"/>
                  </a:lnTo>
                  <a:lnTo>
                    <a:pt x="28" y="94"/>
                  </a:lnTo>
                  <a:lnTo>
                    <a:pt x="28" y="88"/>
                  </a:lnTo>
                  <a:lnTo>
                    <a:pt x="30" y="84"/>
                  </a:lnTo>
                  <a:lnTo>
                    <a:pt x="34" y="80"/>
                  </a:lnTo>
                  <a:lnTo>
                    <a:pt x="38" y="80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2" y="58"/>
                  </a:lnTo>
                  <a:lnTo>
                    <a:pt x="44" y="50"/>
                  </a:lnTo>
                  <a:lnTo>
                    <a:pt x="46" y="44"/>
                  </a:lnTo>
                  <a:lnTo>
                    <a:pt x="46" y="44"/>
                  </a:lnTo>
                  <a:close/>
                  <a:moveTo>
                    <a:pt x="38" y="284"/>
                  </a:moveTo>
                  <a:lnTo>
                    <a:pt x="38" y="284"/>
                  </a:lnTo>
                  <a:lnTo>
                    <a:pt x="36" y="302"/>
                  </a:lnTo>
                  <a:lnTo>
                    <a:pt x="36" y="302"/>
                  </a:lnTo>
                  <a:lnTo>
                    <a:pt x="38" y="332"/>
                  </a:lnTo>
                  <a:lnTo>
                    <a:pt x="42" y="370"/>
                  </a:lnTo>
                  <a:lnTo>
                    <a:pt x="42" y="370"/>
                  </a:lnTo>
                  <a:lnTo>
                    <a:pt x="46" y="392"/>
                  </a:lnTo>
                  <a:lnTo>
                    <a:pt x="48" y="410"/>
                  </a:lnTo>
                  <a:lnTo>
                    <a:pt x="54" y="422"/>
                  </a:lnTo>
                  <a:lnTo>
                    <a:pt x="58" y="428"/>
                  </a:lnTo>
                  <a:lnTo>
                    <a:pt x="58" y="428"/>
                  </a:lnTo>
                  <a:lnTo>
                    <a:pt x="64" y="410"/>
                  </a:lnTo>
                  <a:lnTo>
                    <a:pt x="70" y="390"/>
                  </a:lnTo>
                  <a:lnTo>
                    <a:pt x="74" y="368"/>
                  </a:lnTo>
                  <a:lnTo>
                    <a:pt x="74" y="346"/>
                  </a:lnTo>
                  <a:lnTo>
                    <a:pt x="74" y="340"/>
                  </a:lnTo>
                  <a:lnTo>
                    <a:pt x="74" y="340"/>
                  </a:lnTo>
                  <a:lnTo>
                    <a:pt x="66" y="328"/>
                  </a:lnTo>
                  <a:lnTo>
                    <a:pt x="60" y="312"/>
                  </a:lnTo>
                  <a:lnTo>
                    <a:pt x="54" y="290"/>
                  </a:lnTo>
                  <a:lnTo>
                    <a:pt x="50" y="262"/>
                  </a:lnTo>
                  <a:lnTo>
                    <a:pt x="50" y="262"/>
                  </a:lnTo>
                  <a:lnTo>
                    <a:pt x="48" y="248"/>
                  </a:lnTo>
                  <a:lnTo>
                    <a:pt x="46" y="244"/>
                  </a:lnTo>
                  <a:lnTo>
                    <a:pt x="44" y="242"/>
                  </a:lnTo>
                  <a:lnTo>
                    <a:pt x="44" y="242"/>
                  </a:lnTo>
                  <a:lnTo>
                    <a:pt x="42" y="258"/>
                  </a:lnTo>
                  <a:lnTo>
                    <a:pt x="38" y="266"/>
                  </a:lnTo>
                  <a:lnTo>
                    <a:pt x="38" y="266"/>
                  </a:lnTo>
                  <a:lnTo>
                    <a:pt x="38" y="284"/>
                  </a:lnTo>
                  <a:lnTo>
                    <a:pt x="38" y="28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14"/>
            <p:cNvSpPr>
              <a:spLocks noEditPoints="1"/>
            </p:cNvSpPr>
            <p:nvPr userDrawn="1"/>
          </p:nvSpPr>
          <p:spPr bwMode="auto">
            <a:xfrm>
              <a:off x="7364125" y="2879927"/>
              <a:ext cx="872442" cy="3644697"/>
            </a:xfrm>
            <a:custGeom>
              <a:avLst/>
              <a:gdLst/>
              <a:ahLst/>
              <a:cxnLst>
                <a:cxn ang="0">
                  <a:pos x="210" y="154"/>
                </a:cxn>
                <a:cxn ang="0">
                  <a:pos x="200" y="164"/>
                </a:cxn>
                <a:cxn ang="0">
                  <a:pos x="210" y="168"/>
                </a:cxn>
                <a:cxn ang="0">
                  <a:pos x="204" y="210"/>
                </a:cxn>
                <a:cxn ang="0">
                  <a:pos x="210" y="310"/>
                </a:cxn>
                <a:cxn ang="0">
                  <a:pos x="204" y="322"/>
                </a:cxn>
                <a:cxn ang="0">
                  <a:pos x="200" y="394"/>
                </a:cxn>
                <a:cxn ang="0">
                  <a:pos x="192" y="422"/>
                </a:cxn>
                <a:cxn ang="0">
                  <a:pos x="200" y="470"/>
                </a:cxn>
                <a:cxn ang="0">
                  <a:pos x="180" y="492"/>
                </a:cxn>
                <a:cxn ang="0">
                  <a:pos x="168" y="554"/>
                </a:cxn>
                <a:cxn ang="0">
                  <a:pos x="166" y="650"/>
                </a:cxn>
                <a:cxn ang="0">
                  <a:pos x="170" y="798"/>
                </a:cxn>
                <a:cxn ang="0">
                  <a:pos x="182" y="834"/>
                </a:cxn>
                <a:cxn ang="0">
                  <a:pos x="170" y="874"/>
                </a:cxn>
                <a:cxn ang="0">
                  <a:pos x="164" y="872"/>
                </a:cxn>
                <a:cxn ang="0">
                  <a:pos x="160" y="862"/>
                </a:cxn>
                <a:cxn ang="0">
                  <a:pos x="146" y="894"/>
                </a:cxn>
                <a:cxn ang="0">
                  <a:pos x="138" y="876"/>
                </a:cxn>
                <a:cxn ang="0">
                  <a:pos x="130" y="864"/>
                </a:cxn>
                <a:cxn ang="0">
                  <a:pos x="106" y="892"/>
                </a:cxn>
                <a:cxn ang="0">
                  <a:pos x="78" y="894"/>
                </a:cxn>
                <a:cxn ang="0">
                  <a:pos x="66" y="878"/>
                </a:cxn>
                <a:cxn ang="0">
                  <a:pos x="82" y="872"/>
                </a:cxn>
                <a:cxn ang="0">
                  <a:pos x="94" y="850"/>
                </a:cxn>
                <a:cxn ang="0">
                  <a:pos x="98" y="820"/>
                </a:cxn>
                <a:cxn ang="0">
                  <a:pos x="82" y="738"/>
                </a:cxn>
                <a:cxn ang="0">
                  <a:pos x="72" y="666"/>
                </a:cxn>
                <a:cxn ang="0">
                  <a:pos x="42" y="526"/>
                </a:cxn>
                <a:cxn ang="0">
                  <a:pos x="28" y="486"/>
                </a:cxn>
                <a:cxn ang="0">
                  <a:pos x="4" y="456"/>
                </a:cxn>
                <a:cxn ang="0">
                  <a:pos x="0" y="404"/>
                </a:cxn>
                <a:cxn ang="0">
                  <a:pos x="30" y="310"/>
                </a:cxn>
                <a:cxn ang="0">
                  <a:pos x="32" y="278"/>
                </a:cxn>
                <a:cxn ang="0">
                  <a:pos x="40" y="248"/>
                </a:cxn>
                <a:cxn ang="0">
                  <a:pos x="32" y="226"/>
                </a:cxn>
                <a:cxn ang="0">
                  <a:pos x="50" y="198"/>
                </a:cxn>
                <a:cxn ang="0">
                  <a:pos x="54" y="180"/>
                </a:cxn>
                <a:cxn ang="0">
                  <a:pos x="44" y="146"/>
                </a:cxn>
                <a:cxn ang="0">
                  <a:pos x="34" y="96"/>
                </a:cxn>
                <a:cxn ang="0">
                  <a:pos x="24" y="50"/>
                </a:cxn>
                <a:cxn ang="0">
                  <a:pos x="54" y="16"/>
                </a:cxn>
                <a:cxn ang="0">
                  <a:pos x="74" y="6"/>
                </a:cxn>
                <a:cxn ang="0">
                  <a:pos x="102" y="0"/>
                </a:cxn>
                <a:cxn ang="0">
                  <a:pos x="124" y="12"/>
                </a:cxn>
                <a:cxn ang="0">
                  <a:pos x="156" y="52"/>
                </a:cxn>
                <a:cxn ang="0">
                  <a:pos x="166" y="84"/>
                </a:cxn>
                <a:cxn ang="0">
                  <a:pos x="178" y="118"/>
                </a:cxn>
                <a:cxn ang="0">
                  <a:pos x="192" y="140"/>
                </a:cxn>
                <a:cxn ang="0">
                  <a:pos x="206" y="146"/>
                </a:cxn>
                <a:cxn ang="0">
                  <a:pos x="146" y="770"/>
                </a:cxn>
                <a:cxn ang="0">
                  <a:pos x="132" y="710"/>
                </a:cxn>
                <a:cxn ang="0">
                  <a:pos x="126" y="734"/>
                </a:cxn>
                <a:cxn ang="0">
                  <a:pos x="128" y="788"/>
                </a:cxn>
                <a:cxn ang="0">
                  <a:pos x="140" y="810"/>
                </a:cxn>
                <a:cxn ang="0">
                  <a:pos x="146" y="780"/>
                </a:cxn>
                <a:cxn ang="0">
                  <a:pos x="176" y="324"/>
                </a:cxn>
                <a:cxn ang="0">
                  <a:pos x="166" y="262"/>
                </a:cxn>
                <a:cxn ang="0">
                  <a:pos x="142" y="304"/>
                </a:cxn>
                <a:cxn ang="0">
                  <a:pos x="138" y="318"/>
                </a:cxn>
                <a:cxn ang="0">
                  <a:pos x="140" y="338"/>
                </a:cxn>
                <a:cxn ang="0">
                  <a:pos x="172" y="380"/>
                </a:cxn>
                <a:cxn ang="0">
                  <a:pos x="176" y="324"/>
                </a:cxn>
              </a:cxnLst>
              <a:rect l="0" t="0" r="r" b="b"/>
              <a:pathLst>
                <a:path w="214" h="894">
                  <a:moveTo>
                    <a:pt x="214" y="148"/>
                  </a:moveTo>
                  <a:lnTo>
                    <a:pt x="214" y="148"/>
                  </a:lnTo>
                  <a:lnTo>
                    <a:pt x="210" y="154"/>
                  </a:lnTo>
                  <a:lnTo>
                    <a:pt x="210" y="154"/>
                  </a:lnTo>
                  <a:lnTo>
                    <a:pt x="204" y="158"/>
                  </a:lnTo>
                  <a:lnTo>
                    <a:pt x="204" y="158"/>
                  </a:lnTo>
                  <a:lnTo>
                    <a:pt x="200" y="162"/>
                  </a:lnTo>
                  <a:lnTo>
                    <a:pt x="200" y="164"/>
                  </a:lnTo>
                  <a:lnTo>
                    <a:pt x="200" y="164"/>
                  </a:lnTo>
                  <a:lnTo>
                    <a:pt x="202" y="166"/>
                  </a:lnTo>
                  <a:lnTo>
                    <a:pt x="210" y="168"/>
                  </a:lnTo>
                  <a:lnTo>
                    <a:pt x="210" y="168"/>
                  </a:lnTo>
                  <a:lnTo>
                    <a:pt x="200" y="180"/>
                  </a:lnTo>
                  <a:lnTo>
                    <a:pt x="200" y="180"/>
                  </a:lnTo>
                  <a:lnTo>
                    <a:pt x="202" y="194"/>
                  </a:lnTo>
                  <a:lnTo>
                    <a:pt x="204" y="210"/>
                  </a:lnTo>
                  <a:lnTo>
                    <a:pt x="204" y="210"/>
                  </a:lnTo>
                  <a:lnTo>
                    <a:pt x="208" y="260"/>
                  </a:lnTo>
                  <a:lnTo>
                    <a:pt x="208" y="260"/>
                  </a:lnTo>
                  <a:lnTo>
                    <a:pt x="210" y="310"/>
                  </a:lnTo>
                  <a:lnTo>
                    <a:pt x="210" y="310"/>
                  </a:lnTo>
                  <a:lnTo>
                    <a:pt x="208" y="316"/>
                  </a:lnTo>
                  <a:lnTo>
                    <a:pt x="204" y="322"/>
                  </a:lnTo>
                  <a:lnTo>
                    <a:pt x="204" y="322"/>
                  </a:lnTo>
                  <a:lnTo>
                    <a:pt x="204" y="366"/>
                  </a:lnTo>
                  <a:lnTo>
                    <a:pt x="204" y="366"/>
                  </a:lnTo>
                  <a:lnTo>
                    <a:pt x="202" y="382"/>
                  </a:lnTo>
                  <a:lnTo>
                    <a:pt x="200" y="394"/>
                  </a:lnTo>
                  <a:lnTo>
                    <a:pt x="196" y="404"/>
                  </a:lnTo>
                  <a:lnTo>
                    <a:pt x="192" y="410"/>
                  </a:lnTo>
                  <a:lnTo>
                    <a:pt x="192" y="410"/>
                  </a:lnTo>
                  <a:lnTo>
                    <a:pt x="192" y="422"/>
                  </a:lnTo>
                  <a:lnTo>
                    <a:pt x="192" y="422"/>
                  </a:lnTo>
                  <a:lnTo>
                    <a:pt x="198" y="446"/>
                  </a:lnTo>
                  <a:lnTo>
                    <a:pt x="200" y="448"/>
                  </a:lnTo>
                  <a:lnTo>
                    <a:pt x="200" y="470"/>
                  </a:lnTo>
                  <a:lnTo>
                    <a:pt x="200" y="470"/>
                  </a:lnTo>
                  <a:lnTo>
                    <a:pt x="194" y="480"/>
                  </a:lnTo>
                  <a:lnTo>
                    <a:pt x="188" y="486"/>
                  </a:lnTo>
                  <a:lnTo>
                    <a:pt x="180" y="492"/>
                  </a:lnTo>
                  <a:lnTo>
                    <a:pt x="170" y="496"/>
                  </a:lnTo>
                  <a:lnTo>
                    <a:pt x="170" y="496"/>
                  </a:lnTo>
                  <a:lnTo>
                    <a:pt x="168" y="554"/>
                  </a:lnTo>
                  <a:lnTo>
                    <a:pt x="168" y="554"/>
                  </a:lnTo>
                  <a:lnTo>
                    <a:pt x="164" y="612"/>
                  </a:lnTo>
                  <a:lnTo>
                    <a:pt x="164" y="612"/>
                  </a:lnTo>
                  <a:lnTo>
                    <a:pt x="166" y="650"/>
                  </a:lnTo>
                  <a:lnTo>
                    <a:pt x="166" y="650"/>
                  </a:lnTo>
                  <a:lnTo>
                    <a:pt x="168" y="688"/>
                  </a:lnTo>
                  <a:lnTo>
                    <a:pt x="168" y="688"/>
                  </a:lnTo>
                  <a:lnTo>
                    <a:pt x="168" y="734"/>
                  </a:lnTo>
                  <a:lnTo>
                    <a:pt x="170" y="798"/>
                  </a:lnTo>
                  <a:lnTo>
                    <a:pt x="172" y="800"/>
                  </a:lnTo>
                  <a:lnTo>
                    <a:pt x="172" y="800"/>
                  </a:lnTo>
                  <a:lnTo>
                    <a:pt x="182" y="834"/>
                  </a:lnTo>
                  <a:lnTo>
                    <a:pt x="182" y="834"/>
                  </a:lnTo>
                  <a:lnTo>
                    <a:pt x="174" y="852"/>
                  </a:lnTo>
                  <a:lnTo>
                    <a:pt x="170" y="868"/>
                  </a:lnTo>
                  <a:lnTo>
                    <a:pt x="170" y="868"/>
                  </a:lnTo>
                  <a:lnTo>
                    <a:pt x="170" y="874"/>
                  </a:lnTo>
                  <a:lnTo>
                    <a:pt x="168" y="876"/>
                  </a:lnTo>
                  <a:lnTo>
                    <a:pt x="168" y="876"/>
                  </a:lnTo>
                  <a:lnTo>
                    <a:pt x="166" y="874"/>
                  </a:lnTo>
                  <a:lnTo>
                    <a:pt x="164" y="872"/>
                  </a:lnTo>
                  <a:lnTo>
                    <a:pt x="164" y="872"/>
                  </a:lnTo>
                  <a:lnTo>
                    <a:pt x="164" y="866"/>
                  </a:lnTo>
                  <a:lnTo>
                    <a:pt x="160" y="862"/>
                  </a:lnTo>
                  <a:lnTo>
                    <a:pt x="160" y="862"/>
                  </a:lnTo>
                  <a:lnTo>
                    <a:pt x="146" y="870"/>
                  </a:lnTo>
                  <a:lnTo>
                    <a:pt x="146" y="872"/>
                  </a:lnTo>
                  <a:lnTo>
                    <a:pt x="146" y="894"/>
                  </a:lnTo>
                  <a:lnTo>
                    <a:pt x="146" y="894"/>
                  </a:lnTo>
                  <a:lnTo>
                    <a:pt x="140" y="894"/>
                  </a:lnTo>
                  <a:lnTo>
                    <a:pt x="138" y="890"/>
                  </a:lnTo>
                  <a:lnTo>
                    <a:pt x="138" y="890"/>
                  </a:lnTo>
                  <a:lnTo>
                    <a:pt x="138" y="876"/>
                  </a:lnTo>
                  <a:lnTo>
                    <a:pt x="138" y="876"/>
                  </a:lnTo>
                  <a:lnTo>
                    <a:pt x="136" y="868"/>
                  </a:lnTo>
                  <a:lnTo>
                    <a:pt x="130" y="864"/>
                  </a:lnTo>
                  <a:lnTo>
                    <a:pt x="130" y="864"/>
                  </a:lnTo>
                  <a:lnTo>
                    <a:pt x="118" y="880"/>
                  </a:lnTo>
                  <a:lnTo>
                    <a:pt x="118" y="880"/>
                  </a:lnTo>
                  <a:lnTo>
                    <a:pt x="112" y="886"/>
                  </a:lnTo>
                  <a:lnTo>
                    <a:pt x="106" y="892"/>
                  </a:lnTo>
                  <a:lnTo>
                    <a:pt x="98" y="894"/>
                  </a:lnTo>
                  <a:lnTo>
                    <a:pt x="90" y="894"/>
                  </a:lnTo>
                  <a:lnTo>
                    <a:pt x="90" y="894"/>
                  </a:lnTo>
                  <a:lnTo>
                    <a:pt x="78" y="894"/>
                  </a:lnTo>
                  <a:lnTo>
                    <a:pt x="70" y="888"/>
                  </a:lnTo>
                  <a:lnTo>
                    <a:pt x="66" y="882"/>
                  </a:lnTo>
                  <a:lnTo>
                    <a:pt x="66" y="882"/>
                  </a:lnTo>
                  <a:lnTo>
                    <a:pt x="66" y="878"/>
                  </a:lnTo>
                  <a:lnTo>
                    <a:pt x="66" y="878"/>
                  </a:lnTo>
                  <a:lnTo>
                    <a:pt x="70" y="874"/>
                  </a:lnTo>
                  <a:lnTo>
                    <a:pt x="70" y="874"/>
                  </a:lnTo>
                  <a:lnTo>
                    <a:pt x="82" y="872"/>
                  </a:lnTo>
                  <a:lnTo>
                    <a:pt x="82" y="872"/>
                  </a:lnTo>
                  <a:lnTo>
                    <a:pt x="86" y="870"/>
                  </a:lnTo>
                  <a:lnTo>
                    <a:pt x="88" y="866"/>
                  </a:lnTo>
                  <a:lnTo>
                    <a:pt x="94" y="850"/>
                  </a:lnTo>
                  <a:lnTo>
                    <a:pt x="94" y="850"/>
                  </a:lnTo>
                  <a:lnTo>
                    <a:pt x="98" y="834"/>
                  </a:lnTo>
                  <a:lnTo>
                    <a:pt x="98" y="820"/>
                  </a:lnTo>
                  <a:lnTo>
                    <a:pt x="98" y="820"/>
                  </a:lnTo>
                  <a:lnTo>
                    <a:pt x="98" y="802"/>
                  </a:lnTo>
                  <a:lnTo>
                    <a:pt x="94" y="782"/>
                  </a:lnTo>
                  <a:lnTo>
                    <a:pt x="90" y="762"/>
                  </a:lnTo>
                  <a:lnTo>
                    <a:pt x="82" y="738"/>
                  </a:lnTo>
                  <a:lnTo>
                    <a:pt x="82" y="738"/>
                  </a:lnTo>
                  <a:lnTo>
                    <a:pt x="78" y="708"/>
                  </a:lnTo>
                  <a:lnTo>
                    <a:pt x="72" y="666"/>
                  </a:lnTo>
                  <a:lnTo>
                    <a:pt x="72" y="666"/>
                  </a:lnTo>
                  <a:lnTo>
                    <a:pt x="50" y="588"/>
                  </a:lnTo>
                  <a:lnTo>
                    <a:pt x="50" y="588"/>
                  </a:lnTo>
                  <a:lnTo>
                    <a:pt x="46" y="562"/>
                  </a:lnTo>
                  <a:lnTo>
                    <a:pt x="42" y="526"/>
                  </a:lnTo>
                  <a:lnTo>
                    <a:pt x="42" y="526"/>
                  </a:lnTo>
                  <a:lnTo>
                    <a:pt x="30" y="488"/>
                  </a:lnTo>
                  <a:lnTo>
                    <a:pt x="28" y="486"/>
                  </a:lnTo>
                  <a:lnTo>
                    <a:pt x="28" y="486"/>
                  </a:lnTo>
                  <a:lnTo>
                    <a:pt x="14" y="484"/>
                  </a:lnTo>
                  <a:lnTo>
                    <a:pt x="14" y="484"/>
                  </a:lnTo>
                  <a:lnTo>
                    <a:pt x="8" y="472"/>
                  </a:lnTo>
                  <a:lnTo>
                    <a:pt x="4" y="456"/>
                  </a:lnTo>
                  <a:lnTo>
                    <a:pt x="2" y="438"/>
                  </a:lnTo>
                  <a:lnTo>
                    <a:pt x="0" y="418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16" y="358"/>
                  </a:lnTo>
                  <a:lnTo>
                    <a:pt x="16" y="358"/>
                  </a:lnTo>
                  <a:lnTo>
                    <a:pt x="30" y="310"/>
                  </a:lnTo>
                  <a:lnTo>
                    <a:pt x="30" y="310"/>
                  </a:lnTo>
                  <a:lnTo>
                    <a:pt x="32" y="300"/>
                  </a:lnTo>
                  <a:lnTo>
                    <a:pt x="32" y="300"/>
                  </a:lnTo>
                  <a:lnTo>
                    <a:pt x="32" y="278"/>
                  </a:lnTo>
                  <a:lnTo>
                    <a:pt x="32" y="278"/>
                  </a:lnTo>
                  <a:lnTo>
                    <a:pt x="32" y="270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0" y="248"/>
                  </a:lnTo>
                  <a:lnTo>
                    <a:pt x="40" y="248"/>
                  </a:lnTo>
                  <a:lnTo>
                    <a:pt x="32" y="232"/>
                  </a:lnTo>
                  <a:lnTo>
                    <a:pt x="32" y="226"/>
                  </a:lnTo>
                  <a:lnTo>
                    <a:pt x="32" y="226"/>
                  </a:lnTo>
                  <a:lnTo>
                    <a:pt x="32" y="216"/>
                  </a:lnTo>
                  <a:lnTo>
                    <a:pt x="36" y="208"/>
                  </a:lnTo>
                  <a:lnTo>
                    <a:pt x="42" y="202"/>
                  </a:lnTo>
                  <a:lnTo>
                    <a:pt x="50" y="198"/>
                  </a:lnTo>
                  <a:lnTo>
                    <a:pt x="50" y="198"/>
                  </a:lnTo>
                  <a:lnTo>
                    <a:pt x="52" y="190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2" y="170"/>
                  </a:lnTo>
                  <a:lnTo>
                    <a:pt x="48" y="158"/>
                  </a:lnTo>
                  <a:lnTo>
                    <a:pt x="48" y="158"/>
                  </a:lnTo>
                  <a:lnTo>
                    <a:pt x="44" y="146"/>
                  </a:lnTo>
                  <a:lnTo>
                    <a:pt x="42" y="136"/>
                  </a:lnTo>
                  <a:lnTo>
                    <a:pt x="42" y="136"/>
                  </a:lnTo>
                  <a:lnTo>
                    <a:pt x="40" y="118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6" y="76"/>
                  </a:lnTo>
                  <a:lnTo>
                    <a:pt x="24" y="54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32" y="38"/>
                  </a:lnTo>
                  <a:lnTo>
                    <a:pt x="42" y="26"/>
                  </a:lnTo>
                  <a:lnTo>
                    <a:pt x="54" y="16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74" y="6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94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16" y="6"/>
                  </a:lnTo>
                  <a:lnTo>
                    <a:pt x="124" y="12"/>
                  </a:lnTo>
                  <a:lnTo>
                    <a:pt x="134" y="22"/>
                  </a:lnTo>
                  <a:lnTo>
                    <a:pt x="142" y="34"/>
                  </a:lnTo>
                  <a:lnTo>
                    <a:pt x="142" y="34"/>
                  </a:lnTo>
                  <a:lnTo>
                    <a:pt x="156" y="52"/>
                  </a:lnTo>
                  <a:lnTo>
                    <a:pt x="156" y="52"/>
                  </a:lnTo>
                  <a:lnTo>
                    <a:pt x="162" y="64"/>
                  </a:lnTo>
                  <a:lnTo>
                    <a:pt x="166" y="84"/>
                  </a:lnTo>
                  <a:lnTo>
                    <a:pt x="166" y="84"/>
                  </a:lnTo>
                  <a:lnTo>
                    <a:pt x="170" y="104"/>
                  </a:lnTo>
                  <a:lnTo>
                    <a:pt x="174" y="112"/>
                  </a:lnTo>
                  <a:lnTo>
                    <a:pt x="178" y="118"/>
                  </a:lnTo>
                  <a:lnTo>
                    <a:pt x="178" y="118"/>
                  </a:lnTo>
                  <a:lnTo>
                    <a:pt x="196" y="132"/>
                  </a:lnTo>
                  <a:lnTo>
                    <a:pt x="196" y="132"/>
                  </a:lnTo>
                  <a:lnTo>
                    <a:pt x="192" y="138"/>
                  </a:lnTo>
                  <a:lnTo>
                    <a:pt x="192" y="140"/>
                  </a:lnTo>
                  <a:lnTo>
                    <a:pt x="192" y="140"/>
                  </a:lnTo>
                  <a:lnTo>
                    <a:pt x="198" y="144"/>
                  </a:lnTo>
                  <a:lnTo>
                    <a:pt x="206" y="146"/>
                  </a:lnTo>
                  <a:lnTo>
                    <a:pt x="206" y="146"/>
                  </a:lnTo>
                  <a:lnTo>
                    <a:pt x="214" y="148"/>
                  </a:lnTo>
                  <a:lnTo>
                    <a:pt x="214" y="148"/>
                  </a:lnTo>
                  <a:close/>
                  <a:moveTo>
                    <a:pt x="146" y="770"/>
                  </a:moveTo>
                  <a:lnTo>
                    <a:pt x="146" y="770"/>
                  </a:lnTo>
                  <a:lnTo>
                    <a:pt x="146" y="754"/>
                  </a:lnTo>
                  <a:lnTo>
                    <a:pt x="142" y="738"/>
                  </a:lnTo>
                  <a:lnTo>
                    <a:pt x="138" y="722"/>
                  </a:lnTo>
                  <a:lnTo>
                    <a:pt x="132" y="710"/>
                  </a:lnTo>
                  <a:lnTo>
                    <a:pt x="132" y="710"/>
                  </a:lnTo>
                  <a:lnTo>
                    <a:pt x="128" y="720"/>
                  </a:lnTo>
                  <a:lnTo>
                    <a:pt x="128" y="734"/>
                  </a:lnTo>
                  <a:lnTo>
                    <a:pt x="126" y="734"/>
                  </a:lnTo>
                  <a:lnTo>
                    <a:pt x="126" y="734"/>
                  </a:lnTo>
                  <a:lnTo>
                    <a:pt x="126" y="774"/>
                  </a:lnTo>
                  <a:lnTo>
                    <a:pt x="126" y="774"/>
                  </a:lnTo>
                  <a:lnTo>
                    <a:pt x="128" y="788"/>
                  </a:lnTo>
                  <a:lnTo>
                    <a:pt x="130" y="798"/>
                  </a:lnTo>
                  <a:lnTo>
                    <a:pt x="134" y="806"/>
                  </a:lnTo>
                  <a:lnTo>
                    <a:pt x="138" y="810"/>
                  </a:lnTo>
                  <a:lnTo>
                    <a:pt x="140" y="810"/>
                  </a:lnTo>
                  <a:lnTo>
                    <a:pt x="140" y="810"/>
                  </a:lnTo>
                  <a:lnTo>
                    <a:pt x="142" y="788"/>
                  </a:lnTo>
                  <a:lnTo>
                    <a:pt x="142" y="788"/>
                  </a:lnTo>
                  <a:lnTo>
                    <a:pt x="146" y="780"/>
                  </a:lnTo>
                  <a:lnTo>
                    <a:pt x="146" y="770"/>
                  </a:lnTo>
                  <a:lnTo>
                    <a:pt x="146" y="770"/>
                  </a:lnTo>
                  <a:close/>
                  <a:moveTo>
                    <a:pt x="176" y="324"/>
                  </a:moveTo>
                  <a:lnTo>
                    <a:pt x="176" y="324"/>
                  </a:lnTo>
                  <a:lnTo>
                    <a:pt x="174" y="302"/>
                  </a:lnTo>
                  <a:lnTo>
                    <a:pt x="174" y="284"/>
                  </a:lnTo>
                  <a:lnTo>
                    <a:pt x="170" y="270"/>
                  </a:lnTo>
                  <a:lnTo>
                    <a:pt x="166" y="262"/>
                  </a:lnTo>
                  <a:lnTo>
                    <a:pt x="164" y="264"/>
                  </a:lnTo>
                  <a:lnTo>
                    <a:pt x="164" y="264"/>
                  </a:lnTo>
                  <a:lnTo>
                    <a:pt x="156" y="282"/>
                  </a:lnTo>
                  <a:lnTo>
                    <a:pt x="142" y="304"/>
                  </a:lnTo>
                  <a:lnTo>
                    <a:pt x="140" y="306"/>
                  </a:lnTo>
                  <a:lnTo>
                    <a:pt x="140" y="306"/>
                  </a:lnTo>
                  <a:lnTo>
                    <a:pt x="140" y="314"/>
                  </a:lnTo>
                  <a:lnTo>
                    <a:pt x="138" y="318"/>
                  </a:lnTo>
                  <a:lnTo>
                    <a:pt x="138" y="326"/>
                  </a:lnTo>
                  <a:lnTo>
                    <a:pt x="138" y="326"/>
                  </a:lnTo>
                  <a:lnTo>
                    <a:pt x="138" y="330"/>
                  </a:lnTo>
                  <a:lnTo>
                    <a:pt x="140" y="338"/>
                  </a:lnTo>
                  <a:lnTo>
                    <a:pt x="150" y="354"/>
                  </a:lnTo>
                  <a:lnTo>
                    <a:pt x="150" y="354"/>
                  </a:lnTo>
                  <a:lnTo>
                    <a:pt x="170" y="382"/>
                  </a:lnTo>
                  <a:lnTo>
                    <a:pt x="172" y="380"/>
                  </a:lnTo>
                  <a:lnTo>
                    <a:pt x="172" y="380"/>
                  </a:lnTo>
                  <a:lnTo>
                    <a:pt x="174" y="350"/>
                  </a:lnTo>
                  <a:lnTo>
                    <a:pt x="176" y="324"/>
                  </a:lnTo>
                  <a:lnTo>
                    <a:pt x="176" y="32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91" name="Group 67"/>
          <p:cNvGrpSpPr>
            <a:grpSpLocks noChangeAspect="1"/>
          </p:cNvGrpSpPr>
          <p:nvPr userDrawn="1"/>
        </p:nvGrpSpPr>
        <p:grpSpPr bwMode="auto">
          <a:xfrm flipH="1" flipV="1">
            <a:off x="152398" y="152400"/>
            <a:ext cx="1600202" cy="1033671"/>
            <a:chOff x="2497" y="1995"/>
            <a:chExt cx="805" cy="52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auto">
            <a:xfrm>
              <a:off x="3043" y="2467"/>
              <a:ext cx="46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auto">
            <a:xfrm>
              <a:off x="2699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Rectangle 71"/>
            <p:cNvSpPr>
              <a:spLocks noChangeArrowheads="1"/>
            </p:cNvSpPr>
            <p:nvPr userDrawn="1"/>
          </p:nvSpPr>
          <p:spPr bwMode="auto">
            <a:xfrm>
              <a:off x="2598" y="2467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6" name="Rectangle 72"/>
            <p:cNvSpPr>
              <a:spLocks noChangeArrowheads="1"/>
            </p:cNvSpPr>
            <p:nvPr userDrawn="1"/>
          </p:nvSpPr>
          <p:spPr bwMode="auto">
            <a:xfrm>
              <a:off x="2497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Rectangle 73"/>
            <p:cNvSpPr>
              <a:spLocks noChangeArrowheads="1"/>
            </p:cNvSpPr>
            <p:nvPr userDrawn="1"/>
          </p:nvSpPr>
          <p:spPr bwMode="auto">
            <a:xfrm>
              <a:off x="3148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8" name="Rectangle 74"/>
            <p:cNvSpPr>
              <a:spLocks noChangeArrowheads="1"/>
            </p:cNvSpPr>
            <p:nvPr userDrawn="1"/>
          </p:nvSpPr>
          <p:spPr bwMode="auto">
            <a:xfrm>
              <a:off x="3254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Rectangle 75"/>
            <p:cNvSpPr>
              <a:spLocks noChangeArrowheads="1"/>
            </p:cNvSpPr>
            <p:nvPr userDrawn="1"/>
          </p:nvSpPr>
          <p:spPr bwMode="auto">
            <a:xfrm>
              <a:off x="3148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0" name="Rectangle 76"/>
            <p:cNvSpPr>
              <a:spLocks noChangeArrowheads="1"/>
            </p:cNvSpPr>
            <p:nvPr userDrawn="1"/>
          </p:nvSpPr>
          <p:spPr bwMode="auto">
            <a:xfrm>
              <a:off x="3254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Rectangle 77"/>
            <p:cNvSpPr>
              <a:spLocks noChangeArrowheads="1"/>
            </p:cNvSpPr>
            <p:nvPr userDrawn="1"/>
          </p:nvSpPr>
          <p:spPr bwMode="auto">
            <a:xfrm>
              <a:off x="3148" y="2100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" name="Rectangle 78"/>
            <p:cNvSpPr>
              <a:spLocks noChangeArrowheads="1"/>
            </p:cNvSpPr>
            <p:nvPr userDrawn="1"/>
          </p:nvSpPr>
          <p:spPr bwMode="auto">
            <a:xfrm>
              <a:off x="3254" y="2100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Rectangle 79"/>
            <p:cNvSpPr>
              <a:spLocks noChangeArrowheads="1"/>
            </p:cNvSpPr>
            <p:nvPr userDrawn="1"/>
          </p:nvSpPr>
          <p:spPr bwMode="auto">
            <a:xfrm>
              <a:off x="2940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4" name="Rectangle 80"/>
            <p:cNvSpPr>
              <a:spLocks noChangeArrowheads="1"/>
            </p:cNvSpPr>
            <p:nvPr userDrawn="1"/>
          </p:nvSpPr>
          <p:spPr bwMode="auto">
            <a:xfrm>
              <a:off x="3046" y="2206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39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>
              <a:off x="3148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3254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8" name="Rectangle 84"/>
            <p:cNvSpPr>
              <a:spLocks noChangeArrowheads="1"/>
            </p:cNvSpPr>
            <p:nvPr userDrawn="1"/>
          </p:nvSpPr>
          <p:spPr bwMode="auto">
            <a:xfrm>
              <a:off x="2940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" name="Rectangle 85"/>
            <p:cNvSpPr>
              <a:spLocks noChangeArrowheads="1"/>
            </p:cNvSpPr>
            <p:nvPr userDrawn="1"/>
          </p:nvSpPr>
          <p:spPr bwMode="auto">
            <a:xfrm>
              <a:off x="3046" y="2305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0" name="Rectangle 86"/>
            <p:cNvSpPr>
              <a:spLocks noChangeArrowheads="1"/>
            </p:cNvSpPr>
            <p:nvPr userDrawn="1"/>
          </p:nvSpPr>
          <p:spPr bwMode="auto">
            <a:xfrm>
              <a:off x="2839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1" name="Rectangle 87"/>
            <p:cNvSpPr>
              <a:spLocks noChangeArrowheads="1"/>
            </p:cNvSpPr>
            <p:nvPr userDrawn="1"/>
          </p:nvSpPr>
          <p:spPr bwMode="auto">
            <a:xfrm>
              <a:off x="3148" y="1995"/>
              <a:ext cx="48" cy="4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2" name="Rectangle 88"/>
            <p:cNvSpPr>
              <a:spLocks noChangeArrowheads="1"/>
            </p:cNvSpPr>
            <p:nvPr userDrawn="1"/>
          </p:nvSpPr>
          <p:spPr bwMode="auto">
            <a:xfrm>
              <a:off x="3254" y="1995"/>
              <a:ext cx="48" cy="4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85800" y="1143000"/>
            <a:ext cx="7772400" cy="646331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1828800"/>
            <a:ext cx="7772400" cy="46166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3" name="Rectangle 32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7"/>
            <p:cNvGrpSpPr>
              <a:grpSpLocks noChangeAspect="1"/>
            </p:cNvGrpSpPr>
            <p:nvPr userDrawn="1"/>
          </p:nvGrpSpPr>
          <p:grpSpPr bwMode="auto">
            <a:xfrm flipH="1" flipV="1">
              <a:off x="152398" y="152400"/>
              <a:ext cx="1066802" cy="689114"/>
              <a:chOff x="2497" y="1995"/>
              <a:chExt cx="805" cy="52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8" name="Rectangle 69"/>
              <p:cNvSpPr>
                <a:spLocks noChangeArrowheads="1"/>
              </p:cNvSpPr>
              <p:nvPr userDrawn="1"/>
            </p:nvSpPr>
            <p:spPr bwMode="auto">
              <a:xfrm>
                <a:off x="3043" y="2467"/>
                <a:ext cx="46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Rectangle 70"/>
              <p:cNvSpPr>
                <a:spLocks noChangeArrowheads="1"/>
              </p:cNvSpPr>
              <p:nvPr userDrawn="1"/>
            </p:nvSpPr>
            <p:spPr bwMode="auto">
              <a:xfrm>
                <a:off x="2699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71"/>
              <p:cNvSpPr>
                <a:spLocks noChangeArrowheads="1"/>
              </p:cNvSpPr>
              <p:nvPr userDrawn="1"/>
            </p:nvSpPr>
            <p:spPr bwMode="auto">
              <a:xfrm>
                <a:off x="2598" y="2467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72"/>
              <p:cNvSpPr>
                <a:spLocks noChangeArrowheads="1"/>
              </p:cNvSpPr>
              <p:nvPr userDrawn="1"/>
            </p:nvSpPr>
            <p:spPr bwMode="auto">
              <a:xfrm>
                <a:off x="2497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73"/>
              <p:cNvSpPr>
                <a:spLocks noChangeArrowheads="1"/>
              </p:cNvSpPr>
              <p:nvPr userDrawn="1"/>
            </p:nvSpPr>
            <p:spPr bwMode="auto">
              <a:xfrm>
                <a:off x="3148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74"/>
              <p:cNvSpPr>
                <a:spLocks noChangeArrowheads="1"/>
              </p:cNvSpPr>
              <p:nvPr userDrawn="1"/>
            </p:nvSpPr>
            <p:spPr bwMode="auto">
              <a:xfrm>
                <a:off x="3254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75"/>
              <p:cNvSpPr>
                <a:spLocks noChangeArrowheads="1"/>
              </p:cNvSpPr>
              <p:nvPr userDrawn="1"/>
            </p:nvSpPr>
            <p:spPr bwMode="auto">
              <a:xfrm>
                <a:off x="3148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76"/>
              <p:cNvSpPr>
                <a:spLocks noChangeArrowheads="1"/>
              </p:cNvSpPr>
              <p:nvPr userDrawn="1"/>
            </p:nvSpPr>
            <p:spPr bwMode="auto">
              <a:xfrm>
                <a:off x="3254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Rectangle 77"/>
              <p:cNvSpPr>
                <a:spLocks noChangeArrowheads="1"/>
              </p:cNvSpPr>
              <p:nvPr userDrawn="1"/>
            </p:nvSpPr>
            <p:spPr bwMode="auto">
              <a:xfrm>
                <a:off x="3148" y="2100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78"/>
              <p:cNvSpPr>
                <a:spLocks noChangeArrowheads="1"/>
              </p:cNvSpPr>
              <p:nvPr userDrawn="1"/>
            </p:nvSpPr>
            <p:spPr bwMode="auto">
              <a:xfrm>
                <a:off x="3254" y="2100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79"/>
              <p:cNvSpPr>
                <a:spLocks noChangeArrowheads="1"/>
              </p:cNvSpPr>
              <p:nvPr userDrawn="1"/>
            </p:nvSpPr>
            <p:spPr bwMode="auto">
              <a:xfrm>
                <a:off x="2940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80"/>
              <p:cNvSpPr>
                <a:spLocks noChangeArrowheads="1"/>
              </p:cNvSpPr>
              <p:nvPr userDrawn="1"/>
            </p:nvSpPr>
            <p:spPr bwMode="auto">
              <a:xfrm>
                <a:off x="3046" y="2206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81"/>
              <p:cNvSpPr>
                <a:spLocks noChangeArrowheads="1"/>
              </p:cNvSpPr>
              <p:nvPr userDrawn="1"/>
            </p:nvSpPr>
            <p:spPr bwMode="auto">
              <a:xfrm>
                <a:off x="2839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Rectangle 82"/>
              <p:cNvSpPr>
                <a:spLocks noChangeArrowheads="1"/>
              </p:cNvSpPr>
              <p:nvPr userDrawn="1"/>
            </p:nvSpPr>
            <p:spPr bwMode="auto">
              <a:xfrm>
                <a:off x="3148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83"/>
              <p:cNvSpPr>
                <a:spLocks noChangeArrowheads="1"/>
              </p:cNvSpPr>
              <p:nvPr userDrawn="1"/>
            </p:nvSpPr>
            <p:spPr bwMode="auto">
              <a:xfrm>
                <a:off x="3254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84"/>
              <p:cNvSpPr>
                <a:spLocks noChangeArrowheads="1"/>
              </p:cNvSpPr>
              <p:nvPr userDrawn="1"/>
            </p:nvSpPr>
            <p:spPr bwMode="auto">
              <a:xfrm>
                <a:off x="2940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85"/>
              <p:cNvSpPr>
                <a:spLocks noChangeArrowheads="1"/>
              </p:cNvSpPr>
              <p:nvPr userDrawn="1"/>
            </p:nvSpPr>
            <p:spPr bwMode="auto">
              <a:xfrm>
                <a:off x="3046" y="2305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86"/>
              <p:cNvSpPr>
                <a:spLocks noChangeArrowheads="1"/>
              </p:cNvSpPr>
              <p:nvPr userDrawn="1"/>
            </p:nvSpPr>
            <p:spPr bwMode="auto">
              <a:xfrm>
                <a:off x="2839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87"/>
              <p:cNvSpPr>
                <a:spLocks noChangeArrowheads="1"/>
              </p:cNvSpPr>
              <p:nvPr userDrawn="1"/>
            </p:nvSpPr>
            <p:spPr bwMode="auto">
              <a:xfrm>
                <a:off x="3148" y="1995"/>
                <a:ext cx="48" cy="4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Rectangle 88"/>
              <p:cNvSpPr>
                <a:spLocks noChangeArrowheads="1"/>
              </p:cNvSpPr>
              <p:nvPr userDrawn="1"/>
            </p:nvSpPr>
            <p:spPr bwMode="auto">
              <a:xfrm>
                <a:off x="3254" y="1995"/>
                <a:ext cx="48" cy="4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8054975" y="0"/>
              <a:ext cx="1089025" cy="26631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1295400" y="5715000"/>
              <a:ext cx="6858000" cy="9144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3000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3000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88646-8CEC-4AE4-B1E7-ADF9D885FD96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F2618-C234-4528-BB60-72360CB0937F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2555777" y="4149080"/>
            <a:ext cx="617233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b="1" i="1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International Conference on Computer Vision (</a:t>
            </a:r>
            <a:r>
              <a:rPr lang="en-US" altLang="zh-CN" sz="1600" b="1" i="1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ICCV</a:t>
            </a:r>
            <a:r>
              <a:rPr lang="en-US" altLang="zh-CN" sz="1600" b="1" i="1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),</a:t>
            </a:r>
            <a:r>
              <a:rPr lang="en-US" altLang="zh-CN" sz="1600" b="1" i="1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2011. </a:t>
            </a:r>
          </a:p>
          <a:p>
            <a:pPr algn="r">
              <a:lnSpc>
                <a:spcPct val="150000"/>
              </a:lnSpc>
            </a:pPr>
            <a:r>
              <a:rPr lang="en-US" altLang="zh-CN" sz="1600" b="1" i="1" dirty="0" smtClean="0">
                <a:solidFill>
                  <a:schemeClr val="accent2"/>
                </a:solidFill>
                <a:latin typeface="Comic Sans MS" panose="030F0702030302020204" pitchFamily="66" charset="0"/>
                <a:ea typeface="楷体" pitchFamily="49" charset="-122"/>
                <a:cs typeface="MoolBoran" pitchFamily="34" charset="0"/>
              </a:rPr>
              <a:t>Reporter: </a:t>
            </a:r>
            <a:r>
              <a:rPr lang="en-US" altLang="zh-CN" sz="1600" b="1" i="1" dirty="0" err="1" smtClean="0">
                <a:solidFill>
                  <a:schemeClr val="accent2"/>
                </a:solidFill>
                <a:latin typeface="Comic Sans MS" panose="030F0702030302020204" pitchFamily="66" charset="0"/>
                <a:ea typeface="楷体" pitchFamily="49" charset="-122"/>
                <a:cs typeface="MoolBoran" pitchFamily="34" charset="0"/>
              </a:rPr>
              <a:t>Ge</a:t>
            </a:r>
            <a:r>
              <a:rPr lang="en-US" altLang="zh-CN" sz="1600" b="1" i="1" dirty="0" smtClean="0">
                <a:solidFill>
                  <a:schemeClr val="accent2"/>
                </a:solidFill>
                <a:latin typeface="Comic Sans MS" panose="030F0702030302020204" pitchFamily="66" charset="0"/>
                <a:ea typeface="楷体" pitchFamily="49" charset="-122"/>
                <a:cs typeface="MoolBoran" pitchFamily="34" charset="0"/>
              </a:rPr>
              <a:t> </a:t>
            </a:r>
            <a:r>
              <a:rPr lang="en-US" altLang="zh-CN" sz="1600" b="1" i="1" dirty="0" err="1" smtClean="0">
                <a:solidFill>
                  <a:schemeClr val="accent2"/>
                </a:solidFill>
                <a:latin typeface="Comic Sans MS" panose="030F0702030302020204" pitchFamily="66" charset="0"/>
                <a:ea typeface="楷体" pitchFamily="49" charset="-122"/>
                <a:cs typeface="MoolBoran" pitchFamily="34" charset="0"/>
              </a:rPr>
              <a:t>Linlin</a:t>
            </a:r>
            <a:endParaRPr lang="en-US" altLang="zh-CN" sz="1600" b="1" i="1" dirty="0" smtClean="0">
              <a:solidFill>
                <a:schemeClr val="accent2"/>
              </a:solidFill>
              <a:latin typeface="Comic Sans MS" panose="030F0702030302020204" pitchFamily="66" charset="0"/>
              <a:ea typeface="楷体" pitchFamily="49" charset="-122"/>
              <a:cs typeface="MoolBoran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altLang="zh-CN" sz="1600" b="1" i="1" dirty="0" smtClean="0">
                <a:solidFill>
                  <a:schemeClr val="accent2"/>
                </a:solidFill>
                <a:effectLst/>
                <a:latin typeface="Comic Sans MS" panose="030F0702030302020204" pitchFamily="66" charset="0"/>
                <a:ea typeface="楷体" pitchFamily="49" charset="-122"/>
                <a:cs typeface="MoolBoran" pitchFamily="34" charset="0"/>
              </a:rPr>
              <a:t>Date: 2019.05.27</a:t>
            </a:r>
            <a:endParaRPr lang="zh-CN" altLang="en-US" sz="1600" b="1" i="1" dirty="0">
              <a:solidFill>
                <a:schemeClr val="accent2"/>
              </a:solidFill>
              <a:effectLst/>
              <a:latin typeface="Comic Sans MS" panose="030F0702030302020204" pitchFamily="66" charset="0"/>
              <a:ea typeface="楷体" pitchFamily="49" charset="-122"/>
              <a:cs typeface="MoolBoran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6"/>
            <a:ext cx="8763086" cy="2105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877932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3  MRPCA (Moving Robust Principal Component Analysis)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836712"/>
            <a:ext cx="80640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MRPCA is an algorithm which applied RPCA to point cloud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denoising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A factor analysis model to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local neighborhoods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A global approach to process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overlapped regions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2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769920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3.1  MRPCA —— Local Neighborhoods Processing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89555" y="764704"/>
            <a:ext cx="7482845" cy="1168137"/>
            <a:chOff x="683568" y="964718"/>
            <a:chExt cx="7482845" cy="116813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568" y="964718"/>
              <a:ext cx="7482845" cy="1168137"/>
            </a:xfrm>
            <a:prstGeom prst="rect">
              <a:avLst/>
            </a:prstGeom>
          </p:spPr>
        </p:pic>
        <p:sp>
          <p:nvSpPr>
            <p:cNvPr id="6" name="椭圆 5"/>
            <p:cNvSpPr/>
            <p:nvPr/>
          </p:nvSpPr>
          <p:spPr>
            <a:xfrm>
              <a:off x="6981998" y="1078564"/>
              <a:ext cx="435648" cy="57606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>
              <a:noAutofit/>
            </a:bodyPr>
            <a:lstStyle/>
            <a:p>
              <a:pPr algn="ctr"/>
              <a:endParaRPr lang="zh-CN" altLang="en-US" sz="1400" b="1" dirty="0" smtClean="0">
                <a:solidFill>
                  <a:srgbClr val="336699"/>
                </a:solidFill>
                <a:latin typeface="楷体" pitchFamily="49" charset="-122"/>
                <a:ea typeface="楷体" pitchFamily="49" charset="-122"/>
                <a:cs typeface="MoolBoran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668244" y="2021939"/>
                <a:ext cx="803297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 latinLnBrk="1"/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Here, the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𝑖𝑙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function to 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increase the influence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points who have similar normal vector.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44" y="2021939"/>
                <a:ext cx="8032976" cy="830997"/>
              </a:xfrm>
              <a:prstGeom prst="rect">
                <a:avLst/>
              </a:prstGeom>
              <a:blipFill>
                <a:blip r:embed="rId4"/>
                <a:stretch>
                  <a:fillRect l="-1215" t="-5882" r="-456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7495" y="3284984"/>
            <a:ext cx="1870849" cy="51657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555" y="4365104"/>
            <a:ext cx="3639206" cy="22790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34089" y="2948751"/>
            <a:ext cx="345064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Gaussian Kernel Function</a:t>
            </a:r>
          </a:p>
          <a:p>
            <a:pPr algn="ctr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 algn="ctr"/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Radial Basis Function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/>
          <p:cNvCxnSpPr>
            <a:stCxn id="2" idx="3"/>
          </p:cNvCxnSpPr>
          <p:nvPr/>
        </p:nvCxnSpPr>
        <p:spPr>
          <a:xfrm flipV="1">
            <a:off x="4684732" y="3548915"/>
            <a:ext cx="93068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6987985" y="3284984"/>
            <a:ext cx="320319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>
            <a:noAutofit/>
          </a:bodyPr>
          <a:lstStyle/>
          <a:p>
            <a:pPr algn="ctr"/>
            <a:endParaRPr lang="zh-CN" altLang="en-US" sz="1400" b="1" dirty="0" smtClean="0">
              <a:solidFill>
                <a:srgbClr val="336699"/>
              </a:solidFill>
              <a:latin typeface="楷体" pitchFamily="49" charset="-122"/>
              <a:ea typeface="楷体" pitchFamily="49" charset="-122"/>
              <a:cs typeface="MoolBoran" pitchFamily="34" charset="0"/>
            </a:endParaRPr>
          </a:p>
        </p:txBody>
      </p:sp>
      <p:cxnSp>
        <p:nvCxnSpPr>
          <p:cNvPr id="23" name="肘形连接符 22"/>
          <p:cNvCxnSpPr>
            <a:stCxn id="21" idx="4"/>
          </p:cNvCxnSpPr>
          <p:nvPr/>
        </p:nvCxnSpPr>
        <p:spPr>
          <a:xfrm rot="16200000" flipH="1">
            <a:off x="6904188" y="3960988"/>
            <a:ext cx="1008112" cy="52019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243693" y="4691909"/>
            <a:ext cx="2917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Angle between </a:t>
            </a:r>
          </a:p>
          <a:p>
            <a:pPr algn="ctr"/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oints’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ormals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77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762719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3.2  MRPCA —— Overlapped Regions Processing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r="2941"/>
          <a:stretch/>
        </p:blipFill>
        <p:spPr>
          <a:xfrm>
            <a:off x="1294351" y="1490860"/>
            <a:ext cx="4752528" cy="68844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518486" y="1490860"/>
            <a:ext cx="2160240" cy="688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>
            <a:noAutofit/>
          </a:bodyPr>
          <a:lstStyle/>
          <a:p>
            <a:pPr algn="ctr"/>
            <a:endParaRPr lang="zh-CN" altLang="en-US" sz="1400" b="1" dirty="0" smtClean="0">
              <a:solidFill>
                <a:srgbClr val="336699"/>
              </a:solidFill>
              <a:latin typeface="楷体" pitchFamily="49" charset="-122"/>
              <a:ea typeface="楷体" pitchFamily="49" charset="-122"/>
              <a:cs typeface="MoolBoran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02887" y="1490860"/>
            <a:ext cx="1016000" cy="688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>
            <a:noAutofit/>
          </a:bodyPr>
          <a:lstStyle/>
          <a:p>
            <a:pPr algn="ctr"/>
            <a:endParaRPr lang="zh-CN" altLang="en-US" sz="1400" b="1" dirty="0" smtClean="0">
              <a:solidFill>
                <a:srgbClr val="336699"/>
              </a:solidFill>
              <a:latin typeface="楷体" pitchFamily="49" charset="-122"/>
              <a:ea typeface="楷体" pitchFamily="49" charset="-122"/>
              <a:cs typeface="MoolBoran" pitchFamily="34" charset="0"/>
            </a:endParaRPr>
          </a:p>
        </p:txBody>
      </p:sp>
      <p:cxnSp>
        <p:nvCxnSpPr>
          <p:cNvPr id="15" name="直接箭头连接符 14"/>
          <p:cNvCxnSpPr>
            <a:stCxn id="4" idx="2"/>
          </p:cNvCxnSpPr>
          <p:nvPr/>
        </p:nvCxnSpPr>
        <p:spPr>
          <a:xfrm>
            <a:off x="3598606" y="2179303"/>
            <a:ext cx="1" cy="4636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2"/>
          </p:cNvCxnSpPr>
          <p:nvPr/>
        </p:nvCxnSpPr>
        <p:spPr>
          <a:xfrm>
            <a:off x="5610887" y="2179303"/>
            <a:ext cx="3944" cy="4636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483768" y="2636912"/>
            <a:ext cx="2266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Data Error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148064" y="2636912"/>
            <a:ext cx="238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Cloud Error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52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35737" y="750864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3"/>
          <p:cNvSpPr txBox="1">
            <a:spLocks/>
          </p:cNvSpPr>
          <p:nvPr/>
        </p:nvSpPr>
        <p:spPr bwMode="auto">
          <a:xfrm>
            <a:off x="257175" y="142852"/>
            <a:ext cx="777120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3.3  MRPCA —— Parameters and Processing Time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94407" y="1916832"/>
            <a:ext cx="6696744" cy="4322612"/>
            <a:chOff x="0" y="978597"/>
            <a:chExt cx="4639177" cy="308838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56" r="72050"/>
            <a:stretch/>
          </p:blipFill>
          <p:spPr bwMode="auto">
            <a:xfrm>
              <a:off x="0" y="978597"/>
              <a:ext cx="2555776" cy="308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50" t="10056" r="55113"/>
            <a:stretch/>
          </p:blipFill>
          <p:spPr bwMode="auto">
            <a:xfrm>
              <a:off x="2555776" y="978845"/>
              <a:ext cx="936104" cy="308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453" t="10056"/>
            <a:stretch/>
          </p:blipFill>
          <p:spPr bwMode="auto">
            <a:xfrm>
              <a:off x="3491880" y="978597"/>
              <a:ext cx="1147297" cy="308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文本框 12"/>
          <p:cNvSpPr txBox="1"/>
          <p:nvPr/>
        </p:nvSpPr>
        <p:spPr>
          <a:xfrm>
            <a:off x="35496" y="808191"/>
            <a:ext cx="619156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maximum iteration times of RPCA solver 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5496" y="1323403"/>
            <a:ext cx="529258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maximum iteration times of MRPCA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760316" y="1785068"/>
            <a:ext cx="0" cy="4197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436096" y="1269856"/>
            <a:ext cx="0" cy="9350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23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35737" y="750864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3"/>
          <p:cNvSpPr txBox="1">
            <a:spLocks/>
          </p:cNvSpPr>
          <p:nvPr/>
        </p:nvSpPr>
        <p:spPr bwMode="auto">
          <a:xfrm>
            <a:off x="257175" y="142852"/>
            <a:ext cx="777120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3.4  MRPCA —— Computational Complexity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3096228"/>
                  </p:ext>
                </p:extLst>
              </p:nvPr>
            </p:nvGraphicFramePr>
            <p:xfrm>
              <a:off x="395536" y="1334351"/>
              <a:ext cx="8387808" cy="22860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419256">
                      <a:extLst>
                        <a:ext uri="{9D8B030D-6E8A-4147-A177-3AD203B41FA5}">
                          <a16:colId xmlns="" xmlns:a16="http://schemas.microsoft.com/office/drawing/2014/main" val="3351255762"/>
                        </a:ext>
                      </a:extLst>
                    </a:gridCol>
                    <a:gridCol w="4968552">
                      <a:extLst>
                        <a:ext uri="{9D8B030D-6E8A-4147-A177-3AD203B41FA5}">
                          <a16:colId xmlns="" xmlns:a16="http://schemas.microsoft.com/office/drawing/2014/main" val="20791878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Operations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Complexity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2641550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Building KD-tree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𝑂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𝑁𝑙𝑜𝑔𝑁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3706364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K-nearest neighbor search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𝑂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𝐾𝑙𝑜𝑔𝑁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2327541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RPCA solver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𝑡𝑂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𝐾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288196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𝑟𝑂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𝑙𝑜𝑔𝑁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𝐾𝑙𝑜𝑔𝑁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𝑡𝐾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7697515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3096228"/>
                  </p:ext>
                </p:extLst>
              </p:nvPr>
            </p:nvGraphicFramePr>
            <p:xfrm>
              <a:off x="395536" y="1334351"/>
              <a:ext cx="8387808" cy="22860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419256">
                      <a:extLst>
                        <a:ext uri="{9D8B030D-6E8A-4147-A177-3AD203B41FA5}">
                          <a16:colId xmlns:a16="http://schemas.microsoft.com/office/drawing/2014/main" val="3351255762"/>
                        </a:ext>
                      </a:extLst>
                    </a:gridCol>
                    <a:gridCol w="4968552">
                      <a:extLst>
                        <a:ext uri="{9D8B030D-6E8A-4147-A177-3AD203B41FA5}">
                          <a16:colId xmlns:a16="http://schemas.microsoft.com/office/drawing/2014/main" val="2079187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Operations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Complexity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415507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Building KD-tree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68873" t="-109333" r="-613" b="-3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063644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K-nearest neighbor search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68873" t="-206579" r="-613" b="-2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275412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RPCA solver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68873" t="-310667" r="-613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19694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68873" t="-410667" r="-613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975159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4" name="肘形连接符 13"/>
          <p:cNvCxnSpPr/>
          <p:nvPr/>
        </p:nvCxnSpPr>
        <p:spPr>
          <a:xfrm rot="5400000">
            <a:off x="3840146" y="3632125"/>
            <a:ext cx="600737" cy="5771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95536" y="4226085"/>
            <a:ext cx="5292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maximum iteration times of MRPCA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肘形连接符 16"/>
          <p:cNvCxnSpPr/>
          <p:nvPr/>
        </p:nvCxnSpPr>
        <p:spPr>
          <a:xfrm rot="5400000">
            <a:off x="5586472" y="3902022"/>
            <a:ext cx="1067400" cy="50405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699792" y="4692664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size of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neighbourhoods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7596336" y="3620350"/>
            <a:ext cx="0" cy="1464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843808" y="5127860"/>
            <a:ext cx="619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maximum iteration times of RPCA solver 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40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76311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="" xmlns:a16="http://schemas.microsoft.com/office/drawing/2014/main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142852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4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.  Results —— Handling Sharp Features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r="19586"/>
          <a:stretch/>
        </p:blipFill>
        <p:spPr>
          <a:xfrm>
            <a:off x="571472" y="1124744"/>
            <a:ext cx="7632847" cy="479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9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764704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="" xmlns:a16="http://schemas.microsoft.com/office/drawing/2014/main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142852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4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.  Results —— Handling SFM Model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r="17248"/>
          <a:stretch/>
        </p:blipFill>
        <p:spPr>
          <a:xfrm>
            <a:off x="395536" y="1124744"/>
            <a:ext cx="8192431" cy="472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4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="" xmlns:a16="http://schemas.microsoft.com/office/drawing/2014/main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44624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4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.  Results ——Error </a:t>
            </a:r>
            <a:r>
              <a:rPr lang="en-US" altLang="zh-CN" sz="3200" b="1" i="1" dirty="0" smtClean="0">
                <a:latin typeface="Calibri" pitchFamily="34" charset="0"/>
                <a:cs typeface="Calibri" pitchFamily="34" charset="0"/>
              </a:rPr>
              <a:t>Analysis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400" y="4976010"/>
            <a:ext cx="1880688" cy="186806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247" y="1017182"/>
            <a:ext cx="3311159" cy="237212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2115" y="915743"/>
            <a:ext cx="3434546" cy="257499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175" y="3573016"/>
            <a:ext cx="3348194" cy="238243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2115" y="3563433"/>
            <a:ext cx="3434546" cy="250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7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="" xmlns:a16="http://schemas.microsoft.com/office/drawing/2014/main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44624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5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.  Limitations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6" y="980728"/>
            <a:ext cx="76026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Both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facing sharp features and high noise levels,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MRPCA will considerably increase due to a larger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neighbourhood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AutoNum type="arabicParenBoth"/>
            </a:pP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estimated by RPCA are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stable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94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="" xmlns:a16="http://schemas.microsoft.com/office/drawing/2014/main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142852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5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en-US" altLang="zh-CN" sz="2800" b="1" i="1" dirty="0"/>
              <a:t>Conclusion</a:t>
            </a:r>
            <a:endParaRPr lang="zh-CN" altLang="en-US" sz="3200" b="1" i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5" name="TextBox 16">
            <a:extLst>
              <a:ext uri="{FF2B5EF4-FFF2-40B4-BE49-F238E27FC236}">
                <a16:creationId xmlns="" xmlns:a16="http://schemas.microsoft.com/office/drawing/2014/main" id="{DEDB19A1-0490-463A-9A9E-10132D9DF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963600"/>
            <a:ext cx="7890670" cy="5016758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MRPCA is effective in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denoising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point cloud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with and without sharp feature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MRPCA is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outperform well-known approaches 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such as the bilateral filter, WLOP and AWLOP;</a:t>
            </a:r>
            <a:endParaRPr lang="en-US" altLang="zh-CN" sz="2000" baseline="-250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L1-norm worked better than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Frobenius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norm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, but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Frobenius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norm is used in this article to decrease computation;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The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neighbourhood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size 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is obtained from a function which is relevant to local point density.</a:t>
            </a:r>
            <a:endParaRPr lang="en-US" altLang="zh-CN" sz="2000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34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785786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3"/>
          <p:cNvSpPr txBox="1">
            <a:spLocks/>
          </p:cNvSpPr>
          <p:nvPr/>
        </p:nvSpPr>
        <p:spPr bwMode="auto">
          <a:xfrm>
            <a:off x="362269" y="132025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1.  Introduction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8381" y="4666289"/>
            <a:ext cx="8104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Algorithm: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MRPCA with the full name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Moving Robust Principal Component Analysis.</a:t>
            </a:r>
          </a:p>
          <a:p>
            <a:pPr latinLnBrk="1"/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Issues: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Points’ Normal Estimation, Outlier Removal, Sharp Feature Preservation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908720"/>
            <a:ext cx="3795713" cy="369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927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980728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Q1: What is SO(3) rotation and O(3) matrices?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Q2: Why the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epipole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is in the null space of fundamental matrix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？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Q3: What is the norm of transfer line?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71802" y="2857496"/>
            <a:ext cx="2440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Thanks</a:t>
            </a:r>
            <a:r>
              <a:rPr lang="en-US" altLang="zh-CN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!</a:t>
            </a:r>
            <a:endParaRPr lang="en-US" altLang="zh-CN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062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785786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3"/>
          <p:cNvSpPr txBox="1">
            <a:spLocks/>
          </p:cNvSpPr>
          <p:nvPr/>
        </p:nvSpPr>
        <p:spPr bwMode="auto">
          <a:xfrm>
            <a:off x="362269" y="132025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1.  Introduction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7" name="TextBox 16">
            <a:extLst>
              <a:ext uri="{FF2B5EF4-FFF2-40B4-BE49-F238E27FC236}">
                <a16:creationId xmlns="" xmlns:a16="http://schemas.microsoft.com/office/drawing/2014/main" id="{0ECBC174-8EE7-4D48-B168-91CFF2627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857836"/>
            <a:ext cx="8352928" cy="2308324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Contributions: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It is the first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global SFM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pipeline capable of handling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uncalibrated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image sets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56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849128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. Sufficient Condition for Consistency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82847"/>
            <a:ext cx="7110413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373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849128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. Sufficient Condition for Consistency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879" y="1052736"/>
            <a:ext cx="5953053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928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849128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3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. Numerical </a:t>
            </a: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I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nstabilities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5544" y="980728"/>
            <a:ext cx="77466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Condition 1</a:t>
            </a:r>
          </a:p>
          <a:p>
            <a:pPr lvl="1"/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The transfer point lies on the trifocal plane of the image </a:t>
            </a:r>
            <a:r>
              <a:rPr lang="en-US" altLang="zh-CN" sz="20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Solution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Do not consider points where the two transfer lines are nearly parallel or the transfer lines lay near the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epipole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The latter scenario can be checked by examining the norm of the transfer line.</a:t>
            </a:r>
          </a:p>
          <a:p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Condition 2</a:t>
            </a:r>
          </a:p>
          <a:p>
            <a:pPr lvl="1"/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The tree camera centers are collinear.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Solution</a:t>
            </a:r>
          </a:p>
          <a:p>
            <a:pPr lvl="1"/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Remove collinear triplets where the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epipoles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are equal.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19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849128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4.1 Viewing Graph Optimization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5544" y="980728"/>
            <a:ext cx="77466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Target </a:t>
            </a:r>
          </a:p>
          <a:p>
            <a:pPr lvl="1"/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 minimal set of edges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that provide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sufficient coverage over all views in the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viewing graph.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05064"/>
            <a:ext cx="6829425" cy="192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68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849128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2.  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RPCA ( Robust Principal Component Analysis)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91" y="1990837"/>
            <a:ext cx="4158572" cy="32044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00880"/>
            <a:ext cx="4227582" cy="338437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95536" y="866189"/>
            <a:ext cx="7672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this paper is based on RPCA rather than PCA?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PCA, RPCA is more robust when facing outlier.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50455" y="5280360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 Outlier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40152" y="5285256"/>
            <a:ext cx="1940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Three Outlier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0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2.  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RPCA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837" y="3396069"/>
            <a:ext cx="5784010" cy="92319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122" y="4382993"/>
            <a:ext cx="2232248" cy="31206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43608" y="4293096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Where,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979712" y="2411596"/>
                <a:ext cx="61067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=1,⋯,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411596"/>
                <a:ext cx="6106736" cy="369332"/>
              </a:xfrm>
              <a:prstGeom prst="rect">
                <a:avLst/>
              </a:prstGeom>
              <a:blipFill>
                <a:blip r:embed="rId5"/>
                <a:stretch>
                  <a:fillRect l="-299" r="-499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683569" y="830317"/>
            <a:ext cx="767464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Assumption:</a:t>
            </a:r>
          </a:p>
          <a:p>
            <a:pPr indent="457200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it is a linear problem, so a linear model estimation model can be used.</a:t>
            </a:r>
          </a:p>
          <a:p>
            <a:r>
              <a:rPr lang="en-US" altLang="zh-C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Outlier-aware Factor Analysis Model: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Function: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Outlier-sparsity Control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Robust Subspace Estimation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Robust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pectral Clustering</a:t>
            </a:r>
          </a:p>
        </p:txBody>
      </p:sp>
      <p:sp>
        <p:nvSpPr>
          <p:cNvPr id="3" name="椭圆 2"/>
          <p:cNvSpPr/>
          <p:nvPr/>
        </p:nvSpPr>
        <p:spPr>
          <a:xfrm>
            <a:off x="6566799" y="3396069"/>
            <a:ext cx="768623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>
            <a:noAutofit/>
          </a:bodyPr>
          <a:lstStyle/>
          <a:p>
            <a:pPr algn="ctr"/>
            <a:endParaRPr lang="zh-CN" altLang="en-US" sz="1400" b="1" dirty="0" smtClean="0">
              <a:solidFill>
                <a:srgbClr val="336699"/>
              </a:solidFill>
              <a:latin typeface="楷体" pitchFamily="49" charset="-122"/>
              <a:ea typeface="楷体" pitchFamily="49" charset="-122"/>
              <a:cs typeface="MoolBoran" pitchFamily="34" charset="0"/>
            </a:endParaRPr>
          </a:p>
        </p:txBody>
      </p:sp>
      <p:cxnSp>
        <p:nvCxnSpPr>
          <p:cNvPr id="10" name="直接箭头连接符 9"/>
          <p:cNvCxnSpPr>
            <a:stCxn id="3" idx="4"/>
          </p:cNvCxnSpPr>
          <p:nvPr/>
        </p:nvCxnSpPr>
        <p:spPr>
          <a:xfrm flipH="1">
            <a:off x="6951110" y="3900125"/>
            <a:ext cx="1" cy="4828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330930" y="4349349"/>
                <a:ext cx="32403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closest convex approximation of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930" y="4349349"/>
                <a:ext cx="3240360" cy="830997"/>
              </a:xfrm>
              <a:prstGeom prst="rect">
                <a:avLst/>
              </a:prstGeom>
              <a:blipFill>
                <a:blip r:embed="rId6"/>
                <a:stretch>
                  <a:fillRect l="-2820" t="-5839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78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10385379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1">
              <a:shade val="50000"/>
            </a:schemeClr>
          </a:solidFill>
        </a:ln>
      </a:spPr>
      <a:bodyPr lIns="18000" tIns="18000" rIns="18000" bIns="18000" rtlCol="0" anchor="ctr">
        <a:noAutofit/>
      </a:bodyPr>
      <a:lstStyle>
        <a:defPPr algn="ctr">
          <a:defRPr sz="1400" b="1" dirty="0" smtClean="0">
            <a:solidFill>
              <a:srgbClr val="336699"/>
            </a:solidFill>
            <a:latin typeface="楷体" pitchFamily="49" charset="-122"/>
            <a:ea typeface="楷体" pitchFamily="49" charset="-122"/>
            <a:cs typeface="MoolBoran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23AB631-2C77-48E2-965F-5E9DD09909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TS010385379</Template>
  <TotalTime>25488</TotalTime>
  <Words>653</Words>
  <Application>Microsoft Office PowerPoint</Application>
  <PresentationFormat>全屏显示(4:3)</PresentationFormat>
  <Paragraphs>111</Paragraphs>
  <Slides>21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TS010385379</vt:lpstr>
      <vt:lpstr>Custom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Realistic following behaviors for crowd simulation</dc:title>
  <dc:creator>shan luo</dc:creator>
  <cp:lastModifiedBy>bill</cp:lastModifiedBy>
  <cp:revision>1708</cp:revision>
  <dcterms:created xsi:type="dcterms:W3CDTF">2013-05-03T12:25:51Z</dcterms:created>
  <dcterms:modified xsi:type="dcterms:W3CDTF">2019-05-24T14:08:03Z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TC103853799990</vt:lpwstr>
  </property>
</Properties>
</file>