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289" r:id="rId5"/>
    <p:sldId id="366" r:id="rId6"/>
    <p:sldId id="335" r:id="rId7"/>
    <p:sldId id="350" r:id="rId8"/>
    <p:sldId id="332" r:id="rId9"/>
    <p:sldId id="367" r:id="rId10"/>
    <p:sldId id="362" r:id="rId11"/>
    <p:sldId id="368" r:id="rId12"/>
    <p:sldId id="369" r:id="rId13"/>
    <p:sldId id="370" r:id="rId14"/>
    <p:sldId id="355" r:id="rId15"/>
    <p:sldId id="352" r:id="rId16"/>
    <p:sldId id="356" r:id="rId17"/>
    <p:sldId id="357" r:id="rId18"/>
    <p:sldId id="364" r:id="rId19"/>
    <p:sldId id="371" r:id="rId20"/>
    <p:sldId id="358" r:id="rId21"/>
    <p:sldId id="365" r:id="rId22"/>
    <p:sldId id="353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90599" autoAdjust="0"/>
  </p:normalViewPr>
  <p:slideViewPr>
    <p:cSldViewPr>
      <p:cViewPr varScale="1">
        <p:scale>
          <a:sx n="104" d="100"/>
          <a:sy n="104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4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49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58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398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27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84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36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5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7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3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90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64088" y="5157192"/>
            <a:ext cx="285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汇报人：罗  闪</a:t>
            </a:r>
            <a:endParaRPr lang="en-US" altLang="zh-CN" sz="2000" b="1" dirty="0">
              <a:solidFill>
                <a:srgbClr val="0070C0"/>
              </a:solidFill>
              <a:latin typeface="楷体" pitchFamily="49" charset="-122"/>
              <a:ea typeface="楷体" pitchFamily="49" charset="-122"/>
              <a:sym typeface="Wingdings" pitchFamily="2" charset="2"/>
            </a:endParaRPr>
          </a:p>
          <a:p>
            <a:pPr algn="l"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日  期：</a:t>
            </a:r>
            <a:r>
              <a:rPr lang="en-US" altLang="zh-CN" sz="2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20180521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167031" y="3834374"/>
            <a:ext cx="42213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Computer Graphics Forum (CGF),2018. 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9EFB4E-59EC-44C5-A3DD-4C8BB032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00" y="1298228"/>
            <a:ext cx="8629600" cy="22289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A150AD-A0AD-4135-A784-3CB0208945EE}"/>
              </a:ext>
            </a:extLst>
          </p:cNvPr>
          <p:cNvSpPr/>
          <p:nvPr/>
        </p:nvSpPr>
        <p:spPr>
          <a:xfrm>
            <a:off x="257175" y="1013503"/>
            <a:ext cx="7699201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Compute the matrix</a:t>
            </a:r>
            <a:r>
              <a:rPr lang="zh-CN" altLang="en-US" dirty="0"/>
              <a:t> </a:t>
            </a:r>
            <a:r>
              <a:rPr lang="en-US" altLang="zh-CN" dirty="0"/>
              <a:t>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histogram of graph distances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the difference of graph distances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difference of the unary costs between the matches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BFEBA0-D5F9-4FA5-918F-015FB9CA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9" y="2355424"/>
            <a:ext cx="2584919" cy="43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D9F71E-71B4-4433-84F2-0DCCCDB6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47" y="2878040"/>
            <a:ext cx="2592000" cy="43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51DD13-5428-43B2-8702-52F30D1B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847" y="4922704"/>
            <a:ext cx="3383996" cy="4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5D15C3-22A4-4A71-972B-CC0593F4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328" y="5406063"/>
            <a:ext cx="3448672" cy="4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744D10-E16A-4F45-877E-E2388F55A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125" y="5877320"/>
            <a:ext cx="5616012" cy="432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901DBC9-7A63-4ABE-B557-8F89F392E3DF}"/>
              </a:ext>
            </a:extLst>
          </p:cNvPr>
          <p:cNvSpPr/>
          <p:nvPr/>
        </p:nvSpPr>
        <p:spPr>
          <a:xfrm>
            <a:off x="1037319" y="2878040"/>
            <a:ext cx="2635528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E8B244-BA20-410C-9401-2789008B963A}"/>
              </a:ext>
            </a:extLst>
          </p:cNvPr>
          <p:cNvSpPr/>
          <p:nvPr/>
        </p:nvSpPr>
        <p:spPr>
          <a:xfrm>
            <a:off x="1043608" y="5877320"/>
            <a:ext cx="5616012" cy="432000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E571047C-CBE4-4F35-B9FF-4C841093AD8E}"/>
                  </a:ext>
                </a:extLst>
              </p:cNvPr>
              <p:cNvSpPr txBox="1"/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E571047C-CBE4-4F35-B9FF-4C841093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03" y="1124744"/>
                <a:ext cx="2539949" cy="1587422"/>
              </a:xfrm>
              <a:prstGeom prst="rect">
                <a:avLst/>
              </a:prstGeom>
              <a:blipFill>
                <a:blip r:embed="rId8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BEF4B279-AF0D-4902-87E8-695DBACEE1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3487" y="3357105"/>
            <a:ext cx="2304606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6.  </a:t>
            </a:r>
            <a:r>
              <a:rPr lang="en-US" altLang="zh-CN" sz="2800" b="1" i="1" dirty="0">
                <a:latin typeface="Calibri" pitchFamily="34" charset="0"/>
              </a:rPr>
              <a:t>Symmetry Breaking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9EDDFDB7-7085-4A03-A70A-E39BB6C1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1026639"/>
            <a:ext cx="7828386" cy="83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Goal: </a:t>
            </a:r>
            <a:r>
              <a:rPr lang="en-US" altLang="zh-CN" dirty="0"/>
              <a:t>consistent and without discontinuities.</a:t>
            </a:r>
            <a:br>
              <a:rPr lang="en-US" altLang="zh-CN" dirty="0"/>
            </a:br>
            <a:r>
              <a:rPr lang="en-US" altLang="zh-CN" dirty="0">
                <a:solidFill>
                  <a:srgbClr val="0070C0"/>
                </a:solidFill>
              </a:rPr>
              <a:t>(consistently flipped</a:t>
            </a:r>
            <a:r>
              <a:rPr lang="en-US" altLang="zh-CN" sz="140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is not penalized)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F4509F-9EAC-40C8-AEE0-A3C55E1366FF}"/>
              </a:ext>
            </a:extLst>
          </p:cNvPr>
          <p:cNvSpPr/>
          <p:nvPr/>
        </p:nvSpPr>
        <p:spPr>
          <a:xfrm>
            <a:off x="407098" y="2513306"/>
            <a:ext cx="7577676" cy="88036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The symmetry breaking is based on the assumption that </a:t>
            </a:r>
            <a:r>
              <a:rPr lang="en-US" altLang="zh-CN" dirty="0">
                <a:solidFill>
                  <a:srgbClr val="FF0000"/>
                </a:solidFill>
                <a:latin typeface="NimbusRomNo9L-Regu"/>
              </a:rPr>
              <a:t>geodesic distances between nearby regions do not change drastically between the shapes</a:t>
            </a:r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80FEA11-245F-4E2D-BAC9-4478938D8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0" y="4102426"/>
            <a:ext cx="7828386" cy="86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first: </a:t>
            </a:r>
            <a:r>
              <a:rPr lang="en-US" altLang="zh-CN" dirty="0"/>
              <a:t>produce a one-to-one matching for the group </a:t>
            </a:r>
            <a:r>
              <a:rPr lang="en-US" altLang="zh-CN" dirty="0">
                <a:solidFill>
                  <a:srgbClr val="FF0000"/>
                </a:solidFill>
              </a:rPr>
              <a:t>arbitrarily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others:  </a:t>
            </a:r>
            <a:r>
              <a:rPr lang="en-US" altLang="zh-CN" dirty="0"/>
              <a:t>match regions which are nearest to previously resolved regions. </a:t>
            </a:r>
          </a:p>
        </p:txBody>
      </p:sp>
    </p:spTree>
    <p:extLst>
      <p:ext uri="{BB962C8B-B14F-4D97-AF65-F5344CB8AC3E}">
        <p14:creationId xmlns:p14="http://schemas.microsoft.com/office/powerpoint/2010/main" val="27823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311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B838591C-0CB1-49DD-9C4F-1592AE03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908720"/>
            <a:ext cx="6552728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This method is not limited to bilateral symmetry</a:t>
            </a:r>
            <a:r>
              <a:rPr lang="en-US" altLang="zh-CN" sz="2000" dirty="0"/>
              <a:t>.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E879CE-5704-44C7-B79C-F632DBDC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6" y="1431021"/>
            <a:ext cx="8358214" cy="48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DF9522B2-B195-4EA2-8FD9-1D8D6A22A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representations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CC841E-159F-449F-A0E9-50E1E50D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655" y="1264448"/>
            <a:ext cx="5924625" cy="54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55013D-10D4-4405-B570-0F48603A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829733"/>
            <a:ext cx="6264696" cy="5937131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EF88109A-EB66-41CC-84D1-40253C0A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6" y="895395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Shapes with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different topological structure 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3A40AA-FE46-48A5-988B-B732F54A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24744"/>
            <a:ext cx="7489875" cy="562969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EC28C2B4-1861-4967-A78B-CC234E008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792834"/>
            <a:ext cx="5985817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symmetry detection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7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952330"/>
            <a:ext cx="2154585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 Accuracy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2AA254-7573-420C-AC08-FC3EE6BC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0648"/>
            <a:ext cx="6475065" cy="65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Matching Point Clouds 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D5617185-F20C-4289-87BB-94CEDC0F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839018"/>
            <a:ext cx="8065304" cy="707886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Stability of matching point clouds with varying sampling densities and noise levels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：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3F19BE-60E5-4629-8453-9EAB2BF9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48" y="1339977"/>
            <a:ext cx="5704762" cy="46952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5BEAF9-C9CC-416F-92D0-3015F04A3871}"/>
              </a:ext>
            </a:extLst>
          </p:cNvPr>
          <p:cNvSpPr/>
          <p:nvPr/>
        </p:nvSpPr>
        <p:spPr>
          <a:xfrm>
            <a:off x="7668344" y="6035215"/>
            <a:ext cx="106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samples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8D109B-AC18-4E2F-A622-F69E07C53A04}"/>
              </a:ext>
            </a:extLst>
          </p:cNvPr>
          <p:cNvSpPr/>
          <p:nvPr/>
        </p:nvSpPr>
        <p:spPr>
          <a:xfrm>
            <a:off x="91374" y="1916832"/>
            <a:ext cx="34005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 triangular mesh to a point cloud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(MTC)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(PC)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two point clouds using the stable region method 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(STB)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04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594468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1088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Point-to-point maps</a:t>
            </a:r>
            <a:endParaRPr lang="zh-CN" altLang="en-US" sz="28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7933C8E7-0B0C-4F30-8E36-4CA6D4717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588679"/>
            <a:ext cx="3258903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(Functional map framework)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2885FA-2C3A-41D4-B747-4D5A396D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6" y="988789"/>
            <a:ext cx="7171428" cy="176190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DB3250-0E34-4CD9-9E6F-61D26A2D49C7}"/>
              </a:ext>
            </a:extLst>
          </p:cNvPr>
          <p:cNvSpPr/>
          <p:nvPr/>
        </p:nvSpPr>
        <p:spPr>
          <a:xfrm>
            <a:off x="207869" y="671120"/>
            <a:ext cx="3258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Average geodesic error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1B65B9-DAE2-4416-A1CA-568123FC1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750694"/>
            <a:ext cx="5337659" cy="37710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69B001B-5F55-4FA2-BC76-B9AC24825CB2}"/>
              </a:ext>
            </a:extLst>
          </p:cNvPr>
          <p:cNvSpPr/>
          <p:nvPr/>
        </p:nvSpPr>
        <p:spPr>
          <a:xfrm>
            <a:off x="902001" y="3143427"/>
            <a:ext cx="186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FAUST dataset: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6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7.  Results - times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BED304-291B-45FA-AF51-1C43BFDE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268760"/>
            <a:ext cx="7514286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9B1E28E6-FF69-463D-8EDA-9E844B7A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2736"/>
            <a:ext cx="7354532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idea: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find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region-level correspondences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between shapes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C983D5-9911-4571-B63C-B898FA68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52846"/>
            <a:ext cx="6336704" cy="4157592"/>
          </a:xfrm>
          <a:prstGeom prst="rect">
            <a:avLst/>
          </a:prstGeom>
        </p:spPr>
      </p:pic>
      <p:sp>
        <p:nvSpPr>
          <p:cNvPr id="8" name="TextBox 16">
            <a:extLst>
              <a:ext uri="{FF2B5EF4-FFF2-40B4-BE49-F238E27FC236}">
                <a16:creationId xmlns:a16="http://schemas.microsoft.com/office/drawing/2014/main" id="{4C2282F9-32D3-4CE5-8838-A48B6F8A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28" y="5440540"/>
            <a:ext cx="6949484" cy="11424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Application: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constraints to point-to-point maps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identify parts that do not have a match across shapes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8.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888042"/>
            <a:ext cx="7623358" cy="3691844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both computationally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efficient and robust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outperform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state-of-the-art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shape correspondence methods within the domain of matching shape regions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partial shapes and shapes with different topology sometimes may fail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provide a meaningful correspondence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structural data may not be enough </a:t>
            </a: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distinguish between parts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3444BD-F6AF-46D4-976C-995FB999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5952"/>
            <a:ext cx="3989644" cy="1893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795F15C-BB51-4BB6-85FA-8C7E81D2788C}"/>
              </a:ext>
            </a:extLst>
          </p:cNvPr>
          <p:cNvSpPr/>
          <p:nvPr/>
        </p:nvSpPr>
        <p:spPr>
          <a:xfrm>
            <a:off x="2915816" y="4579886"/>
            <a:ext cx="2232248" cy="361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9" y="1124744"/>
            <a:ext cx="7960968" cy="3730317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Contributions: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in the presence of significant geometric variability,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Significantly more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efficient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than the most directly related approaches,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Capable of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handling different representations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such as triangle meshes and point clouds,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Able to both produce matches that mix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symmetric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parts, or</a:t>
            </a:r>
            <a:b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</a:b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disambiguate between them, when necessary.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Pipeline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0AC4DD-23A7-486F-B151-EFF726B5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79139"/>
            <a:ext cx="8928992" cy="4515165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5D8D6323-3660-43E9-8F67-3CD8040C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801" y="5566258"/>
            <a:ext cx="1202545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compute descriptors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5E237ECC-5595-4798-9F21-941220EA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589382"/>
            <a:ext cx="1461751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joint segmentation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B25ECFE2-DD28-4268-920B-C9370062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445" y="5566258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generate a shape graph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F66B3B41-6F27-47BC-A352-B8DCC531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590981"/>
            <a:ext cx="1584176" cy="646331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match shape graphs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2BCE7A4B-C7B7-49A0-98EA-805883BC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275" y="5704757"/>
            <a:ext cx="1202545" cy="3693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i="1" dirty="0"/>
              <a:t>result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3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>
            <a:extLst>
              <a:ext uri="{FF2B5EF4-FFF2-40B4-BE49-F238E27FC236}">
                <a16:creationId xmlns:a16="http://schemas.microsoft.com/office/drawing/2014/main" id="{1AD2C09E-4EDF-4514-867C-F44C80518920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3.  D</a:t>
            </a:r>
            <a:r>
              <a:rPr lang="en-US" altLang="zh-CN" sz="2800" b="1" i="1" dirty="0">
                <a:latin typeface="Calibri" pitchFamily="34" charset="0"/>
              </a:rPr>
              <a:t>escriptors </a:t>
            </a:r>
            <a:endParaRPr lang="en-US" altLang="zh-CN" sz="2800" b="1" i="1" dirty="0">
              <a:latin typeface="Calibri" pitchFamily="34" charset="0"/>
              <a:sym typeface="MoolBoran" pitchFamily="34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10D6EF88-7785-4D6C-AF6A-900C6C9C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1029525"/>
            <a:ext cx="7696068" cy="1884298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Property: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Smooth.</a:t>
            </a:r>
            <a:r>
              <a:rPr lang="en-US" altLang="zh-CN" dirty="0"/>
              <a:t> (segments are not overly fragmented 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</a:t>
            </a:r>
            <a:r>
              <a:rPr lang="en-US" altLang="zh-CN" dirty="0"/>
              <a:t>. (match shapes with varying geometry)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Descriptive</a:t>
            </a:r>
            <a:r>
              <a:rPr lang="en-US" altLang="zh-CN" dirty="0"/>
              <a:t>. (differentiate between different elements of the shape )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C8CC8B91-D277-4C1E-81C5-A1E83C16A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69" y="3340322"/>
            <a:ext cx="2700300" cy="40011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HKS (15 time steps).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67141AC1-7DDF-4FEC-85A7-5CCF687E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34" y="4221088"/>
            <a:ext cx="7024864" cy="1735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Laplacian matrix :</a:t>
            </a:r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Triangle meshes:  </a:t>
            </a:r>
            <a:r>
              <a:rPr lang="en-US" altLang="zh-CN" dirty="0"/>
              <a:t>cotangent weight discretization</a:t>
            </a:r>
            <a:endParaRPr lang="en-US" altLang="zh-CN" sz="2000" dirty="0"/>
          </a:p>
          <a:p>
            <a:pPr marL="5400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Point clouds:  </a:t>
            </a:r>
            <a:r>
              <a:rPr lang="en-US" altLang="zh-CN" dirty="0"/>
              <a:t>a Laplacian with a Gaussian weight on a </a:t>
            </a:r>
            <a:r>
              <a:rPr lang="en-US" altLang="zh-CN" i="1" dirty="0"/>
              <a:t>k</a:t>
            </a:r>
            <a:r>
              <a:rPr lang="en-US" altLang="zh-CN" dirty="0"/>
              <a:t>-nearest 		     neighbor graph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1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:a16="http://schemas.microsoft.com/office/drawing/2014/main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Input:</a:t>
                </a:r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pair of shapes </a:t>
                </a:r>
                <a:r>
                  <a:rPr lang="en-US" altLang="zh-CN" i="1" dirty="0"/>
                  <a:t>M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N</a:t>
                </a:r>
                <a:endParaRPr lang="en-US" altLang="zh-CN" sz="2000" i="1" dirty="0"/>
              </a:p>
              <a:p>
                <a:pPr marL="5400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a </a:t>
                </a:r>
                <a:r>
                  <a:rPr lang="en-US" altLang="zh-CN" i="1" dirty="0"/>
                  <a:t>d-</a:t>
                </a:r>
                <a:r>
                  <a:rPr lang="en-US" altLang="zh-CN" dirty="0"/>
                  <a:t>dimensional feature descriptor on each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662" y="1029525"/>
                <a:ext cx="7696068" cy="1381789"/>
              </a:xfrm>
              <a:prstGeom prst="rect">
                <a:avLst/>
              </a:prstGeom>
              <a:blipFill>
                <a:blip r:embed="rId3"/>
                <a:stretch>
                  <a:fillRect l="-792" b="-4846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6">
            <a:extLst>
              <a:ext uri="{FF2B5EF4-FFF2-40B4-BE49-F238E27FC236}">
                <a16:creationId xmlns:a16="http://schemas.microsoft.com/office/drawing/2014/main" id="{7F9BC412-4666-4A9D-A54B-E5A58416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2" y="2704213"/>
            <a:ext cx="7696068" cy="5046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Goal: </a:t>
            </a:r>
            <a:r>
              <a:rPr lang="en-US" altLang="zh-CN" dirty="0"/>
              <a:t>co-segment these shapes in a consistent manner</a:t>
            </a:r>
            <a:r>
              <a:rPr lang="en-US" altLang="zh-CN" sz="2000" dirty="0"/>
              <a:t> 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0FA04E86-0E04-459E-B66B-3873A4CE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16" y="3675735"/>
            <a:ext cx="6914288" cy="1381789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2700" cap="flat" cmpd="sng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Note: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This algorithm does </a:t>
            </a:r>
            <a:r>
              <a:rPr lang="en-US" altLang="zh-CN" dirty="0">
                <a:solidFill>
                  <a:srgbClr val="FF0000"/>
                </a:solidFill>
              </a:rPr>
              <a:t>not seek a semantic segmentation of the shape</a:t>
            </a:r>
            <a:r>
              <a:rPr lang="en-US" altLang="zh-CN" dirty="0"/>
              <a:t>; a semantic part may be cut into several segments</a:t>
            </a:r>
            <a:r>
              <a:rPr lang="en-US" altLang="zh-CN" sz="2000" dirty="0"/>
              <a:t>.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0FAD7C-CFA6-4DDB-BFC9-40D5769B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352" y="3407366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680DCA-F520-4FEA-9A89-C5FBF144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277" y="4509120"/>
            <a:ext cx="2304606" cy="213507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3">
            <a:extLst>
              <a:ext uri="{FF2B5EF4-FFF2-40B4-BE49-F238E27FC236}">
                <a16:creationId xmlns:a16="http://schemas.microsoft.com/office/drawing/2014/main" id="{21C6828D-CEE0-4B38-AF17-B0EFAD566D5C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4.  </a:t>
            </a:r>
            <a:r>
              <a:rPr lang="en-US" altLang="zh-CN" sz="2800" b="1" i="1" dirty="0">
                <a:latin typeface="Calibri" pitchFamily="34" charset="0"/>
              </a:rPr>
              <a:t>Joint segmentation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noFill/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  <a:sym typeface="MoolBoran" pitchFamily="34" charset="0"/>
                  </a:rPr>
                  <a:t>Steps: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align the range of the values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zh-CN" b="1" i="1" dirty="0"/>
                  <a:t> </a:t>
                </a:r>
                <a:r>
                  <a:rPr lang="en-US" altLang="zh-CN" b="1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bSup>
                  </m:oMath>
                </a14:m>
                <a:endParaRPr lang="en-US" altLang="zh-CN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align the range of the values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shapes or point clouds with a different or non-uniform sampling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clustering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merge the function values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construct shape graph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creating a node for every connected region of every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1" dirty="0"/>
                  <a:t>run steps 2-3 above for a range of </a:t>
                </a:r>
                <a:r>
                  <a:rPr lang="en-US" altLang="zh-CN" b="1" i="1" dirty="0"/>
                  <a:t>k </a:t>
                </a:r>
                <a:r>
                  <a:rPr lang="en-US" altLang="zh-CN" b="1" dirty="0"/>
                  <a:t>(between 5 and 10) in </a:t>
                </a:r>
                <a:r>
                  <a:rPr lang="en-US" altLang="zh-CN" b="1" i="1" dirty="0"/>
                  <a:t>k</a:t>
                </a:r>
                <a:r>
                  <a:rPr lang="en-US" altLang="zh-CN" b="1" dirty="0"/>
                  <a:t>-means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pick the result that has minimum error on the histogram of node degrees of the graphs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robust</a:t>
                </a:r>
              </a:p>
            </p:txBody>
          </p:sp>
        </mc:Choice>
        <mc:Fallback xmlns="">
          <p:sp>
            <p:nvSpPr>
              <p:cNvPr id="11" name="TextBox 16">
                <a:extLst>
                  <a:ext uri="{FF2B5EF4-FFF2-40B4-BE49-F238E27FC236}">
                    <a16:creationId xmlns:a16="http://schemas.microsoft.com/office/drawing/2014/main" id="{B3F1701A-816B-475D-9A28-48799A4EF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863764"/>
                <a:ext cx="7696068" cy="5224572"/>
              </a:xfrm>
              <a:prstGeom prst="rect">
                <a:avLst/>
              </a:prstGeom>
              <a:blipFill>
                <a:blip r:embed="rId4"/>
                <a:stretch>
                  <a:fillRect l="-792"/>
                </a:stretch>
              </a:blipFill>
              <a:ln w="9525" cap="flat" cmpd="sng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EEB21E6-F47D-46C5-A332-DB6BFA886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091" y="963812"/>
            <a:ext cx="1488554" cy="32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9AE77A-4285-469C-B713-9CC86D9C8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9568"/>
            <a:ext cx="2839042" cy="5257486"/>
          </a:xfrm>
          <a:prstGeom prst="rect">
            <a:avLst/>
          </a:prstGeom>
        </p:spPr>
      </p:pic>
      <p:sp>
        <p:nvSpPr>
          <p:cNvPr id="9" name="TextBox 16">
            <a:extLst>
              <a:ext uri="{FF2B5EF4-FFF2-40B4-BE49-F238E27FC236}">
                <a16:creationId xmlns:a16="http://schemas.microsoft.com/office/drawing/2014/main" id="{B5512625-EE7C-4C85-91B3-702C1962F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3140968"/>
            <a:ext cx="3312368" cy="134056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Information: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node degrees</a:t>
            </a:r>
          </a:p>
          <a:p>
            <a:pPr marL="5400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their connectivity 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5E79B5CF-745A-4503-9C4E-A1CFE344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1340768"/>
            <a:ext cx="4815633" cy="87889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This algorithm relies </a:t>
            </a:r>
            <a:r>
              <a:rPr lang="en-US" altLang="zh-CN" b="1" dirty="0">
                <a:solidFill>
                  <a:srgbClr val="FF0000"/>
                </a:solidFill>
              </a:rPr>
              <a:t>only on the graph structure of the shape</a:t>
            </a:r>
            <a:r>
              <a:rPr lang="en-US" altLang="zh-CN" b="1" dirty="0"/>
              <a:t>, without additional geometric data.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30BE79-ED24-4C99-9ED0-90CB158774BC}"/>
              </a:ext>
            </a:extLst>
          </p:cNvPr>
          <p:cNvSpPr/>
          <p:nvPr/>
        </p:nvSpPr>
        <p:spPr>
          <a:xfrm>
            <a:off x="253093" y="2060848"/>
            <a:ext cx="8495371" cy="3364216"/>
          </a:xfrm>
          <a:prstGeom prst="rect">
            <a:avLst/>
          </a:prstGeom>
          <a:solidFill>
            <a:schemeClr val="accent4">
              <a:lumMod val="50000"/>
              <a:alpha val="2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>
            <a:extLst>
              <a:ext uri="{FF2B5EF4-FFF2-40B4-BE49-F238E27FC236}">
                <a16:creationId xmlns:a16="http://schemas.microsoft.com/office/drawing/2014/main" id="{AAFAD872-B2FF-49B3-BD0A-FEA7C3C937B4}"/>
              </a:ext>
            </a:extLst>
          </p:cNvPr>
          <p:cNvSpPr txBox="1">
            <a:spLocks/>
          </p:cNvSpPr>
          <p:nvPr/>
        </p:nvSpPr>
        <p:spPr bwMode="auto">
          <a:xfrm>
            <a:off x="257175" y="11688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5.  </a:t>
            </a:r>
            <a:r>
              <a:rPr lang="en-US" altLang="zh-CN" sz="2800" b="1" i="1" dirty="0">
                <a:latin typeface="Calibri" pitchFamily="34" charset="0"/>
              </a:rPr>
              <a:t>Region Matching 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747C9A37-6B1F-41D4-B159-EE16AE1EF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93" y="919013"/>
            <a:ext cx="8079742" cy="96629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Input: </a:t>
            </a:r>
            <a:r>
              <a:rPr lang="en-US" altLang="zh-CN" dirty="0"/>
              <a:t>two graphs with </a:t>
            </a:r>
            <a:r>
              <a:rPr lang="en-US" altLang="zh-CN" i="1" dirty="0"/>
              <a:t>n </a:t>
            </a:r>
            <a:r>
              <a:rPr lang="en-US" altLang="zh-CN" dirty="0"/>
              <a:t>and </a:t>
            </a:r>
            <a:r>
              <a:rPr lang="en-US" altLang="zh-CN" i="1" dirty="0"/>
              <a:t>m </a:t>
            </a:r>
            <a:r>
              <a:rPr lang="en-US" altLang="zh-CN" dirty="0"/>
              <a:t>number of nodes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Output: </a:t>
            </a:r>
            <a:r>
              <a:rPr lang="en-US" altLang="zh-CN" dirty="0"/>
              <a:t>correspondence between the graphs (1-1 correspondence vector x)</a:t>
            </a:r>
            <a:r>
              <a:rPr lang="en-US" altLang="zh-CN" sz="2000" dirty="0"/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E978F26B-F7E1-4A62-8D5A-1BF0782E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22" y="2185213"/>
            <a:ext cx="66967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M of </a:t>
            </a:r>
            <a:r>
              <a:rPr lang="en-US" altLang="zh-CN" i="1" dirty="0"/>
              <a:t>n · m </a:t>
            </a:r>
            <a:r>
              <a:rPr lang="en-US" altLang="zh-CN" dirty="0"/>
              <a:t>rows and </a:t>
            </a:r>
            <a:r>
              <a:rPr lang="en-US" altLang="zh-CN" i="1" dirty="0"/>
              <a:t>n · m </a:t>
            </a:r>
            <a:r>
              <a:rPr lang="en-US" altLang="zh-CN" dirty="0"/>
              <a:t>columns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(s = m*n)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3">
                <a:extLst>
                  <a:ext uri="{FF2B5EF4-FFF2-40B4-BE49-F238E27FC236}">
                    <a16:creationId xmlns:a16="http://schemas.microsoft.com/office/drawing/2014/main" id="{09FF97FB-3521-4FD8-9A69-E7CC030400DA}"/>
                  </a:ext>
                </a:extLst>
              </p:cNvPr>
              <p:cNvSpPr txBox="1"/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3">
                <a:extLst>
                  <a:ext uri="{FF2B5EF4-FFF2-40B4-BE49-F238E27FC236}">
                    <a16:creationId xmlns:a16="http://schemas.microsoft.com/office/drawing/2014/main" id="{09FF97FB-3521-4FD8-9A69-E7CC0304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2" y="2708920"/>
                <a:ext cx="2539949" cy="1587422"/>
              </a:xfrm>
              <a:prstGeom prst="rect">
                <a:avLst/>
              </a:prstGeom>
              <a:blipFill>
                <a:blip r:embed="rId3"/>
                <a:stretch>
                  <a:fillRect r="-24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7">
            <a:extLst>
              <a:ext uri="{FF2B5EF4-FFF2-40B4-BE49-F238E27FC236}">
                <a16:creationId xmlns:a16="http://schemas.microsoft.com/office/drawing/2014/main" id="{067E966F-B7B4-417C-8E8E-547FE76A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606" y="2606169"/>
            <a:ext cx="4523858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diagonal terms</a:t>
            </a:r>
            <a:r>
              <a:rPr lang="zh-CN" altLang="en-US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affinity between a pair of nodes (</a:t>
            </a:r>
            <a:r>
              <a:rPr lang="en-US" altLang="zh-CN" dirty="0" err="1"/>
              <a:t>i,j</a:t>
            </a:r>
            <a:r>
              <a:rPr lang="en-US" altLang="zh-CN" dirty="0"/>
              <a:t>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off-diagonal terms: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compatibility between a match (</a:t>
            </a:r>
            <a:r>
              <a:rPr lang="en-US" altLang="zh-CN" dirty="0" err="1"/>
              <a:t>i,j</a:t>
            </a:r>
            <a:r>
              <a:rPr lang="en-US" altLang="zh-CN" dirty="0"/>
              <a:t>) and another match (</a:t>
            </a:r>
            <a:r>
              <a:rPr lang="en-US" altLang="zh-CN" dirty="0" err="1"/>
              <a:t>k,l</a:t>
            </a:r>
            <a:r>
              <a:rPr lang="en-US" altLang="zh-CN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3E7EC3-4D84-403D-B59A-EDEA29B00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楷体" pitchFamily="49" charset="-122"/>
                    <a:cs typeface="Times New Roman" panose="02020603050405020304" pitchFamily="18" charset="0"/>
                  </a:rPr>
                  <a:t>Goal: </a:t>
                </a:r>
                <a:r>
                  <a:rPr lang="en-US" altLang="zh-CN" dirty="0"/>
                  <a:t>find a binary one-to-one correspondence vector </a:t>
                </a:r>
                <a:r>
                  <a:rPr lang="en-US" altLang="zh-CN" i="1" dirty="0"/>
                  <a:t>x </a:t>
                </a:r>
                <a:r>
                  <a:rPr lang="en-US" altLang="zh-CN" dirty="0"/>
                  <a:t>that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</m:sup>
                    </m:sSup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𝑴𝒙</m:t>
                    </m:r>
                    <m:r>
                      <a:rPr lang="en-US" altLang="zh-CN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endPara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3E7EC3-4D84-403D-B59A-EDEA29B00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219" y="4845635"/>
                <a:ext cx="7828386" cy="403893"/>
              </a:xfrm>
              <a:prstGeom prst="rect">
                <a:avLst/>
              </a:prstGeom>
              <a:blipFill>
                <a:blip r:embed="rId4"/>
                <a:stretch>
                  <a:fillRect l="-2025" b="-378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7">
            <a:extLst>
              <a:ext uri="{FF2B5EF4-FFF2-40B4-BE49-F238E27FC236}">
                <a16:creationId xmlns:a16="http://schemas.microsoft.com/office/drawing/2014/main" id="{4E7D4E6E-0D7D-4992-80A6-575D5566D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41" y="5522783"/>
            <a:ext cx="8079741" cy="83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Optimization method: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the </a:t>
            </a:r>
            <a:r>
              <a:rPr lang="en-US" altLang="zh-CN" dirty="0">
                <a:solidFill>
                  <a:srgbClr val="FF0000"/>
                </a:solidFill>
              </a:rPr>
              <a:t>eigenvector</a:t>
            </a:r>
            <a:r>
              <a:rPr lang="en-US" altLang="zh-CN" dirty="0"/>
              <a:t> corresponding to the largest eigenvalue of </a:t>
            </a:r>
            <a:r>
              <a:rPr lang="en-US" altLang="zh-CN" i="1" dirty="0"/>
              <a:t>M.</a:t>
            </a:r>
            <a:r>
              <a:rPr lang="en-US" altLang="zh-CN" dirty="0"/>
              <a:t> </a:t>
            </a:r>
            <a:endParaRPr lang="en-US" altLang="zh-CN" sz="1400" b="1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431FC-4957-44C3-B097-F22360B32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96" y="2012365"/>
            <a:ext cx="5342922" cy="46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22221</TotalTime>
  <Words>723</Words>
  <Application>Microsoft Office PowerPoint</Application>
  <PresentationFormat>全屏显示(4:3)</PresentationFormat>
  <Paragraphs>126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NimbusRomNo9L-Regu</vt:lpstr>
      <vt:lpstr>楷体</vt:lpstr>
      <vt:lpstr>微软雅黑</vt:lpstr>
      <vt:lpstr>Arial</vt:lpstr>
      <vt:lpstr>Calibri</vt:lpstr>
      <vt:lpstr>Cambria Math</vt:lpstr>
      <vt:lpstr>Comic Sans MS</vt:lpstr>
      <vt:lpstr>Times New Roman</vt:lpstr>
      <vt:lpstr>Wingdings</vt:lpstr>
      <vt:lpstr>TS010385379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shan luo</cp:lastModifiedBy>
  <cp:revision>1528</cp:revision>
  <dcterms:created xsi:type="dcterms:W3CDTF">2013-05-03T12:25:51Z</dcterms:created>
  <dcterms:modified xsi:type="dcterms:W3CDTF">2019-03-18T12:10:01Z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