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9" r:id="rId5"/>
    <p:sldId id="366" r:id="rId6"/>
    <p:sldId id="335" r:id="rId7"/>
    <p:sldId id="350" r:id="rId8"/>
    <p:sldId id="332" r:id="rId9"/>
    <p:sldId id="367" r:id="rId10"/>
    <p:sldId id="362" r:id="rId11"/>
    <p:sldId id="368" r:id="rId12"/>
    <p:sldId id="369" r:id="rId13"/>
    <p:sldId id="370" r:id="rId14"/>
    <p:sldId id="355" r:id="rId15"/>
    <p:sldId id="352" r:id="rId16"/>
    <p:sldId id="356" r:id="rId17"/>
    <p:sldId id="357" r:id="rId18"/>
    <p:sldId id="364" r:id="rId19"/>
    <p:sldId id="371" r:id="rId20"/>
    <p:sldId id="358" r:id="rId21"/>
    <p:sldId id="365" r:id="rId22"/>
    <p:sldId id="353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599" autoAdjust="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84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64088" y="5157192"/>
            <a:ext cx="285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Reporter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Ge</a:t>
            </a:r>
            <a:r>
              <a:rPr lang="en-US" altLang="zh-CN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Linlin</a:t>
            </a:r>
            <a:endParaRPr lang="en-US" altLang="zh-CN" sz="2000" b="1" dirty="0">
              <a:solidFill>
                <a:srgbClr val="0070C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Date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2019.03.19</a:t>
            </a:r>
            <a:endParaRPr lang="en-US" altLang="zh-CN" sz="2000" b="1" dirty="0">
              <a:solidFill>
                <a:srgbClr val="0070C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167031" y="3834374"/>
            <a:ext cx="4221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Graphics Forum (CGF),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2016. 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3" y="1556913"/>
            <a:ext cx="7760940" cy="164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5A150AD-A0AD-4135-A784-3CB0208945EE}"/>
              </a:ext>
            </a:extLst>
          </p:cNvPr>
          <p:cNvSpPr/>
          <p:nvPr/>
        </p:nvSpPr>
        <p:spPr>
          <a:xfrm>
            <a:off x="257175" y="1013503"/>
            <a:ext cx="769920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Compute the matrix</a:t>
            </a:r>
            <a:r>
              <a:rPr lang="zh-CN" altLang="en-US" dirty="0"/>
              <a:t> </a:t>
            </a:r>
            <a:r>
              <a:rPr lang="en-US" altLang="zh-CN" dirty="0"/>
              <a:t>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histogram of graph distances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the difference of graph distances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difference of the unary costs between the matches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9BFEBA0-D5F9-4FA5-918F-015FB9CA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2355424"/>
            <a:ext cx="2584919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ED9F71E-71B4-4433-84F2-0DCCCDB6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47" y="2878040"/>
            <a:ext cx="2592000" cy="4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51DD13-5428-43B2-8702-52F30D1B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47" y="4922704"/>
            <a:ext cx="3383996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B5D15C3-22A4-4A71-972B-CC0593F4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28" y="5406063"/>
            <a:ext cx="3448672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C744D10-E16A-4F45-877E-E2388F55A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25" y="5877320"/>
            <a:ext cx="5616012" cy="432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901DBC9-7A63-4ABE-B557-8F89F392E3DF}"/>
              </a:ext>
            </a:extLst>
          </p:cNvPr>
          <p:cNvSpPr/>
          <p:nvPr/>
        </p:nvSpPr>
        <p:spPr>
          <a:xfrm>
            <a:off x="1037319" y="2878040"/>
            <a:ext cx="2635528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BE8B244-BA20-410C-9401-2789008B963A}"/>
              </a:ext>
            </a:extLst>
          </p:cNvPr>
          <p:cNvSpPr/>
          <p:nvPr/>
        </p:nvSpPr>
        <p:spPr>
          <a:xfrm>
            <a:off x="1043608" y="5877320"/>
            <a:ext cx="5616012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xmlns="" id="{E571047C-CBE4-4F35-B9FF-4C841093AD8E}"/>
                  </a:ext>
                </a:extLst>
              </p:cNvPr>
              <p:cNvSpPr txBox="1"/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E571047C-CBE4-4F35-B9FF-4C841093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blipFill>
                <a:blip r:embed="rId8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EF4B279-AF0D-4902-87E8-695DBACEE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487" y="3357105"/>
            <a:ext cx="2304606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6.  </a:t>
            </a:r>
            <a:r>
              <a:rPr lang="en-US" altLang="zh-CN" sz="2800" b="1" i="1" dirty="0">
                <a:latin typeface="Calibri" pitchFamily="34" charset="0"/>
              </a:rPr>
              <a:t>Symmetry Breaking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9EDDFDB7-7085-4A03-A70A-E39BB6C1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1026639"/>
            <a:ext cx="7828386" cy="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Goal: </a:t>
            </a:r>
            <a:r>
              <a:rPr lang="en-US" altLang="zh-CN" dirty="0"/>
              <a:t>consistent and without discontinuities.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</a:rPr>
              <a:t>(consistently flipped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 not penalized)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F4509F-9EAC-40C8-AEE0-A3C55E1366FF}"/>
              </a:ext>
            </a:extLst>
          </p:cNvPr>
          <p:cNvSpPr/>
          <p:nvPr/>
        </p:nvSpPr>
        <p:spPr>
          <a:xfrm>
            <a:off x="407098" y="2513306"/>
            <a:ext cx="7577676" cy="88036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symmetry breaking is based on the assumption that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geodesic distances between nearby regions do not change drastically between the shapes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D80FEA11-245F-4E2D-BAC9-4478938D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4102426"/>
            <a:ext cx="782838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first: </a:t>
            </a:r>
            <a:r>
              <a:rPr lang="en-US" altLang="zh-CN" dirty="0"/>
              <a:t>produce a one-to-one matching for the group </a:t>
            </a:r>
            <a:r>
              <a:rPr lang="en-US" altLang="zh-CN" dirty="0">
                <a:solidFill>
                  <a:srgbClr val="FF0000"/>
                </a:solidFill>
              </a:rPr>
              <a:t>arbitrarily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others:  </a:t>
            </a:r>
            <a:r>
              <a:rPr lang="en-US" altLang="zh-CN" dirty="0"/>
              <a:t>match regions which are nearest to previously resolved regions. </a:t>
            </a:r>
          </a:p>
        </p:txBody>
      </p:sp>
    </p:spTree>
    <p:extLst>
      <p:ext uri="{BB962C8B-B14F-4D97-AF65-F5344CB8AC3E}">
        <p14:creationId xmlns:p14="http://schemas.microsoft.com/office/powerpoint/2010/main" val="2782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B838591C-0CB1-49DD-9C4F-1592AE03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08720"/>
            <a:ext cx="6552728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This method is not limited to bilateral symmetry</a:t>
            </a:r>
            <a:r>
              <a:rPr lang="en-US" altLang="zh-CN" sz="2000" dirty="0"/>
              <a:t>.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EE879CE-5704-44C7-B79C-F632DBDC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6" y="1431021"/>
            <a:ext cx="8358214" cy="48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xmlns="" id="{DF9522B2-B195-4EA2-8FD9-1D8D6A22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representations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3CC841E-159F-449F-A0E9-50E1E50D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55" y="1264448"/>
            <a:ext cx="5924625" cy="54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A55013D-10D4-4405-B570-0F48603A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829733"/>
            <a:ext cx="6264696" cy="593713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xmlns="" id="{EF88109A-EB66-41CC-84D1-40253C0A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topological structure 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53A40AA-FE46-48A5-988B-B732F54A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24744"/>
            <a:ext cx="7489875" cy="562969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952330"/>
            <a:ext cx="2154585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 Accuracy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C2AA254-7573-420C-AC08-FC3EE6BC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0648"/>
            <a:ext cx="6475065" cy="65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Matching Point Clouds 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39018"/>
            <a:ext cx="8065304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Stability of matching point clouds with varying sampling densities and noise levels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23F19BE-60E5-4629-8453-9EAB2BF9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48" y="1339977"/>
            <a:ext cx="5704762" cy="46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B5BEAF9-C9CC-416F-92D0-3015F04A3871}"/>
              </a:ext>
            </a:extLst>
          </p:cNvPr>
          <p:cNvSpPr/>
          <p:nvPr/>
        </p:nvSpPr>
        <p:spPr>
          <a:xfrm>
            <a:off x="7668344" y="6035215"/>
            <a:ext cx="106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samples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C8D109B-AC18-4E2F-A622-F69E07C53A04}"/>
              </a:ext>
            </a:extLst>
          </p:cNvPr>
          <p:cNvSpPr/>
          <p:nvPr/>
        </p:nvSpPr>
        <p:spPr>
          <a:xfrm>
            <a:off x="91374" y="1916832"/>
            <a:ext cx="340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triangular mesh to a point cloud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(MTC)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(PC)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using the stable region method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(STB)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4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594468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1088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Point-to-point maps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7933C8E7-0B0C-4F30-8E36-4CA6D471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588679"/>
            <a:ext cx="3258903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(Functional map framework)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62885FA-2C3A-41D4-B747-4D5A396D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6" y="988789"/>
            <a:ext cx="7171428" cy="1761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8DB3250-0E34-4CD9-9E6F-61D26A2D49C7}"/>
              </a:ext>
            </a:extLst>
          </p:cNvPr>
          <p:cNvSpPr/>
          <p:nvPr/>
        </p:nvSpPr>
        <p:spPr>
          <a:xfrm>
            <a:off x="207869" y="671120"/>
            <a:ext cx="3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Average geodesic error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71B65B9-DAE2-4416-A1CA-568123FC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50694"/>
            <a:ext cx="5337659" cy="37710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69B001B-5F55-4FA2-BC76-B9AC24825CB2}"/>
              </a:ext>
            </a:extLst>
          </p:cNvPr>
          <p:cNvSpPr/>
          <p:nvPr/>
        </p:nvSpPr>
        <p:spPr>
          <a:xfrm>
            <a:off x="902001" y="3143427"/>
            <a:ext cx="186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FAUST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6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times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BED304-291B-45FA-AF51-1C43BFDE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268760"/>
            <a:ext cx="751428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xmlns="" id="{9B1E28E6-FF69-463D-8EDA-9E844B7A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7354532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idea: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correspondences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between shapes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C983D5-9911-4571-B63C-B898FA68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52846"/>
            <a:ext cx="6336704" cy="4157592"/>
          </a:xfrm>
          <a:prstGeom prst="rect">
            <a:avLst/>
          </a:prstGeom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xmlns="" id="{4C2282F9-32D3-4CE5-8838-A48B6F8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28" y="5440540"/>
            <a:ext cx="6949484" cy="11424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Application: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constraints to point-to-point maps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identify parts that do not have a match across shapes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8.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888042"/>
            <a:ext cx="7623358" cy="369184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both computationally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 and robust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state-of-the-art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shape correspondence methods within the domain of matching shape regions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partial shapes and shapes with different topology sometimes may fail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provide a meaningful correspondence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structural data may not be enough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distinguish between parts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13444BD-F6AF-46D4-976C-995FB999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952"/>
            <a:ext cx="3989644" cy="1893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795F15C-BB51-4BB6-85FA-8C7E81D2788C}"/>
              </a:ext>
            </a:extLst>
          </p:cNvPr>
          <p:cNvSpPr/>
          <p:nvPr/>
        </p:nvSpPr>
        <p:spPr>
          <a:xfrm>
            <a:off x="2915816" y="4579886"/>
            <a:ext cx="2232248" cy="36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" y="1124744"/>
            <a:ext cx="7960968" cy="3730317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in the presence of significant geometric variability,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Significantly more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than the most directly related approaches,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Capable of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handling different representations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such as triangle meshes and point clouds,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Able to both produce matches that mix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symmetric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parts, or</a:t>
            </a:r>
            <a:b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disambiguate between them, when necessary.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00AC4DD-23A7-486F-B151-EFF726B5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79139"/>
            <a:ext cx="8928992" cy="4515165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xmlns="" id="{5D8D6323-3660-43E9-8F67-3CD8040C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801" y="5566258"/>
            <a:ext cx="1202545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compute descriptors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5E237ECC-5595-4798-9F21-941220E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589382"/>
            <a:ext cx="1461751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joint segmentation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B25ECFE2-DD28-4268-920B-C9370062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445" y="5566258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generate a shape graph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F66B3B41-6F27-47BC-A352-B8DCC531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590981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match shape graphs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2BCE7A4B-C7B7-49A0-98EA-805883BC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275" y="5704757"/>
            <a:ext cx="1202545" cy="3693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result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>
            <a:extLst>
              <a:ext uri="{FF2B5EF4-FFF2-40B4-BE49-F238E27FC236}">
                <a16:creationId xmlns:a16="http://schemas.microsoft.com/office/drawing/2014/main" xmlns="" id="{1AD2C09E-4EDF-4514-867C-F44C80518920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3.  D</a:t>
            </a:r>
            <a:r>
              <a:rPr lang="en-US" altLang="zh-CN" sz="2800" b="1" i="1" dirty="0">
                <a:latin typeface="Calibri" pitchFamily="34" charset="0"/>
              </a:rPr>
              <a:t>escriptors </a:t>
            </a:r>
            <a:endParaRPr lang="en-US" altLang="zh-CN" sz="2800" b="1" i="1" dirty="0">
              <a:latin typeface="Calibri" pitchFamily="34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10D6EF88-7785-4D6C-AF6A-900C6C9C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1029525"/>
            <a:ext cx="7696068" cy="188429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Property: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Smooth.</a:t>
            </a:r>
            <a:r>
              <a:rPr lang="en-US" altLang="zh-CN" dirty="0"/>
              <a:t> (segments are not overly fragmented 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dirty="0"/>
              <a:t>. (match shapes with varying geometry)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Descriptive</a:t>
            </a:r>
            <a:r>
              <a:rPr lang="en-US" altLang="zh-CN" dirty="0"/>
              <a:t>. (differentiate between different elements of the shape )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C8CC8B91-D277-4C1E-81C5-A1E83C16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9" y="3340322"/>
            <a:ext cx="2700300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HKS (15 time steps).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xmlns="" id="{67141AC1-7DDF-4FEC-85A7-5CCF687E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34" y="4221088"/>
            <a:ext cx="7024864" cy="1735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Laplacian matrix :</a:t>
            </a:r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Triangle meshes:  </a:t>
            </a:r>
            <a:r>
              <a:rPr lang="en-US" altLang="zh-CN" dirty="0"/>
              <a:t>cotangent weight discretization</a:t>
            </a:r>
            <a:endParaRPr lang="en-US" altLang="zh-CN" sz="2000" dirty="0"/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Point clouds:  </a:t>
            </a:r>
            <a:r>
              <a:rPr lang="en-US" altLang="zh-CN" dirty="0"/>
              <a:t>a Laplacian with a Gaussian weight on a </a:t>
            </a:r>
            <a:r>
              <a:rPr lang="en-US" altLang="zh-CN" i="1" dirty="0"/>
              <a:t>k</a:t>
            </a:r>
            <a:r>
              <a:rPr lang="en-US" altLang="zh-CN" dirty="0"/>
              <a:t>-nearest 		     neighbor graph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:a16="http://schemas.microsoft.com/office/drawing/2014/main" xmlns="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xmlns="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Input:</a:t>
                </a:r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pair of shapes </a:t>
                </a:r>
                <a:r>
                  <a:rPr lang="en-US" altLang="zh-CN" i="1" dirty="0"/>
                  <a:t>M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N</a:t>
                </a:r>
                <a:endParaRPr lang="en-US" altLang="zh-CN" sz="2000" i="1" dirty="0"/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</a:t>
                </a:r>
                <a:r>
                  <a:rPr lang="en-US" altLang="zh-CN" i="1" dirty="0"/>
                  <a:t>d-</a:t>
                </a:r>
                <a:r>
                  <a:rPr lang="en-US" altLang="zh-CN" dirty="0"/>
                  <a:t>dimensional feature descriptor on each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blipFill>
                <a:blip r:embed="rId3"/>
                <a:stretch>
                  <a:fillRect l="-792" b="-4846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7F9BC412-4666-4A9D-A54B-E5A58416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2704213"/>
            <a:ext cx="7696068" cy="5046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Goal: </a:t>
            </a:r>
            <a:r>
              <a:rPr lang="en-US" altLang="zh-CN" dirty="0"/>
              <a:t>co-segment these shapes in a consistent manner</a:t>
            </a:r>
            <a:r>
              <a:rPr lang="en-US" altLang="zh-CN" sz="2000" dirty="0"/>
              <a:t> 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xmlns="" id="{0FA04E86-0E04-459E-B66B-3873A4CE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6" y="3675735"/>
            <a:ext cx="6914288" cy="138178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 cap="flat" cmpd="sng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This algorithm does </a:t>
            </a:r>
            <a:r>
              <a:rPr lang="en-US" altLang="zh-CN" dirty="0">
                <a:solidFill>
                  <a:srgbClr val="FF0000"/>
                </a:solidFill>
              </a:rPr>
              <a:t>not seek a semantic segmentation of the shape</a:t>
            </a:r>
            <a:r>
              <a:rPr lang="en-US" altLang="zh-CN" dirty="0"/>
              <a:t>; a semantic part may be cut into several segments</a:t>
            </a:r>
            <a:r>
              <a:rPr lang="en-US" altLang="zh-CN" sz="2000" dirty="0"/>
              <a:t>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0FAD7C-CFA6-4DDB-BFC9-40D5769B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52" y="3407366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7680DCA-F520-4FEA-9A89-C5FBF144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77" y="4509120"/>
            <a:ext cx="2304606" cy="213507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:a16="http://schemas.microsoft.com/office/drawing/2014/main" xmlns="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xmlns="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Steps: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align the range of the values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b="1" i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align the range of the values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shapes or point clouds with a different or non-uniform sampling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clustering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merge the function values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construct shape graph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creating a node for every connected region of every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run steps 2-3 above for a range of </a:t>
                </a:r>
                <a:r>
                  <a:rPr lang="en-US" altLang="zh-CN" b="1" i="1" dirty="0"/>
                  <a:t>k </a:t>
                </a:r>
                <a:r>
                  <a:rPr lang="en-US" altLang="zh-CN" b="1" dirty="0"/>
                  <a:t>(between 5 and 10) in </a:t>
                </a: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pick the result that has minimum error on the histogram of node degrees of the graphs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robust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blipFill>
                <a:blip r:embed="rId4"/>
                <a:stretch>
                  <a:fillRect l="-792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EEB21E6-F47D-46C5-A332-DB6BFA8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91" y="963812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59AE77A-4285-469C-B713-9CC86D9C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9568"/>
            <a:ext cx="2839042" cy="5257486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B5512625-EE7C-4C85-91B3-702C1962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140968"/>
            <a:ext cx="3312368" cy="134056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Information: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node degrees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their connectivity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5E79B5CF-745A-4503-9C4E-A1CFE344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1340768"/>
            <a:ext cx="4815633" cy="8788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This algorithm relies </a:t>
            </a:r>
            <a:r>
              <a:rPr lang="en-US" altLang="zh-CN" b="1" dirty="0">
                <a:solidFill>
                  <a:srgbClr val="FF0000"/>
                </a:solidFill>
              </a:rPr>
              <a:t>only on the graph structure of the shape</a:t>
            </a:r>
            <a:r>
              <a:rPr lang="en-US" altLang="zh-CN" b="1" dirty="0"/>
              <a:t>, without additional geometric data.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F30BE79-ED24-4C99-9ED0-90CB158774BC}"/>
              </a:ext>
            </a:extLst>
          </p:cNvPr>
          <p:cNvSpPr/>
          <p:nvPr/>
        </p:nvSpPr>
        <p:spPr>
          <a:xfrm>
            <a:off x="253093" y="2060848"/>
            <a:ext cx="8495371" cy="3364216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747C9A37-6B1F-41D4-B159-EE16AE1E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" y="919013"/>
            <a:ext cx="8079742" cy="96629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Input: </a:t>
            </a:r>
            <a:r>
              <a:rPr lang="en-US" altLang="zh-CN" dirty="0"/>
              <a:t>two graphs with </a:t>
            </a:r>
            <a:r>
              <a:rPr lang="en-US" altLang="zh-CN" i="1" dirty="0"/>
              <a:t>n </a:t>
            </a:r>
            <a:r>
              <a:rPr lang="en-US" altLang="zh-CN" dirty="0"/>
              <a:t>and </a:t>
            </a:r>
            <a:r>
              <a:rPr lang="en-US" altLang="zh-CN" i="1" dirty="0"/>
              <a:t>m </a:t>
            </a:r>
            <a:r>
              <a:rPr lang="en-US" altLang="zh-CN" dirty="0"/>
              <a:t>number of nodes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Output: </a:t>
            </a:r>
            <a:r>
              <a:rPr lang="en-US" altLang="zh-CN" dirty="0"/>
              <a:t>correspondence between the graphs (1-1 correspondence vector x)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E978F26B-F7E1-4A62-8D5A-1BF0782E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22" y="2185213"/>
            <a:ext cx="6696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 of </a:t>
            </a:r>
            <a:r>
              <a:rPr lang="en-US" altLang="zh-CN" i="1" dirty="0"/>
              <a:t>n · m </a:t>
            </a:r>
            <a:r>
              <a:rPr lang="en-US" altLang="zh-CN" dirty="0"/>
              <a:t>rows and </a:t>
            </a:r>
            <a:r>
              <a:rPr lang="en-US" altLang="zh-CN" i="1" dirty="0"/>
              <a:t>n · m </a:t>
            </a:r>
            <a:r>
              <a:rPr lang="en-US" altLang="zh-CN" dirty="0"/>
              <a:t>columns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 = m*n)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xmlns="" id="{09FF97FB-3521-4FD8-9A69-E7CC030400DA}"/>
                  </a:ext>
                </a:extLst>
              </p:cNvPr>
              <p:cNvSpPr txBox="1"/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id="{09FF97FB-3521-4FD8-9A69-E7CC030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blipFill>
                <a:blip r:embed="rId3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067E966F-B7B4-417C-8E8E-547FE76A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606" y="2606169"/>
            <a:ext cx="4523858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affinity between a pair of nodes 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compatibility between a match (</a:t>
            </a:r>
            <a:r>
              <a:rPr lang="en-US" altLang="zh-CN" dirty="0" err="1"/>
              <a:t>i,j</a:t>
            </a:r>
            <a:r>
              <a:rPr lang="en-US" altLang="zh-CN" dirty="0"/>
              <a:t>) and another match (</a:t>
            </a:r>
            <a:r>
              <a:rPr lang="en-US" altLang="zh-CN" dirty="0" err="1"/>
              <a:t>k,l</a:t>
            </a:r>
            <a:r>
              <a:rPr lang="en-US" altLang="zh-CN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B63E7EC3-4D84-403D-B59A-EDEA29B0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dirty="0"/>
                  <a:t>find a binary one-to-one correspondence vector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𝑴𝒙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3E7EC3-4D84-403D-B59A-EDEA29B00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blipFill>
                <a:blip r:embed="rId4"/>
                <a:stretch>
                  <a:fillRect l="-2025" b="-37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:a16="http://schemas.microsoft.com/office/drawing/2014/main" xmlns="" id="{4E7D4E6E-0D7D-4992-80A6-575D5566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41" y="5522783"/>
            <a:ext cx="8079741" cy="83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Optimization method: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the </a:t>
            </a:r>
            <a:r>
              <a:rPr lang="en-US" altLang="zh-CN" dirty="0">
                <a:solidFill>
                  <a:srgbClr val="FF0000"/>
                </a:solidFill>
              </a:rPr>
              <a:t>eigenvector</a:t>
            </a:r>
            <a:r>
              <a:rPr lang="en-US" altLang="zh-CN" dirty="0"/>
              <a:t> corresponding to the largest eigenvalue of </a:t>
            </a:r>
            <a:r>
              <a:rPr lang="en-US" altLang="zh-CN" i="1" dirty="0"/>
              <a:t>M.</a:t>
            </a:r>
            <a:r>
              <a:rPr lang="en-US" altLang="zh-CN" dirty="0"/>
              <a:t> </a:t>
            </a:r>
            <a:endParaRPr lang="en-US" altLang="zh-CN" sz="1400" b="1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6E431FC-4957-44C3-B097-F22360B3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96" y="2012365"/>
            <a:ext cx="5342922" cy="46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22227</TotalTime>
  <Words>851</Words>
  <Application>Microsoft Office PowerPoint</Application>
  <PresentationFormat>On-screen Show (4:3)</PresentationFormat>
  <Paragraphs>126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TS010385379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1529</cp:revision>
  <dcterms:created xsi:type="dcterms:W3CDTF">2013-05-03T12:25:51Z</dcterms:created>
  <dcterms:modified xsi:type="dcterms:W3CDTF">2019-03-19T15:18:49Z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