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20"/>
  </p:notesMasterIdLst>
  <p:handoutMasterIdLst>
    <p:handoutMasterId r:id="rId21"/>
  </p:handoutMasterIdLst>
  <p:sldIdLst>
    <p:sldId id="256" r:id="rId4"/>
    <p:sldId id="386" r:id="rId5"/>
    <p:sldId id="366" r:id="rId6"/>
    <p:sldId id="374" r:id="rId7"/>
    <p:sldId id="373" r:id="rId8"/>
    <p:sldId id="378" r:id="rId9"/>
    <p:sldId id="387" r:id="rId10"/>
    <p:sldId id="376" r:id="rId11"/>
    <p:sldId id="380" r:id="rId12"/>
    <p:sldId id="379" r:id="rId13"/>
    <p:sldId id="382" r:id="rId14"/>
    <p:sldId id="352" r:id="rId15"/>
    <p:sldId id="357" r:id="rId16"/>
    <p:sldId id="384" r:id="rId17"/>
    <p:sldId id="353" r:id="rId18"/>
    <p:sldId id="31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D4FF"/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7" autoAdjust="0"/>
    <p:restoredTop sz="90599" autoAdjust="0"/>
  </p:normalViewPr>
  <p:slideViewPr>
    <p:cSldViewPr>
      <p:cViewPr varScale="1">
        <p:scale>
          <a:sx n="104" d="100"/>
          <a:sy n="104" d="100"/>
        </p:scale>
        <p:origin x="17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53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EF50B-A2CD-498B-9049-5AC52B436F32}" type="datetimeFigureOut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EB2FA-5051-4E61-825C-FAC231D30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12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68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49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1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41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85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8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2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9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8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3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71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EB2FA-5051-4E61-825C-FAC231D30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4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64088" y="5157192"/>
            <a:ext cx="285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Reporter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Ge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Linlin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 pitchFamily="2" charset="2"/>
            </a:endParaRPr>
          </a:p>
          <a:p>
            <a:pPr algn="l"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Date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 pitchFamily="2" charset="2"/>
              </a:rPr>
              <a:t>2019.03.19</a:t>
            </a:r>
            <a:endParaRPr lang="en-US" altLang="zh-CN" sz="2000" b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4147503" y="4411851"/>
            <a:ext cx="42213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Computer Graphics Forum (CGF),</a:t>
            </a:r>
            <a:r>
              <a:rPr lang="en-US" altLang="zh-CN" sz="1600" b="1" i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2016. </a:t>
            </a:r>
            <a:endParaRPr lang="zh-CN" altLang="en-US" sz="1600" b="1" i="1" dirty="0">
              <a:solidFill>
                <a:schemeClr val="accent2"/>
              </a:solidFill>
              <a:effectLst/>
              <a:latin typeface="Comic Sans MS" panose="030F0702030302020204" pitchFamily="66" charset="0"/>
              <a:ea typeface="楷体" pitchFamily="49" charset="-122"/>
              <a:cs typeface="MoolBoran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" b="67685"/>
          <a:stretch/>
        </p:blipFill>
        <p:spPr bwMode="auto">
          <a:xfrm>
            <a:off x="471373" y="1345978"/>
            <a:ext cx="7750235" cy="53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60748"/>
            <a:ext cx="2895423" cy="17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3"/>
          <p:cNvSpPr txBox="1">
            <a:spLocks/>
          </p:cNvSpPr>
          <p:nvPr/>
        </p:nvSpPr>
        <p:spPr bwMode="auto">
          <a:xfrm>
            <a:off x="257175" y="142852"/>
            <a:ext cx="77712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3.4  MRPCA —— Computational Complexity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096228"/>
                  </p:ext>
                </p:extLst>
              </p:nvPr>
            </p:nvGraphicFramePr>
            <p:xfrm>
              <a:off x="395536" y="1334351"/>
              <a:ext cx="8387808" cy="2286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19256">
                      <a:extLst>
                        <a:ext uri="{9D8B030D-6E8A-4147-A177-3AD203B41FA5}">
                          <a16:colId xmlns:a16="http://schemas.microsoft.com/office/drawing/2014/main" val="3351255762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20791878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Operations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Complexity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4155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Building KD-tree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𝑁𝑙𝑜𝑔𝑁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636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K-nearest neighbor search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𝐾𝑙𝑜𝑔𝑁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7541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RPCA solver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81969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𝑟𝑂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𝐾𝑙𝑜𝑔𝑁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𝑡𝐾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51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096228"/>
                  </p:ext>
                </p:extLst>
              </p:nvPr>
            </p:nvGraphicFramePr>
            <p:xfrm>
              <a:off x="395536" y="1334351"/>
              <a:ext cx="8387808" cy="2286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419256">
                      <a:extLst>
                        <a:ext uri="{9D8B030D-6E8A-4147-A177-3AD203B41FA5}">
                          <a16:colId xmlns:a16="http://schemas.microsoft.com/office/drawing/2014/main" val="3351255762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2079187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Operations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Complexity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41550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Building KD-tree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873" t="-109333" r="-613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63644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K-nearest neighbor search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873" t="-206579" r="-613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27541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RPCA solver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873" t="-310667" r="-613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81969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  <a:endParaRPr lang="zh-CN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8873" t="-410667" r="-61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7515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肘形连接符 13"/>
          <p:cNvCxnSpPr/>
          <p:nvPr/>
        </p:nvCxnSpPr>
        <p:spPr>
          <a:xfrm rot="5400000">
            <a:off x="3840146" y="3632125"/>
            <a:ext cx="600737" cy="5771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5536" y="4226085"/>
            <a:ext cx="529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iteration times of MRPCA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肘形连接符 16"/>
          <p:cNvCxnSpPr/>
          <p:nvPr/>
        </p:nvCxnSpPr>
        <p:spPr>
          <a:xfrm rot="5400000">
            <a:off x="5586472" y="3902022"/>
            <a:ext cx="1067400" cy="5040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99792" y="469266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of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596336" y="3620350"/>
            <a:ext cx="0" cy="1464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43808" y="5127860"/>
            <a:ext cx="619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iteration times of RPCA solver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4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311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 Results —— Handling Sharp Features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9586"/>
          <a:stretch/>
        </p:blipFill>
        <p:spPr>
          <a:xfrm>
            <a:off x="571472" y="1124744"/>
            <a:ext cx="7632847" cy="47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76470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 Results —— Handling SFM Model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7248"/>
          <a:stretch/>
        </p:blipFill>
        <p:spPr>
          <a:xfrm>
            <a:off x="395536" y="1124744"/>
            <a:ext cx="8192431" cy="472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 Results ——Error </a:t>
            </a:r>
            <a:r>
              <a:rPr lang="en-US" altLang="zh-CN" sz="3200" b="1" i="1" dirty="0" smtClean="0">
                <a:latin typeface="Calibri" pitchFamily="34" charset="0"/>
                <a:cs typeface="Calibri" pitchFamily="34" charset="0"/>
              </a:rPr>
              <a:t>Analysis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400" y="4976010"/>
            <a:ext cx="1880688" cy="18680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47" y="1017182"/>
            <a:ext cx="3311159" cy="237212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115" y="915743"/>
            <a:ext cx="3434546" cy="257499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75" y="3573016"/>
            <a:ext cx="3348194" cy="23824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2115" y="3563433"/>
            <a:ext cx="3434546" cy="250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44624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 Limitations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980728"/>
            <a:ext cx="7602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facing sharp features and high noise levels,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MRPCA will considerably increase due to a larger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arenBoth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estimated by RPCA are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stable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3">
            <a:extLst>
              <a:ext uri="{FF2B5EF4-FFF2-40B4-BE49-F238E27FC236}">
                <a16:creationId xmlns:a16="http://schemas.microsoft.com/office/drawing/2014/main" id="{F68BA453-3377-4256-A938-E7CF0F36192B}"/>
              </a:ext>
            </a:extLst>
          </p:cNvPr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altLang="zh-CN" sz="2800" b="1" i="1" dirty="0"/>
              <a:t>Conclusion</a:t>
            </a:r>
            <a:endParaRPr lang="zh-CN" altLang="en-US" sz="3200" b="1" i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DEDB19A1-0490-463A-9A9E-10132D9DF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63600"/>
            <a:ext cx="7890670" cy="5016758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MRPCA is effective in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denoising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point cloud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with and without sharp feature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MRPCA is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outperform well-known approaches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such as the bilateral filter, WLOP and AWLOP;</a:t>
            </a:r>
            <a:endParaRPr lang="en-US" altLang="zh-CN" sz="2000" baseline="-250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L1-norm worked better than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Frobenius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norm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, but 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Frobenius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norm is used in this article to decrease computation;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The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neighbourhood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size </a:t>
            </a:r>
            <a:r>
              <a:rPr lang="en-US" altLang="zh-CN" sz="20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is obtained from a function which is relevant to local point density.</a:t>
            </a:r>
            <a:endParaRPr lang="en-US" altLang="zh-CN" sz="20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1802" y="2857496"/>
            <a:ext cx="2440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r>
              <a:rPr lang="en-US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!</a:t>
            </a:r>
            <a:endParaRPr lang="en-US" altLang="zh-CN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1" y="974427"/>
            <a:ext cx="7848872" cy="356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618381" y="4666289"/>
            <a:ext cx="8104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MRPCA with the full name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Moving Robust Principal Component Analysis.</a:t>
            </a:r>
          </a:p>
          <a:p>
            <a:pPr latinLnBrk="1"/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Points’ Normal Estimation, Outlier Removal, Sharp Feature Preservation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785786" y="857232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362269" y="132025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1.  Introduction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0ECBC174-8EE7-4D48-B168-91CFF262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57836"/>
            <a:ext cx="8352928" cy="3970318"/>
          </a:xfrm>
          <a:prstGeom prst="rect">
            <a:avLst/>
          </a:prstGeom>
          <a:noFill/>
          <a:ln w="9525" cap="flat" cmpd="sng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Contributions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A model which dose not require oriented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normals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  <a:sym typeface="MoolBoran" pitchFamily="34" charset="0"/>
              </a:rPr>
              <a:t> is proposed, it has the following properties: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  <a:sym typeface="MoolBoran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It’s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obust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vis-à-vis outliers;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It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does not require oriented normal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as part of input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;</a:t>
            </a:r>
          </a:p>
          <a:p>
            <a:pPr marL="0"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Advantages</a:t>
            </a:r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Robust,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asy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to implement and parallelize. </a:t>
            </a:r>
            <a:endParaRPr lang="en-US" altLang="zh-CN" sz="24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5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4912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2. 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RPCA ( Robust Principal Component Analysis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1" y="1990837"/>
            <a:ext cx="4158572" cy="32044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00880"/>
            <a:ext cx="4227582" cy="33843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536" y="866189"/>
            <a:ext cx="767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paper is based on RPCA rather than PCA?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PCA, RPCA is more robust when facing outlier.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0455" y="5280360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Outlier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40152" y="5285256"/>
            <a:ext cx="19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Three Outlier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24378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>
                <a:latin typeface="Calibri" pitchFamily="34" charset="0"/>
                <a:cs typeface="Calibri" pitchFamily="34" charset="0"/>
              </a:rPr>
              <a:t>2. 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RPCA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37" y="3396069"/>
            <a:ext cx="5784010" cy="923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22" y="4382993"/>
            <a:ext cx="2232248" cy="31206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43608" y="4293096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979712" y="2411596"/>
                <a:ext cx="6106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411596"/>
                <a:ext cx="6106736" cy="369332"/>
              </a:xfrm>
              <a:prstGeom prst="rect">
                <a:avLst/>
              </a:prstGeom>
              <a:blipFill>
                <a:blip r:embed="rId5"/>
                <a:stretch>
                  <a:fillRect l="-299" r="-49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83569" y="830317"/>
            <a:ext cx="6624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Assumption:</a:t>
            </a:r>
          </a:p>
          <a:p>
            <a:pPr indent="457200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it is a linear problem.</a:t>
            </a:r>
          </a:p>
          <a:p>
            <a:pPr indent="457200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Outlier-aware Factor Analysis Model: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Outlier-sparsity Control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Robust Subspace Estimation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64278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877932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  MRPCA (Moving Robust Principal Component Analysis)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836712"/>
            <a:ext cx="8064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MRPCA is an algorithm which applied RPCA to point cloud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A factor analysis model to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local neighborhoods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A global approach to process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overlapped regions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6992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3.1  MRPCA ——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Local Neighborhoods Processing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9555" y="764704"/>
            <a:ext cx="7482845" cy="1168137"/>
            <a:chOff x="683568" y="964718"/>
            <a:chExt cx="7482845" cy="116813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964718"/>
              <a:ext cx="7482845" cy="1168137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6981998" y="1078564"/>
              <a:ext cx="435648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8000" rIns="18000" bIns="18000" rtlCol="0" anchor="ctr">
              <a:noAutofit/>
            </a:bodyPr>
            <a:lstStyle/>
            <a:p>
              <a:pPr algn="ctr"/>
              <a:endParaRPr lang="zh-CN" altLang="en-US" sz="1400" b="1" dirty="0" smtClean="0">
                <a:solidFill>
                  <a:srgbClr val="336699"/>
                </a:solidFill>
                <a:latin typeface="楷体" pitchFamily="49" charset="-122"/>
                <a:ea typeface="楷体" pitchFamily="49" charset="-122"/>
                <a:cs typeface="MoolBoran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68244" y="2021939"/>
                <a:ext cx="8032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latinLnBrk="1"/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function to </a:t>
                </a:r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 the influence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points who have similar normal vector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44" y="2021939"/>
                <a:ext cx="8032976" cy="830997"/>
              </a:xfrm>
              <a:prstGeom prst="rect">
                <a:avLst/>
              </a:prstGeom>
              <a:blipFill>
                <a:blip r:embed="rId4"/>
                <a:stretch>
                  <a:fillRect l="-1215" t="-5882" r="-456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7495" y="3284984"/>
            <a:ext cx="1870849" cy="51657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55" y="4365104"/>
            <a:ext cx="3639206" cy="22790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34089" y="2948751"/>
            <a:ext cx="34506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Kernel Function</a:t>
            </a: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Radial Basis Function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2" idx="3"/>
          </p:cNvCxnSpPr>
          <p:nvPr/>
        </p:nvCxnSpPr>
        <p:spPr>
          <a:xfrm flipV="1">
            <a:off x="4684732" y="3548915"/>
            <a:ext cx="93068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987985" y="3284984"/>
            <a:ext cx="320319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 smtClean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23" name="肘形连接符 22"/>
          <p:cNvCxnSpPr>
            <a:stCxn id="21" idx="4"/>
          </p:cNvCxnSpPr>
          <p:nvPr/>
        </p:nvCxnSpPr>
        <p:spPr>
          <a:xfrm rot="16200000" flipH="1">
            <a:off x="6904188" y="3960988"/>
            <a:ext cx="1008112" cy="52019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243693" y="4691909"/>
            <a:ext cx="2917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 between </a:t>
            </a:r>
          </a:p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oints’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ormals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71472" y="692696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3"/>
          <p:cNvSpPr txBox="1">
            <a:spLocks/>
          </p:cNvSpPr>
          <p:nvPr/>
        </p:nvSpPr>
        <p:spPr bwMode="auto">
          <a:xfrm>
            <a:off x="257175" y="142852"/>
            <a:ext cx="76271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3.2  MRPCA ——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Overlapped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Regions Processing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2941"/>
          <a:stretch/>
        </p:blipFill>
        <p:spPr>
          <a:xfrm>
            <a:off x="1294351" y="1490860"/>
            <a:ext cx="4752528" cy="6884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518486" y="1490860"/>
            <a:ext cx="2160240" cy="688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 smtClean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2887" y="1490860"/>
            <a:ext cx="1016000" cy="688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Autofit/>
          </a:bodyPr>
          <a:lstStyle/>
          <a:p>
            <a:pPr algn="ctr"/>
            <a:endParaRPr lang="zh-CN" altLang="en-US" sz="1400" b="1" dirty="0" smtClean="0">
              <a:solidFill>
                <a:srgbClr val="336699"/>
              </a:solidFill>
              <a:latin typeface="楷体" pitchFamily="49" charset="-122"/>
              <a:ea typeface="楷体" pitchFamily="49" charset="-122"/>
              <a:cs typeface="MoolBoran" pitchFamily="34" charset="0"/>
            </a:endParaRPr>
          </a:p>
        </p:txBody>
      </p:sp>
      <p:cxnSp>
        <p:nvCxnSpPr>
          <p:cNvPr id="15" name="直接箭头连接符 14"/>
          <p:cNvCxnSpPr>
            <a:stCxn id="4" idx="2"/>
          </p:cNvCxnSpPr>
          <p:nvPr/>
        </p:nvCxnSpPr>
        <p:spPr>
          <a:xfrm>
            <a:off x="3598606" y="2179303"/>
            <a:ext cx="1" cy="463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2"/>
          </p:cNvCxnSpPr>
          <p:nvPr/>
        </p:nvCxnSpPr>
        <p:spPr>
          <a:xfrm>
            <a:off x="5610887" y="2179303"/>
            <a:ext cx="3944" cy="463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483768" y="2636912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Data Error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48064" y="2636912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Error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2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535737" y="750864"/>
            <a:ext cx="7786742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3"/>
          <p:cNvSpPr txBox="1">
            <a:spLocks/>
          </p:cNvSpPr>
          <p:nvPr/>
        </p:nvSpPr>
        <p:spPr bwMode="auto">
          <a:xfrm>
            <a:off x="257175" y="142852"/>
            <a:ext cx="777120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3.3  MRPCA —— </a:t>
            </a:r>
            <a:r>
              <a:rPr lang="en-US" altLang="zh-CN" sz="2800" b="1" i="1" dirty="0" smtClean="0">
                <a:latin typeface="Calibri" pitchFamily="34" charset="0"/>
                <a:cs typeface="Calibri" pitchFamily="34" charset="0"/>
              </a:rPr>
              <a:t>Parameters and Processing Time</a:t>
            </a:r>
            <a:endParaRPr lang="zh-CN" altLang="en-US" sz="3200" b="1" kern="0" dirty="0">
              <a:effectLst/>
              <a:latin typeface="Calibri" pitchFamily="34" charset="0"/>
              <a:ea typeface="楷体" pitchFamily="49" charset="-122"/>
              <a:cs typeface="Calibri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94407" y="1916832"/>
            <a:ext cx="6696744" cy="4322612"/>
            <a:chOff x="0" y="978597"/>
            <a:chExt cx="4639177" cy="308838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56" r="72050"/>
            <a:stretch/>
          </p:blipFill>
          <p:spPr bwMode="auto">
            <a:xfrm>
              <a:off x="0" y="978597"/>
              <a:ext cx="2555776" cy="308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50" t="10056" r="55113"/>
            <a:stretch/>
          </p:blipFill>
          <p:spPr bwMode="auto">
            <a:xfrm>
              <a:off x="2555776" y="978845"/>
              <a:ext cx="936104" cy="308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53" t="10056"/>
            <a:stretch/>
          </p:blipFill>
          <p:spPr bwMode="auto">
            <a:xfrm>
              <a:off x="3491880" y="978597"/>
              <a:ext cx="1147297" cy="308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文本框 12"/>
          <p:cNvSpPr txBox="1"/>
          <p:nvPr/>
        </p:nvSpPr>
        <p:spPr>
          <a:xfrm>
            <a:off x="35496" y="808191"/>
            <a:ext cx="619156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iteration times of RPCA solver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496" y="1323403"/>
            <a:ext cx="529258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iteration times of MRPCA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760316" y="1785068"/>
            <a:ext cx="0" cy="419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436096" y="1269856"/>
            <a:ext cx="0" cy="935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23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10385379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>
              <a:shade val="50000"/>
            </a:schemeClr>
          </a:solidFill>
        </a:ln>
      </a:spPr>
      <a:bodyPr lIns="18000" tIns="18000" rIns="18000" bIns="18000" rtlCol="0" anchor="ctr">
        <a:noAutofit/>
      </a:bodyPr>
      <a:lstStyle>
        <a:defPPr algn="ctr">
          <a:defRPr sz="1400" b="1" dirty="0" smtClean="0">
            <a:solidFill>
              <a:srgbClr val="336699"/>
            </a:solidFill>
            <a:latin typeface="楷体" pitchFamily="49" charset="-122"/>
            <a:ea typeface="楷体" pitchFamily="49" charset="-122"/>
            <a:cs typeface="MoolBoran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TS010385379</Template>
  <TotalTime>24585</TotalTime>
  <Words>449</Words>
  <Application>Microsoft Office PowerPoint</Application>
  <PresentationFormat>全屏显示(4:3)</PresentationFormat>
  <Paragraphs>92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MoolBoran</vt:lpstr>
      <vt:lpstr>宋体</vt:lpstr>
      <vt:lpstr>楷体</vt:lpstr>
      <vt:lpstr>Arial</vt:lpstr>
      <vt:lpstr>Calibri</vt:lpstr>
      <vt:lpstr>Cambria Math</vt:lpstr>
      <vt:lpstr>Comic Sans MS</vt:lpstr>
      <vt:lpstr>Times New Roman</vt:lpstr>
      <vt:lpstr>Wingdings</vt:lpstr>
      <vt:lpstr>TS010385379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Realistic following behaviors for crowd simulation</dc:title>
  <dc:creator>shan luo</dc:creator>
  <cp:lastModifiedBy>linlinge</cp:lastModifiedBy>
  <cp:revision>1681</cp:revision>
  <dcterms:created xsi:type="dcterms:W3CDTF">2013-05-03T12:25:51Z</dcterms:created>
  <dcterms:modified xsi:type="dcterms:W3CDTF">2019-03-24T12:57:34Z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