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</p:sldMasterIdLst>
  <p:notesMasterIdLst>
    <p:notesMasterId r:id="rId26"/>
  </p:notesMasterIdLst>
  <p:handoutMasterIdLst>
    <p:handoutMasterId r:id="rId27"/>
  </p:handoutMasterIdLst>
  <p:sldIdLst>
    <p:sldId id="256" r:id="rId4"/>
    <p:sldId id="289" r:id="rId5"/>
    <p:sldId id="366" r:id="rId6"/>
    <p:sldId id="335" r:id="rId7"/>
    <p:sldId id="350" r:id="rId8"/>
    <p:sldId id="332" r:id="rId9"/>
    <p:sldId id="367" r:id="rId10"/>
    <p:sldId id="362" r:id="rId11"/>
    <p:sldId id="368" r:id="rId12"/>
    <p:sldId id="369" r:id="rId13"/>
    <p:sldId id="370" r:id="rId14"/>
    <p:sldId id="355" r:id="rId15"/>
    <p:sldId id="352" r:id="rId16"/>
    <p:sldId id="356" r:id="rId17"/>
    <p:sldId id="357" r:id="rId18"/>
    <p:sldId id="372" r:id="rId19"/>
    <p:sldId id="364" r:id="rId20"/>
    <p:sldId id="371" r:id="rId21"/>
    <p:sldId id="358" r:id="rId22"/>
    <p:sldId id="365" r:id="rId23"/>
    <p:sldId id="353" r:id="rId24"/>
    <p:sldId id="31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BD4FF"/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7" autoAdjust="0"/>
    <p:restoredTop sz="90599" autoAdjust="0"/>
  </p:normalViewPr>
  <p:slideViewPr>
    <p:cSldViewPr>
      <p:cViewPr varScale="1">
        <p:scale>
          <a:sx n="66" d="100"/>
          <a:sy n="66" d="100"/>
        </p:scale>
        <p:origin x="-145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FF8FC-8473-4DFD-87CC-D576DA80B410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22161-F0FA-48FB-AB7F-FA9B9B1E1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95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EF50B-A2CD-498B-9049-5AC52B436F32}" type="datetimeFigureOut">
              <a:rPr lang="zh-CN" altLang="en-US" smtClean="0"/>
              <a:pPr/>
              <a:t>2019/3/21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EB2FA-5051-4E61-825C-FAC231D306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2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8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40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49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258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411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411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398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127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7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84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685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43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59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55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777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1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339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90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8054975" y="0"/>
            <a:ext cx="1089025" cy="2663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05"/>
          <p:cNvSpPr>
            <a:spLocks/>
          </p:cNvSpPr>
          <p:nvPr userDrawn="1"/>
        </p:nvSpPr>
        <p:spPr bwMode="auto">
          <a:xfrm>
            <a:off x="1295400" y="5715000"/>
            <a:ext cx="6858000" cy="9144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30000"/>
                </a:schemeClr>
              </a:gs>
              <a:gs pos="50000">
                <a:schemeClr val="accent2"/>
              </a:gs>
              <a:gs pos="100000">
                <a:schemeClr val="bg1">
                  <a:alpha val="3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 rot="10800000">
            <a:off x="0" y="4520045"/>
            <a:ext cx="2057400" cy="2337955"/>
            <a:chOff x="7467600" y="0"/>
            <a:chExt cx="1676400" cy="1905000"/>
          </a:xfrm>
        </p:grpSpPr>
        <p:sp>
          <p:nvSpPr>
            <p:cNvPr id="16" name="Teardrop 15"/>
            <p:cNvSpPr/>
            <p:nvPr userDrawn="1"/>
          </p:nvSpPr>
          <p:spPr>
            <a:xfrm>
              <a:off x="7620000" y="381000"/>
              <a:ext cx="1524000" cy="1524000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ardrop 14"/>
            <p:cNvSpPr/>
            <p:nvPr userDrawn="1"/>
          </p:nvSpPr>
          <p:spPr>
            <a:xfrm>
              <a:off x="7467600" y="0"/>
              <a:ext cx="1143000" cy="1143000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ardrop 13"/>
            <p:cNvSpPr/>
            <p:nvPr userDrawn="1"/>
          </p:nvSpPr>
          <p:spPr>
            <a:xfrm>
              <a:off x="7772400" y="0"/>
              <a:ext cx="1371600" cy="13716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6781801" y="3975905"/>
            <a:ext cx="2033178" cy="2590798"/>
            <a:chOff x="5123427" y="2586247"/>
            <a:chExt cx="3113140" cy="3966952"/>
          </a:xfrm>
        </p:grpSpPr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5123427" y="2633869"/>
              <a:ext cx="1201172" cy="3890755"/>
            </a:xfrm>
            <a:custGeom>
              <a:avLst/>
              <a:gdLst/>
              <a:ahLst/>
              <a:cxnLst>
                <a:cxn ang="0">
                  <a:pos x="272" y="264"/>
                </a:cxn>
                <a:cxn ang="0">
                  <a:pos x="256" y="324"/>
                </a:cxn>
                <a:cxn ang="0">
                  <a:pos x="252" y="382"/>
                </a:cxn>
                <a:cxn ang="0">
                  <a:pos x="248" y="446"/>
                </a:cxn>
                <a:cxn ang="0">
                  <a:pos x="254" y="478"/>
                </a:cxn>
                <a:cxn ang="0">
                  <a:pos x="254" y="530"/>
                </a:cxn>
                <a:cxn ang="0">
                  <a:pos x="234" y="606"/>
                </a:cxn>
                <a:cxn ang="0">
                  <a:pos x="208" y="746"/>
                </a:cxn>
                <a:cxn ang="0">
                  <a:pos x="206" y="814"/>
                </a:cxn>
                <a:cxn ang="0">
                  <a:pos x="198" y="830"/>
                </a:cxn>
                <a:cxn ang="0">
                  <a:pos x="208" y="844"/>
                </a:cxn>
                <a:cxn ang="0">
                  <a:pos x="240" y="860"/>
                </a:cxn>
                <a:cxn ang="0">
                  <a:pos x="240" y="876"/>
                </a:cxn>
                <a:cxn ang="0">
                  <a:pos x="234" y="882"/>
                </a:cxn>
                <a:cxn ang="0">
                  <a:pos x="212" y="888"/>
                </a:cxn>
                <a:cxn ang="0">
                  <a:pos x="194" y="882"/>
                </a:cxn>
                <a:cxn ang="0">
                  <a:pos x="164" y="872"/>
                </a:cxn>
                <a:cxn ang="0">
                  <a:pos x="152" y="884"/>
                </a:cxn>
                <a:cxn ang="0">
                  <a:pos x="120" y="894"/>
                </a:cxn>
                <a:cxn ang="0">
                  <a:pos x="92" y="886"/>
                </a:cxn>
                <a:cxn ang="0">
                  <a:pos x="86" y="880"/>
                </a:cxn>
                <a:cxn ang="0">
                  <a:pos x="84" y="852"/>
                </a:cxn>
                <a:cxn ang="0">
                  <a:pos x="70" y="842"/>
                </a:cxn>
                <a:cxn ang="0">
                  <a:pos x="72" y="814"/>
                </a:cxn>
                <a:cxn ang="0">
                  <a:pos x="60" y="766"/>
                </a:cxn>
                <a:cxn ang="0">
                  <a:pos x="52" y="694"/>
                </a:cxn>
                <a:cxn ang="0">
                  <a:pos x="50" y="626"/>
                </a:cxn>
                <a:cxn ang="0">
                  <a:pos x="50" y="500"/>
                </a:cxn>
                <a:cxn ang="0">
                  <a:pos x="42" y="432"/>
                </a:cxn>
                <a:cxn ang="0">
                  <a:pos x="36" y="422"/>
                </a:cxn>
                <a:cxn ang="0">
                  <a:pos x="42" y="414"/>
                </a:cxn>
                <a:cxn ang="0">
                  <a:pos x="36" y="406"/>
                </a:cxn>
                <a:cxn ang="0">
                  <a:pos x="24" y="392"/>
                </a:cxn>
                <a:cxn ang="0">
                  <a:pos x="12" y="366"/>
                </a:cxn>
                <a:cxn ang="0">
                  <a:pos x="4" y="338"/>
                </a:cxn>
                <a:cxn ang="0">
                  <a:pos x="4" y="272"/>
                </a:cxn>
                <a:cxn ang="0">
                  <a:pos x="30" y="186"/>
                </a:cxn>
                <a:cxn ang="0">
                  <a:pos x="66" y="142"/>
                </a:cxn>
                <a:cxn ang="0">
                  <a:pos x="114" y="128"/>
                </a:cxn>
                <a:cxn ang="0">
                  <a:pos x="128" y="126"/>
                </a:cxn>
                <a:cxn ang="0">
                  <a:pos x="142" y="128"/>
                </a:cxn>
                <a:cxn ang="0">
                  <a:pos x="152" y="100"/>
                </a:cxn>
                <a:cxn ang="0">
                  <a:pos x="146" y="88"/>
                </a:cxn>
                <a:cxn ang="0">
                  <a:pos x="146" y="72"/>
                </a:cxn>
                <a:cxn ang="0">
                  <a:pos x="152" y="60"/>
                </a:cxn>
                <a:cxn ang="0">
                  <a:pos x="144" y="42"/>
                </a:cxn>
                <a:cxn ang="0">
                  <a:pos x="146" y="34"/>
                </a:cxn>
                <a:cxn ang="0">
                  <a:pos x="168" y="8"/>
                </a:cxn>
                <a:cxn ang="0">
                  <a:pos x="186" y="4"/>
                </a:cxn>
                <a:cxn ang="0">
                  <a:pos x="192" y="2"/>
                </a:cxn>
                <a:cxn ang="0">
                  <a:pos x="220" y="6"/>
                </a:cxn>
                <a:cxn ang="0">
                  <a:pos x="232" y="16"/>
                </a:cxn>
                <a:cxn ang="0">
                  <a:pos x="248" y="38"/>
                </a:cxn>
                <a:cxn ang="0">
                  <a:pos x="250" y="64"/>
                </a:cxn>
                <a:cxn ang="0">
                  <a:pos x="240" y="70"/>
                </a:cxn>
                <a:cxn ang="0">
                  <a:pos x="232" y="88"/>
                </a:cxn>
                <a:cxn ang="0">
                  <a:pos x="214" y="128"/>
                </a:cxn>
                <a:cxn ang="0">
                  <a:pos x="220" y="150"/>
                </a:cxn>
                <a:cxn ang="0">
                  <a:pos x="256" y="172"/>
                </a:cxn>
                <a:cxn ang="0">
                  <a:pos x="276" y="216"/>
                </a:cxn>
              </a:cxnLst>
              <a:rect l="0" t="0" r="r" b="b"/>
              <a:pathLst>
                <a:path w="276" h="894">
                  <a:moveTo>
                    <a:pt x="276" y="216"/>
                  </a:moveTo>
                  <a:lnTo>
                    <a:pt x="276" y="216"/>
                  </a:lnTo>
                  <a:lnTo>
                    <a:pt x="272" y="264"/>
                  </a:lnTo>
                  <a:lnTo>
                    <a:pt x="272" y="264"/>
                  </a:lnTo>
                  <a:lnTo>
                    <a:pt x="256" y="324"/>
                  </a:lnTo>
                  <a:lnTo>
                    <a:pt x="256" y="324"/>
                  </a:lnTo>
                  <a:lnTo>
                    <a:pt x="252" y="346"/>
                  </a:lnTo>
                  <a:lnTo>
                    <a:pt x="252" y="382"/>
                  </a:lnTo>
                  <a:lnTo>
                    <a:pt x="252" y="382"/>
                  </a:lnTo>
                  <a:lnTo>
                    <a:pt x="252" y="406"/>
                  </a:lnTo>
                  <a:lnTo>
                    <a:pt x="252" y="426"/>
                  </a:lnTo>
                  <a:lnTo>
                    <a:pt x="248" y="446"/>
                  </a:lnTo>
                  <a:lnTo>
                    <a:pt x="248" y="446"/>
                  </a:lnTo>
                  <a:lnTo>
                    <a:pt x="254" y="478"/>
                  </a:lnTo>
                  <a:lnTo>
                    <a:pt x="254" y="478"/>
                  </a:lnTo>
                  <a:lnTo>
                    <a:pt x="256" y="506"/>
                  </a:lnTo>
                  <a:lnTo>
                    <a:pt x="254" y="530"/>
                  </a:lnTo>
                  <a:lnTo>
                    <a:pt x="254" y="530"/>
                  </a:lnTo>
                  <a:lnTo>
                    <a:pt x="240" y="584"/>
                  </a:lnTo>
                  <a:lnTo>
                    <a:pt x="240" y="584"/>
                  </a:lnTo>
                  <a:lnTo>
                    <a:pt x="234" y="606"/>
                  </a:lnTo>
                  <a:lnTo>
                    <a:pt x="224" y="658"/>
                  </a:lnTo>
                  <a:lnTo>
                    <a:pt x="224" y="658"/>
                  </a:lnTo>
                  <a:lnTo>
                    <a:pt x="208" y="746"/>
                  </a:lnTo>
                  <a:lnTo>
                    <a:pt x="208" y="746"/>
                  </a:lnTo>
                  <a:lnTo>
                    <a:pt x="206" y="772"/>
                  </a:lnTo>
                  <a:lnTo>
                    <a:pt x="206" y="814"/>
                  </a:lnTo>
                  <a:lnTo>
                    <a:pt x="196" y="822"/>
                  </a:lnTo>
                  <a:lnTo>
                    <a:pt x="196" y="822"/>
                  </a:lnTo>
                  <a:lnTo>
                    <a:pt x="198" y="830"/>
                  </a:lnTo>
                  <a:lnTo>
                    <a:pt x="200" y="836"/>
                  </a:lnTo>
                  <a:lnTo>
                    <a:pt x="200" y="836"/>
                  </a:lnTo>
                  <a:lnTo>
                    <a:pt x="208" y="844"/>
                  </a:lnTo>
                  <a:lnTo>
                    <a:pt x="218" y="852"/>
                  </a:lnTo>
                  <a:lnTo>
                    <a:pt x="218" y="852"/>
                  </a:lnTo>
                  <a:lnTo>
                    <a:pt x="240" y="860"/>
                  </a:lnTo>
                  <a:lnTo>
                    <a:pt x="240" y="860"/>
                  </a:lnTo>
                  <a:lnTo>
                    <a:pt x="242" y="868"/>
                  </a:lnTo>
                  <a:lnTo>
                    <a:pt x="240" y="876"/>
                  </a:lnTo>
                  <a:lnTo>
                    <a:pt x="240" y="876"/>
                  </a:lnTo>
                  <a:lnTo>
                    <a:pt x="238" y="880"/>
                  </a:lnTo>
                  <a:lnTo>
                    <a:pt x="234" y="882"/>
                  </a:lnTo>
                  <a:lnTo>
                    <a:pt x="220" y="886"/>
                  </a:lnTo>
                  <a:lnTo>
                    <a:pt x="220" y="886"/>
                  </a:lnTo>
                  <a:lnTo>
                    <a:pt x="212" y="888"/>
                  </a:lnTo>
                  <a:lnTo>
                    <a:pt x="204" y="886"/>
                  </a:lnTo>
                  <a:lnTo>
                    <a:pt x="204" y="886"/>
                  </a:lnTo>
                  <a:lnTo>
                    <a:pt x="194" y="882"/>
                  </a:lnTo>
                  <a:lnTo>
                    <a:pt x="184" y="880"/>
                  </a:lnTo>
                  <a:lnTo>
                    <a:pt x="184" y="880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52" y="870"/>
                  </a:lnTo>
                  <a:lnTo>
                    <a:pt x="152" y="884"/>
                  </a:lnTo>
                  <a:lnTo>
                    <a:pt x="148" y="894"/>
                  </a:lnTo>
                  <a:lnTo>
                    <a:pt x="148" y="894"/>
                  </a:lnTo>
                  <a:lnTo>
                    <a:pt x="120" y="894"/>
                  </a:lnTo>
                  <a:lnTo>
                    <a:pt x="120" y="894"/>
                  </a:lnTo>
                  <a:lnTo>
                    <a:pt x="108" y="892"/>
                  </a:lnTo>
                  <a:lnTo>
                    <a:pt x="92" y="886"/>
                  </a:lnTo>
                  <a:lnTo>
                    <a:pt x="92" y="886"/>
                  </a:lnTo>
                  <a:lnTo>
                    <a:pt x="88" y="884"/>
                  </a:lnTo>
                  <a:lnTo>
                    <a:pt x="86" y="880"/>
                  </a:lnTo>
                  <a:lnTo>
                    <a:pt x="84" y="874"/>
                  </a:lnTo>
                  <a:lnTo>
                    <a:pt x="84" y="866"/>
                  </a:lnTo>
                  <a:lnTo>
                    <a:pt x="84" y="852"/>
                  </a:lnTo>
                  <a:lnTo>
                    <a:pt x="84" y="852"/>
                  </a:lnTo>
                  <a:lnTo>
                    <a:pt x="74" y="848"/>
                  </a:lnTo>
                  <a:lnTo>
                    <a:pt x="70" y="842"/>
                  </a:lnTo>
                  <a:lnTo>
                    <a:pt x="70" y="842"/>
                  </a:lnTo>
                  <a:lnTo>
                    <a:pt x="72" y="838"/>
                  </a:lnTo>
                  <a:lnTo>
                    <a:pt x="72" y="814"/>
                  </a:lnTo>
                  <a:lnTo>
                    <a:pt x="72" y="814"/>
                  </a:lnTo>
                  <a:lnTo>
                    <a:pt x="60" y="766"/>
                  </a:lnTo>
                  <a:lnTo>
                    <a:pt x="60" y="766"/>
                  </a:lnTo>
                  <a:lnTo>
                    <a:pt x="56" y="754"/>
                  </a:lnTo>
                  <a:lnTo>
                    <a:pt x="54" y="738"/>
                  </a:lnTo>
                  <a:lnTo>
                    <a:pt x="52" y="694"/>
                  </a:lnTo>
                  <a:lnTo>
                    <a:pt x="52" y="694"/>
                  </a:lnTo>
                  <a:lnTo>
                    <a:pt x="50" y="626"/>
                  </a:lnTo>
                  <a:lnTo>
                    <a:pt x="50" y="626"/>
                  </a:lnTo>
                  <a:lnTo>
                    <a:pt x="50" y="538"/>
                  </a:lnTo>
                  <a:lnTo>
                    <a:pt x="50" y="538"/>
                  </a:lnTo>
                  <a:lnTo>
                    <a:pt x="50" y="500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38" y="424"/>
                  </a:lnTo>
                  <a:lnTo>
                    <a:pt x="36" y="422"/>
                  </a:lnTo>
                  <a:lnTo>
                    <a:pt x="38" y="418"/>
                  </a:lnTo>
                  <a:lnTo>
                    <a:pt x="38" y="418"/>
                  </a:lnTo>
                  <a:lnTo>
                    <a:pt x="42" y="414"/>
                  </a:lnTo>
                  <a:lnTo>
                    <a:pt x="42" y="414"/>
                  </a:lnTo>
                  <a:lnTo>
                    <a:pt x="40" y="410"/>
                  </a:lnTo>
                  <a:lnTo>
                    <a:pt x="36" y="406"/>
                  </a:lnTo>
                  <a:lnTo>
                    <a:pt x="36" y="406"/>
                  </a:lnTo>
                  <a:lnTo>
                    <a:pt x="24" y="392"/>
                  </a:lnTo>
                  <a:lnTo>
                    <a:pt x="24" y="392"/>
                  </a:lnTo>
                  <a:lnTo>
                    <a:pt x="18" y="382"/>
                  </a:lnTo>
                  <a:lnTo>
                    <a:pt x="12" y="366"/>
                  </a:lnTo>
                  <a:lnTo>
                    <a:pt x="12" y="366"/>
                  </a:lnTo>
                  <a:lnTo>
                    <a:pt x="12" y="350"/>
                  </a:lnTo>
                  <a:lnTo>
                    <a:pt x="12" y="350"/>
                  </a:lnTo>
                  <a:lnTo>
                    <a:pt x="4" y="338"/>
                  </a:lnTo>
                  <a:lnTo>
                    <a:pt x="0" y="322"/>
                  </a:lnTo>
                  <a:lnTo>
                    <a:pt x="4" y="272"/>
                  </a:lnTo>
                  <a:lnTo>
                    <a:pt x="4" y="272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30" y="186"/>
                  </a:lnTo>
                  <a:lnTo>
                    <a:pt x="40" y="168"/>
                  </a:lnTo>
                  <a:lnTo>
                    <a:pt x="52" y="154"/>
                  </a:lnTo>
                  <a:lnTo>
                    <a:pt x="66" y="142"/>
                  </a:lnTo>
                  <a:lnTo>
                    <a:pt x="66" y="142"/>
                  </a:lnTo>
                  <a:lnTo>
                    <a:pt x="86" y="13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20" y="126"/>
                  </a:lnTo>
                  <a:lnTo>
                    <a:pt x="128" y="126"/>
                  </a:lnTo>
                  <a:lnTo>
                    <a:pt x="134" y="126"/>
                  </a:lnTo>
                  <a:lnTo>
                    <a:pt x="142" y="128"/>
                  </a:lnTo>
                  <a:lnTo>
                    <a:pt x="142" y="128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2" y="100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46" y="82"/>
                  </a:lnTo>
                  <a:lnTo>
                    <a:pt x="146" y="72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2" y="60"/>
                  </a:lnTo>
                  <a:lnTo>
                    <a:pt x="152" y="60"/>
                  </a:lnTo>
                  <a:lnTo>
                    <a:pt x="146" y="50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38"/>
                  </a:lnTo>
                  <a:lnTo>
                    <a:pt x="146" y="3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68" y="8"/>
                  </a:lnTo>
                  <a:lnTo>
                    <a:pt x="168" y="8"/>
                  </a:lnTo>
                  <a:lnTo>
                    <a:pt x="178" y="4"/>
                  </a:lnTo>
                  <a:lnTo>
                    <a:pt x="186" y="4"/>
                  </a:lnTo>
                  <a:lnTo>
                    <a:pt x="186" y="4"/>
                  </a:lnTo>
                  <a:lnTo>
                    <a:pt x="190" y="4"/>
                  </a:lnTo>
                  <a:lnTo>
                    <a:pt x="192" y="2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20" y="6"/>
                  </a:lnTo>
                  <a:lnTo>
                    <a:pt x="220" y="6"/>
                  </a:lnTo>
                  <a:lnTo>
                    <a:pt x="226" y="8"/>
                  </a:lnTo>
                  <a:lnTo>
                    <a:pt x="232" y="16"/>
                  </a:lnTo>
                  <a:lnTo>
                    <a:pt x="240" y="26"/>
                  </a:lnTo>
                  <a:lnTo>
                    <a:pt x="248" y="38"/>
                  </a:lnTo>
                  <a:lnTo>
                    <a:pt x="248" y="38"/>
                  </a:lnTo>
                  <a:lnTo>
                    <a:pt x="250" y="48"/>
                  </a:lnTo>
                  <a:lnTo>
                    <a:pt x="252" y="56"/>
                  </a:lnTo>
                  <a:lnTo>
                    <a:pt x="250" y="64"/>
                  </a:lnTo>
                  <a:lnTo>
                    <a:pt x="244" y="68"/>
                  </a:lnTo>
                  <a:lnTo>
                    <a:pt x="244" y="68"/>
                  </a:lnTo>
                  <a:lnTo>
                    <a:pt x="240" y="70"/>
                  </a:lnTo>
                  <a:lnTo>
                    <a:pt x="238" y="72"/>
                  </a:lnTo>
                  <a:lnTo>
                    <a:pt x="232" y="88"/>
                  </a:lnTo>
                  <a:lnTo>
                    <a:pt x="232" y="88"/>
                  </a:lnTo>
                  <a:lnTo>
                    <a:pt x="232" y="98"/>
                  </a:lnTo>
                  <a:lnTo>
                    <a:pt x="230" y="110"/>
                  </a:lnTo>
                  <a:lnTo>
                    <a:pt x="214" y="128"/>
                  </a:lnTo>
                  <a:lnTo>
                    <a:pt x="214" y="128"/>
                  </a:lnTo>
                  <a:lnTo>
                    <a:pt x="208" y="140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72" y="192"/>
                  </a:lnTo>
                  <a:lnTo>
                    <a:pt x="272" y="192"/>
                  </a:lnTo>
                  <a:lnTo>
                    <a:pt x="276" y="216"/>
                  </a:lnTo>
                  <a:lnTo>
                    <a:pt x="276" y="21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6705599" y="2586247"/>
              <a:ext cx="1096722" cy="3890753"/>
            </a:xfrm>
            <a:custGeom>
              <a:avLst/>
              <a:gdLst/>
              <a:ahLst/>
              <a:cxnLst>
                <a:cxn ang="0">
                  <a:pos x="252" y="290"/>
                </a:cxn>
                <a:cxn ang="0">
                  <a:pos x="236" y="342"/>
                </a:cxn>
                <a:cxn ang="0">
                  <a:pos x="230" y="392"/>
                </a:cxn>
                <a:cxn ang="0">
                  <a:pos x="232" y="444"/>
                </a:cxn>
                <a:cxn ang="0">
                  <a:pos x="232" y="484"/>
                </a:cxn>
                <a:cxn ang="0">
                  <a:pos x="216" y="588"/>
                </a:cxn>
                <a:cxn ang="0">
                  <a:pos x="212" y="646"/>
                </a:cxn>
                <a:cxn ang="0">
                  <a:pos x="220" y="722"/>
                </a:cxn>
                <a:cxn ang="0">
                  <a:pos x="222" y="794"/>
                </a:cxn>
                <a:cxn ang="0">
                  <a:pos x="212" y="836"/>
                </a:cxn>
                <a:cxn ang="0">
                  <a:pos x="222" y="866"/>
                </a:cxn>
                <a:cxn ang="0">
                  <a:pos x="220" y="888"/>
                </a:cxn>
                <a:cxn ang="0">
                  <a:pos x="208" y="894"/>
                </a:cxn>
                <a:cxn ang="0">
                  <a:pos x="182" y="890"/>
                </a:cxn>
                <a:cxn ang="0">
                  <a:pos x="176" y="850"/>
                </a:cxn>
                <a:cxn ang="0">
                  <a:pos x="158" y="828"/>
                </a:cxn>
                <a:cxn ang="0">
                  <a:pos x="154" y="728"/>
                </a:cxn>
                <a:cxn ang="0">
                  <a:pos x="150" y="706"/>
                </a:cxn>
                <a:cxn ang="0">
                  <a:pos x="120" y="540"/>
                </a:cxn>
                <a:cxn ang="0">
                  <a:pos x="108" y="686"/>
                </a:cxn>
                <a:cxn ang="0">
                  <a:pos x="108" y="820"/>
                </a:cxn>
                <a:cxn ang="0">
                  <a:pos x="80" y="866"/>
                </a:cxn>
                <a:cxn ang="0">
                  <a:pos x="66" y="882"/>
                </a:cxn>
                <a:cxn ang="0">
                  <a:pos x="22" y="884"/>
                </a:cxn>
                <a:cxn ang="0">
                  <a:pos x="12" y="878"/>
                </a:cxn>
                <a:cxn ang="0">
                  <a:pos x="26" y="862"/>
                </a:cxn>
                <a:cxn ang="0">
                  <a:pos x="50" y="810"/>
                </a:cxn>
                <a:cxn ang="0">
                  <a:pos x="48" y="778"/>
                </a:cxn>
                <a:cxn ang="0">
                  <a:pos x="52" y="734"/>
                </a:cxn>
                <a:cxn ang="0">
                  <a:pos x="48" y="712"/>
                </a:cxn>
                <a:cxn ang="0">
                  <a:pos x="52" y="628"/>
                </a:cxn>
                <a:cxn ang="0">
                  <a:pos x="46" y="598"/>
                </a:cxn>
                <a:cxn ang="0">
                  <a:pos x="22" y="478"/>
                </a:cxn>
                <a:cxn ang="0">
                  <a:pos x="22" y="358"/>
                </a:cxn>
                <a:cxn ang="0">
                  <a:pos x="0" y="276"/>
                </a:cxn>
                <a:cxn ang="0">
                  <a:pos x="4" y="244"/>
                </a:cxn>
                <a:cxn ang="0">
                  <a:pos x="18" y="198"/>
                </a:cxn>
                <a:cxn ang="0">
                  <a:pos x="22" y="166"/>
                </a:cxn>
                <a:cxn ang="0">
                  <a:pos x="34" y="152"/>
                </a:cxn>
                <a:cxn ang="0">
                  <a:pos x="68" y="142"/>
                </a:cxn>
                <a:cxn ang="0">
                  <a:pos x="100" y="124"/>
                </a:cxn>
                <a:cxn ang="0">
                  <a:pos x="104" y="92"/>
                </a:cxn>
                <a:cxn ang="0">
                  <a:pos x="100" y="78"/>
                </a:cxn>
                <a:cxn ang="0">
                  <a:pos x="94" y="48"/>
                </a:cxn>
                <a:cxn ang="0">
                  <a:pos x="106" y="12"/>
                </a:cxn>
                <a:cxn ang="0">
                  <a:pos x="134" y="0"/>
                </a:cxn>
                <a:cxn ang="0">
                  <a:pos x="156" y="4"/>
                </a:cxn>
                <a:cxn ang="0">
                  <a:pos x="172" y="14"/>
                </a:cxn>
                <a:cxn ang="0">
                  <a:pos x="178" y="26"/>
                </a:cxn>
                <a:cxn ang="0">
                  <a:pos x="174" y="48"/>
                </a:cxn>
                <a:cxn ang="0">
                  <a:pos x="172" y="76"/>
                </a:cxn>
                <a:cxn ang="0">
                  <a:pos x="166" y="110"/>
                </a:cxn>
                <a:cxn ang="0">
                  <a:pos x="182" y="128"/>
                </a:cxn>
                <a:cxn ang="0">
                  <a:pos x="216" y="148"/>
                </a:cxn>
                <a:cxn ang="0">
                  <a:pos x="244" y="166"/>
                </a:cxn>
              </a:cxnLst>
              <a:rect l="0" t="0" r="r" b="b"/>
              <a:pathLst>
                <a:path w="252" h="894">
                  <a:moveTo>
                    <a:pt x="252" y="262"/>
                  </a:moveTo>
                  <a:lnTo>
                    <a:pt x="252" y="262"/>
                  </a:lnTo>
                  <a:lnTo>
                    <a:pt x="252" y="290"/>
                  </a:lnTo>
                  <a:lnTo>
                    <a:pt x="250" y="310"/>
                  </a:lnTo>
                  <a:lnTo>
                    <a:pt x="250" y="310"/>
                  </a:lnTo>
                  <a:lnTo>
                    <a:pt x="236" y="342"/>
                  </a:lnTo>
                  <a:lnTo>
                    <a:pt x="236" y="342"/>
                  </a:lnTo>
                  <a:lnTo>
                    <a:pt x="228" y="360"/>
                  </a:lnTo>
                  <a:lnTo>
                    <a:pt x="230" y="392"/>
                  </a:lnTo>
                  <a:lnTo>
                    <a:pt x="230" y="392"/>
                  </a:lnTo>
                  <a:lnTo>
                    <a:pt x="232" y="444"/>
                  </a:lnTo>
                  <a:lnTo>
                    <a:pt x="232" y="444"/>
                  </a:lnTo>
                  <a:lnTo>
                    <a:pt x="234" y="456"/>
                  </a:lnTo>
                  <a:lnTo>
                    <a:pt x="238" y="478"/>
                  </a:lnTo>
                  <a:lnTo>
                    <a:pt x="232" y="484"/>
                  </a:lnTo>
                  <a:lnTo>
                    <a:pt x="222" y="490"/>
                  </a:lnTo>
                  <a:lnTo>
                    <a:pt x="222" y="490"/>
                  </a:lnTo>
                  <a:lnTo>
                    <a:pt x="216" y="588"/>
                  </a:lnTo>
                  <a:lnTo>
                    <a:pt x="216" y="588"/>
                  </a:lnTo>
                  <a:lnTo>
                    <a:pt x="212" y="646"/>
                  </a:lnTo>
                  <a:lnTo>
                    <a:pt x="212" y="646"/>
                  </a:lnTo>
                  <a:lnTo>
                    <a:pt x="218" y="694"/>
                  </a:lnTo>
                  <a:lnTo>
                    <a:pt x="220" y="722"/>
                  </a:lnTo>
                  <a:lnTo>
                    <a:pt x="220" y="722"/>
                  </a:lnTo>
                  <a:lnTo>
                    <a:pt x="222" y="770"/>
                  </a:lnTo>
                  <a:lnTo>
                    <a:pt x="222" y="794"/>
                  </a:lnTo>
                  <a:lnTo>
                    <a:pt x="222" y="794"/>
                  </a:lnTo>
                  <a:lnTo>
                    <a:pt x="224" y="828"/>
                  </a:lnTo>
                  <a:lnTo>
                    <a:pt x="212" y="836"/>
                  </a:lnTo>
                  <a:lnTo>
                    <a:pt x="212" y="836"/>
                  </a:lnTo>
                  <a:lnTo>
                    <a:pt x="220" y="856"/>
                  </a:lnTo>
                  <a:lnTo>
                    <a:pt x="220" y="856"/>
                  </a:lnTo>
                  <a:lnTo>
                    <a:pt x="222" y="866"/>
                  </a:lnTo>
                  <a:lnTo>
                    <a:pt x="222" y="884"/>
                  </a:lnTo>
                  <a:lnTo>
                    <a:pt x="222" y="884"/>
                  </a:lnTo>
                  <a:lnTo>
                    <a:pt x="220" y="888"/>
                  </a:lnTo>
                  <a:lnTo>
                    <a:pt x="218" y="892"/>
                  </a:lnTo>
                  <a:lnTo>
                    <a:pt x="214" y="892"/>
                  </a:lnTo>
                  <a:lnTo>
                    <a:pt x="208" y="894"/>
                  </a:lnTo>
                  <a:lnTo>
                    <a:pt x="208" y="894"/>
                  </a:lnTo>
                  <a:lnTo>
                    <a:pt x="196" y="892"/>
                  </a:lnTo>
                  <a:lnTo>
                    <a:pt x="182" y="890"/>
                  </a:lnTo>
                  <a:lnTo>
                    <a:pt x="182" y="890"/>
                  </a:lnTo>
                  <a:lnTo>
                    <a:pt x="176" y="876"/>
                  </a:lnTo>
                  <a:lnTo>
                    <a:pt x="176" y="850"/>
                  </a:lnTo>
                  <a:lnTo>
                    <a:pt x="176" y="850"/>
                  </a:lnTo>
                  <a:lnTo>
                    <a:pt x="174" y="836"/>
                  </a:lnTo>
                  <a:lnTo>
                    <a:pt x="158" y="828"/>
                  </a:lnTo>
                  <a:lnTo>
                    <a:pt x="158" y="746"/>
                  </a:lnTo>
                  <a:lnTo>
                    <a:pt x="158" y="746"/>
                  </a:lnTo>
                  <a:lnTo>
                    <a:pt x="154" y="728"/>
                  </a:lnTo>
                  <a:lnTo>
                    <a:pt x="154" y="728"/>
                  </a:lnTo>
                  <a:lnTo>
                    <a:pt x="150" y="706"/>
                  </a:lnTo>
                  <a:lnTo>
                    <a:pt x="150" y="706"/>
                  </a:lnTo>
                  <a:lnTo>
                    <a:pt x="146" y="648"/>
                  </a:lnTo>
                  <a:lnTo>
                    <a:pt x="134" y="586"/>
                  </a:lnTo>
                  <a:lnTo>
                    <a:pt x="120" y="540"/>
                  </a:lnTo>
                  <a:lnTo>
                    <a:pt x="108" y="652"/>
                  </a:lnTo>
                  <a:lnTo>
                    <a:pt x="108" y="652"/>
                  </a:lnTo>
                  <a:lnTo>
                    <a:pt x="108" y="686"/>
                  </a:lnTo>
                  <a:lnTo>
                    <a:pt x="108" y="686"/>
                  </a:lnTo>
                  <a:lnTo>
                    <a:pt x="106" y="768"/>
                  </a:lnTo>
                  <a:lnTo>
                    <a:pt x="108" y="820"/>
                  </a:lnTo>
                  <a:lnTo>
                    <a:pt x="100" y="830"/>
                  </a:lnTo>
                  <a:lnTo>
                    <a:pt x="100" y="860"/>
                  </a:lnTo>
                  <a:lnTo>
                    <a:pt x="80" y="866"/>
                  </a:lnTo>
                  <a:lnTo>
                    <a:pt x="70" y="86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42" y="884"/>
                  </a:lnTo>
                  <a:lnTo>
                    <a:pt x="42" y="884"/>
                  </a:lnTo>
                  <a:lnTo>
                    <a:pt x="22" y="884"/>
                  </a:lnTo>
                  <a:lnTo>
                    <a:pt x="16" y="882"/>
                  </a:lnTo>
                  <a:lnTo>
                    <a:pt x="12" y="878"/>
                  </a:lnTo>
                  <a:lnTo>
                    <a:pt x="12" y="878"/>
                  </a:lnTo>
                  <a:lnTo>
                    <a:pt x="10" y="874"/>
                  </a:lnTo>
                  <a:lnTo>
                    <a:pt x="12" y="868"/>
                  </a:lnTo>
                  <a:lnTo>
                    <a:pt x="26" y="862"/>
                  </a:lnTo>
                  <a:lnTo>
                    <a:pt x="52" y="824"/>
                  </a:lnTo>
                  <a:lnTo>
                    <a:pt x="50" y="810"/>
                  </a:lnTo>
                  <a:lnTo>
                    <a:pt x="50" y="810"/>
                  </a:lnTo>
                  <a:lnTo>
                    <a:pt x="48" y="792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8" y="754"/>
                  </a:lnTo>
                  <a:lnTo>
                    <a:pt x="48" y="754"/>
                  </a:lnTo>
                  <a:lnTo>
                    <a:pt x="52" y="734"/>
                  </a:lnTo>
                  <a:lnTo>
                    <a:pt x="52" y="734"/>
                  </a:lnTo>
                  <a:lnTo>
                    <a:pt x="48" y="712"/>
                  </a:lnTo>
                  <a:lnTo>
                    <a:pt x="48" y="712"/>
                  </a:lnTo>
                  <a:lnTo>
                    <a:pt x="48" y="684"/>
                  </a:lnTo>
                  <a:lnTo>
                    <a:pt x="48" y="684"/>
                  </a:lnTo>
                  <a:lnTo>
                    <a:pt x="52" y="628"/>
                  </a:lnTo>
                  <a:lnTo>
                    <a:pt x="52" y="628"/>
                  </a:lnTo>
                  <a:lnTo>
                    <a:pt x="48" y="614"/>
                  </a:lnTo>
                  <a:lnTo>
                    <a:pt x="46" y="598"/>
                  </a:lnTo>
                  <a:lnTo>
                    <a:pt x="46" y="598"/>
                  </a:lnTo>
                  <a:lnTo>
                    <a:pt x="40" y="484"/>
                  </a:lnTo>
                  <a:lnTo>
                    <a:pt x="22" y="478"/>
                  </a:lnTo>
                  <a:lnTo>
                    <a:pt x="28" y="372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8" y="312"/>
                  </a:lnTo>
                  <a:lnTo>
                    <a:pt x="8" y="312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54"/>
                  </a:lnTo>
                  <a:lnTo>
                    <a:pt x="4" y="244"/>
                  </a:lnTo>
                  <a:lnTo>
                    <a:pt x="8" y="236"/>
                  </a:lnTo>
                  <a:lnTo>
                    <a:pt x="8" y="236"/>
                  </a:lnTo>
                  <a:lnTo>
                    <a:pt x="18" y="198"/>
                  </a:lnTo>
                  <a:lnTo>
                    <a:pt x="18" y="198"/>
                  </a:lnTo>
                  <a:lnTo>
                    <a:pt x="22" y="166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34" y="152"/>
                  </a:lnTo>
                  <a:lnTo>
                    <a:pt x="40" y="148"/>
                  </a:lnTo>
                  <a:lnTo>
                    <a:pt x="46" y="146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80" y="138"/>
                  </a:lnTo>
                  <a:lnTo>
                    <a:pt x="100" y="124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48"/>
                  </a:lnTo>
                  <a:lnTo>
                    <a:pt x="94" y="42"/>
                  </a:lnTo>
                  <a:lnTo>
                    <a:pt x="100" y="24"/>
                  </a:lnTo>
                  <a:lnTo>
                    <a:pt x="106" y="12"/>
                  </a:lnTo>
                  <a:lnTo>
                    <a:pt x="106" y="12"/>
                  </a:lnTo>
                  <a:lnTo>
                    <a:pt x="122" y="4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6" y="0"/>
                  </a:lnTo>
                  <a:lnTo>
                    <a:pt x="156" y="4"/>
                  </a:lnTo>
                  <a:lnTo>
                    <a:pt x="164" y="8"/>
                  </a:lnTo>
                  <a:lnTo>
                    <a:pt x="172" y="14"/>
                  </a:lnTo>
                  <a:lnTo>
                    <a:pt x="172" y="14"/>
                  </a:lnTo>
                  <a:lnTo>
                    <a:pt x="176" y="18"/>
                  </a:lnTo>
                  <a:lnTo>
                    <a:pt x="178" y="22"/>
                  </a:lnTo>
                  <a:lnTo>
                    <a:pt x="178" y="2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68" y="98"/>
                  </a:lnTo>
                  <a:lnTo>
                    <a:pt x="166" y="110"/>
                  </a:lnTo>
                  <a:lnTo>
                    <a:pt x="166" y="110"/>
                  </a:lnTo>
                  <a:lnTo>
                    <a:pt x="174" y="122"/>
                  </a:lnTo>
                  <a:lnTo>
                    <a:pt x="178" y="126"/>
                  </a:lnTo>
                  <a:lnTo>
                    <a:pt x="182" y="128"/>
                  </a:lnTo>
                  <a:lnTo>
                    <a:pt x="182" y="128"/>
                  </a:lnTo>
                  <a:lnTo>
                    <a:pt x="196" y="138"/>
                  </a:lnTo>
                  <a:lnTo>
                    <a:pt x="216" y="148"/>
                  </a:lnTo>
                  <a:lnTo>
                    <a:pt x="216" y="148"/>
                  </a:lnTo>
                  <a:lnTo>
                    <a:pt x="224" y="154"/>
                  </a:lnTo>
                  <a:lnTo>
                    <a:pt x="244" y="166"/>
                  </a:lnTo>
                  <a:lnTo>
                    <a:pt x="252" y="216"/>
                  </a:lnTo>
                  <a:lnTo>
                    <a:pt x="252" y="26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auto">
            <a:xfrm>
              <a:off x="5966634" y="2908500"/>
              <a:ext cx="1541046" cy="3644699"/>
            </a:xfrm>
            <a:custGeom>
              <a:avLst/>
              <a:gdLst/>
              <a:ahLst/>
              <a:cxnLst>
                <a:cxn ang="0">
                  <a:pos x="60" y="20"/>
                </a:cxn>
                <a:cxn ang="0">
                  <a:pos x="86" y="0"/>
                </a:cxn>
                <a:cxn ang="0">
                  <a:pos x="126" y="10"/>
                </a:cxn>
                <a:cxn ang="0">
                  <a:pos x="152" y="46"/>
                </a:cxn>
                <a:cxn ang="0">
                  <a:pos x="150" y="72"/>
                </a:cxn>
                <a:cxn ang="0">
                  <a:pos x="132" y="88"/>
                </a:cxn>
                <a:cxn ang="0">
                  <a:pos x="130" y="100"/>
                </a:cxn>
                <a:cxn ang="0">
                  <a:pos x="100" y="136"/>
                </a:cxn>
                <a:cxn ang="0">
                  <a:pos x="106" y="146"/>
                </a:cxn>
                <a:cxn ang="0">
                  <a:pos x="120" y="150"/>
                </a:cxn>
                <a:cxn ang="0">
                  <a:pos x="146" y="194"/>
                </a:cxn>
                <a:cxn ang="0">
                  <a:pos x="170" y="264"/>
                </a:cxn>
                <a:cxn ang="0">
                  <a:pos x="196" y="354"/>
                </a:cxn>
                <a:cxn ang="0">
                  <a:pos x="304" y="556"/>
                </a:cxn>
                <a:cxn ang="0">
                  <a:pos x="320" y="618"/>
                </a:cxn>
                <a:cxn ang="0">
                  <a:pos x="314" y="696"/>
                </a:cxn>
                <a:cxn ang="0">
                  <a:pos x="314" y="784"/>
                </a:cxn>
                <a:cxn ang="0">
                  <a:pos x="318" y="806"/>
                </a:cxn>
                <a:cxn ang="0">
                  <a:pos x="372" y="850"/>
                </a:cxn>
                <a:cxn ang="0">
                  <a:pos x="378" y="856"/>
                </a:cxn>
                <a:cxn ang="0">
                  <a:pos x="344" y="876"/>
                </a:cxn>
                <a:cxn ang="0">
                  <a:pos x="280" y="870"/>
                </a:cxn>
                <a:cxn ang="0">
                  <a:pos x="254" y="864"/>
                </a:cxn>
                <a:cxn ang="0">
                  <a:pos x="248" y="838"/>
                </a:cxn>
                <a:cxn ang="0">
                  <a:pos x="254" y="818"/>
                </a:cxn>
                <a:cxn ang="0">
                  <a:pos x="260" y="766"/>
                </a:cxn>
                <a:cxn ang="0">
                  <a:pos x="264" y="640"/>
                </a:cxn>
                <a:cxn ang="0">
                  <a:pos x="254" y="606"/>
                </a:cxn>
                <a:cxn ang="0">
                  <a:pos x="232" y="608"/>
                </a:cxn>
                <a:cxn ang="0">
                  <a:pos x="126" y="672"/>
                </a:cxn>
                <a:cxn ang="0">
                  <a:pos x="124" y="790"/>
                </a:cxn>
                <a:cxn ang="0">
                  <a:pos x="134" y="830"/>
                </a:cxn>
                <a:cxn ang="0">
                  <a:pos x="162" y="880"/>
                </a:cxn>
                <a:cxn ang="0">
                  <a:pos x="144" y="894"/>
                </a:cxn>
                <a:cxn ang="0">
                  <a:pos x="102" y="892"/>
                </a:cxn>
                <a:cxn ang="0">
                  <a:pos x="76" y="880"/>
                </a:cxn>
                <a:cxn ang="0">
                  <a:pos x="70" y="868"/>
                </a:cxn>
                <a:cxn ang="0">
                  <a:pos x="76" y="830"/>
                </a:cxn>
                <a:cxn ang="0">
                  <a:pos x="68" y="722"/>
                </a:cxn>
                <a:cxn ang="0">
                  <a:pos x="66" y="632"/>
                </a:cxn>
                <a:cxn ang="0">
                  <a:pos x="56" y="614"/>
                </a:cxn>
                <a:cxn ang="0">
                  <a:pos x="60" y="572"/>
                </a:cxn>
                <a:cxn ang="0">
                  <a:pos x="58" y="484"/>
                </a:cxn>
                <a:cxn ang="0">
                  <a:pos x="6" y="374"/>
                </a:cxn>
                <a:cxn ang="0">
                  <a:pos x="4" y="178"/>
                </a:cxn>
                <a:cxn ang="0">
                  <a:pos x="10" y="150"/>
                </a:cxn>
                <a:cxn ang="0">
                  <a:pos x="18" y="114"/>
                </a:cxn>
                <a:cxn ang="0">
                  <a:pos x="28" y="94"/>
                </a:cxn>
                <a:cxn ang="0">
                  <a:pos x="38" y="80"/>
                </a:cxn>
                <a:cxn ang="0">
                  <a:pos x="44" y="50"/>
                </a:cxn>
                <a:cxn ang="0">
                  <a:pos x="38" y="284"/>
                </a:cxn>
                <a:cxn ang="0">
                  <a:pos x="42" y="370"/>
                </a:cxn>
                <a:cxn ang="0">
                  <a:pos x="54" y="422"/>
                </a:cxn>
                <a:cxn ang="0">
                  <a:pos x="70" y="390"/>
                </a:cxn>
                <a:cxn ang="0">
                  <a:pos x="74" y="340"/>
                </a:cxn>
                <a:cxn ang="0">
                  <a:pos x="50" y="262"/>
                </a:cxn>
                <a:cxn ang="0">
                  <a:pos x="44" y="242"/>
                </a:cxn>
                <a:cxn ang="0">
                  <a:pos x="38" y="266"/>
                </a:cxn>
              </a:cxnLst>
              <a:rect l="0" t="0" r="r" b="b"/>
              <a:pathLst>
                <a:path w="378" h="894">
                  <a:moveTo>
                    <a:pt x="46" y="44"/>
                  </a:moveTo>
                  <a:lnTo>
                    <a:pt x="46" y="44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4" y="14"/>
                  </a:lnTo>
                  <a:lnTo>
                    <a:pt x="70" y="8"/>
                  </a:lnTo>
                  <a:lnTo>
                    <a:pt x="78" y="4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16" y="6"/>
                  </a:lnTo>
                  <a:lnTo>
                    <a:pt x="126" y="10"/>
                  </a:lnTo>
                  <a:lnTo>
                    <a:pt x="136" y="18"/>
                  </a:lnTo>
                  <a:lnTo>
                    <a:pt x="144" y="26"/>
                  </a:lnTo>
                  <a:lnTo>
                    <a:pt x="148" y="34"/>
                  </a:lnTo>
                  <a:lnTo>
                    <a:pt x="152" y="46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66"/>
                  </a:lnTo>
                  <a:lnTo>
                    <a:pt x="150" y="72"/>
                  </a:lnTo>
                  <a:lnTo>
                    <a:pt x="146" y="76"/>
                  </a:lnTo>
                  <a:lnTo>
                    <a:pt x="142" y="80"/>
                  </a:lnTo>
                  <a:lnTo>
                    <a:pt x="142" y="80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30" y="100"/>
                  </a:lnTo>
                  <a:lnTo>
                    <a:pt x="124" y="108"/>
                  </a:lnTo>
                  <a:lnTo>
                    <a:pt x="114" y="120"/>
                  </a:lnTo>
                  <a:lnTo>
                    <a:pt x="100" y="130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40"/>
                  </a:lnTo>
                  <a:lnTo>
                    <a:pt x="102" y="144"/>
                  </a:lnTo>
                  <a:lnTo>
                    <a:pt x="106" y="146"/>
                  </a:lnTo>
                  <a:lnTo>
                    <a:pt x="110" y="148"/>
                  </a:lnTo>
                  <a:lnTo>
                    <a:pt x="110" y="148"/>
                  </a:lnTo>
                  <a:lnTo>
                    <a:pt x="116" y="148"/>
                  </a:lnTo>
                  <a:lnTo>
                    <a:pt x="120" y="150"/>
                  </a:lnTo>
                  <a:lnTo>
                    <a:pt x="124" y="154"/>
                  </a:lnTo>
                  <a:lnTo>
                    <a:pt x="126" y="158"/>
                  </a:lnTo>
                  <a:lnTo>
                    <a:pt x="126" y="158"/>
                  </a:lnTo>
                  <a:lnTo>
                    <a:pt x="146" y="194"/>
                  </a:lnTo>
                  <a:lnTo>
                    <a:pt x="154" y="204"/>
                  </a:lnTo>
                  <a:lnTo>
                    <a:pt x="162" y="210"/>
                  </a:lnTo>
                  <a:lnTo>
                    <a:pt x="162" y="210"/>
                  </a:lnTo>
                  <a:lnTo>
                    <a:pt x="170" y="264"/>
                  </a:lnTo>
                  <a:lnTo>
                    <a:pt x="174" y="302"/>
                  </a:lnTo>
                  <a:lnTo>
                    <a:pt x="174" y="302"/>
                  </a:lnTo>
                  <a:lnTo>
                    <a:pt x="182" y="324"/>
                  </a:lnTo>
                  <a:lnTo>
                    <a:pt x="196" y="35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86" y="528"/>
                  </a:lnTo>
                  <a:lnTo>
                    <a:pt x="304" y="556"/>
                  </a:lnTo>
                  <a:lnTo>
                    <a:pt x="316" y="578"/>
                  </a:lnTo>
                  <a:lnTo>
                    <a:pt x="316" y="578"/>
                  </a:lnTo>
                  <a:lnTo>
                    <a:pt x="320" y="596"/>
                  </a:lnTo>
                  <a:lnTo>
                    <a:pt x="320" y="618"/>
                  </a:lnTo>
                  <a:lnTo>
                    <a:pt x="320" y="618"/>
                  </a:lnTo>
                  <a:lnTo>
                    <a:pt x="318" y="648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2" y="740"/>
                  </a:lnTo>
                  <a:lnTo>
                    <a:pt x="312" y="772"/>
                  </a:lnTo>
                  <a:lnTo>
                    <a:pt x="312" y="784"/>
                  </a:lnTo>
                  <a:lnTo>
                    <a:pt x="314" y="784"/>
                  </a:lnTo>
                  <a:lnTo>
                    <a:pt x="314" y="784"/>
                  </a:lnTo>
                  <a:lnTo>
                    <a:pt x="316" y="796"/>
                  </a:lnTo>
                  <a:lnTo>
                    <a:pt x="318" y="806"/>
                  </a:lnTo>
                  <a:lnTo>
                    <a:pt x="318" y="806"/>
                  </a:lnTo>
                  <a:lnTo>
                    <a:pt x="326" y="822"/>
                  </a:lnTo>
                  <a:lnTo>
                    <a:pt x="338" y="836"/>
                  </a:lnTo>
                  <a:lnTo>
                    <a:pt x="354" y="844"/>
                  </a:lnTo>
                  <a:lnTo>
                    <a:pt x="372" y="850"/>
                  </a:lnTo>
                  <a:lnTo>
                    <a:pt x="372" y="850"/>
                  </a:lnTo>
                  <a:lnTo>
                    <a:pt x="376" y="852"/>
                  </a:lnTo>
                  <a:lnTo>
                    <a:pt x="378" y="856"/>
                  </a:lnTo>
                  <a:lnTo>
                    <a:pt x="378" y="856"/>
                  </a:lnTo>
                  <a:lnTo>
                    <a:pt x="376" y="866"/>
                  </a:lnTo>
                  <a:lnTo>
                    <a:pt x="370" y="872"/>
                  </a:lnTo>
                  <a:lnTo>
                    <a:pt x="358" y="874"/>
                  </a:lnTo>
                  <a:lnTo>
                    <a:pt x="344" y="876"/>
                  </a:lnTo>
                  <a:lnTo>
                    <a:pt x="344" y="876"/>
                  </a:lnTo>
                  <a:lnTo>
                    <a:pt x="312" y="872"/>
                  </a:lnTo>
                  <a:lnTo>
                    <a:pt x="312" y="872"/>
                  </a:lnTo>
                  <a:lnTo>
                    <a:pt x="280" y="870"/>
                  </a:lnTo>
                  <a:lnTo>
                    <a:pt x="280" y="870"/>
                  </a:lnTo>
                  <a:lnTo>
                    <a:pt x="268" y="870"/>
                  </a:lnTo>
                  <a:lnTo>
                    <a:pt x="260" y="868"/>
                  </a:lnTo>
                  <a:lnTo>
                    <a:pt x="254" y="864"/>
                  </a:lnTo>
                  <a:lnTo>
                    <a:pt x="252" y="858"/>
                  </a:lnTo>
                  <a:lnTo>
                    <a:pt x="252" y="858"/>
                  </a:lnTo>
                  <a:lnTo>
                    <a:pt x="250" y="852"/>
                  </a:lnTo>
                  <a:lnTo>
                    <a:pt x="248" y="838"/>
                  </a:lnTo>
                  <a:lnTo>
                    <a:pt x="248" y="838"/>
                  </a:lnTo>
                  <a:lnTo>
                    <a:pt x="250" y="828"/>
                  </a:lnTo>
                  <a:lnTo>
                    <a:pt x="254" y="818"/>
                  </a:lnTo>
                  <a:lnTo>
                    <a:pt x="254" y="818"/>
                  </a:lnTo>
                  <a:lnTo>
                    <a:pt x="260" y="804"/>
                  </a:lnTo>
                  <a:lnTo>
                    <a:pt x="260" y="804"/>
                  </a:lnTo>
                  <a:lnTo>
                    <a:pt x="260" y="766"/>
                  </a:lnTo>
                  <a:lnTo>
                    <a:pt x="260" y="766"/>
                  </a:lnTo>
                  <a:lnTo>
                    <a:pt x="262" y="702"/>
                  </a:lnTo>
                  <a:lnTo>
                    <a:pt x="262" y="702"/>
                  </a:lnTo>
                  <a:lnTo>
                    <a:pt x="264" y="640"/>
                  </a:lnTo>
                  <a:lnTo>
                    <a:pt x="264" y="640"/>
                  </a:lnTo>
                  <a:lnTo>
                    <a:pt x="262" y="624"/>
                  </a:lnTo>
                  <a:lnTo>
                    <a:pt x="258" y="610"/>
                  </a:lnTo>
                  <a:lnTo>
                    <a:pt x="258" y="610"/>
                  </a:lnTo>
                  <a:lnTo>
                    <a:pt x="254" y="606"/>
                  </a:lnTo>
                  <a:lnTo>
                    <a:pt x="246" y="606"/>
                  </a:lnTo>
                  <a:lnTo>
                    <a:pt x="246" y="606"/>
                  </a:lnTo>
                  <a:lnTo>
                    <a:pt x="232" y="608"/>
                  </a:lnTo>
                  <a:lnTo>
                    <a:pt x="232" y="608"/>
                  </a:lnTo>
                  <a:lnTo>
                    <a:pt x="136" y="628"/>
                  </a:lnTo>
                  <a:lnTo>
                    <a:pt x="136" y="628"/>
                  </a:lnTo>
                  <a:lnTo>
                    <a:pt x="130" y="648"/>
                  </a:lnTo>
                  <a:lnTo>
                    <a:pt x="126" y="672"/>
                  </a:lnTo>
                  <a:lnTo>
                    <a:pt x="124" y="702"/>
                  </a:lnTo>
                  <a:lnTo>
                    <a:pt x="124" y="736"/>
                  </a:lnTo>
                  <a:lnTo>
                    <a:pt x="124" y="736"/>
                  </a:lnTo>
                  <a:lnTo>
                    <a:pt x="124" y="790"/>
                  </a:lnTo>
                  <a:lnTo>
                    <a:pt x="124" y="790"/>
                  </a:lnTo>
                  <a:lnTo>
                    <a:pt x="126" y="806"/>
                  </a:lnTo>
                  <a:lnTo>
                    <a:pt x="130" y="818"/>
                  </a:lnTo>
                  <a:lnTo>
                    <a:pt x="134" y="830"/>
                  </a:lnTo>
                  <a:lnTo>
                    <a:pt x="140" y="840"/>
                  </a:lnTo>
                  <a:lnTo>
                    <a:pt x="140" y="840"/>
                  </a:lnTo>
                  <a:lnTo>
                    <a:pt x="152" y="860"/>
                  </a:lnTo>
                  <a:lnTo>
                    <a:pt x="162" y="880"/>
                  </a:lnTo>
                  <a:lnTo>
                    <a:pt x="162" y="880"/>
                  </a:lnTo>
                  <a:lnTo>
                    <a:pt x="160" y="886"/>
                  </a:lnTo>
                  <a:lnTo>
                    <a:pt x="154" y="892"/>
                  </a:lnTo>
                  <a:lnTo>
                    <a:pt x="144" y="894"/>
                  </a:lnTo>
                  <a:lnTo>
                    <a:pt x="132" y="894"/>
                  </a:lnTo>
                  <a:lnTo>
                    <a:pt x="132" y="894"/>
                  </a:lnTo>
                  <a:lnTo>
                    <a:pt x="116" y="894"/>
                  </a:lnTo>
                  <a:lnTo>
                    <a:pt x="102" y="892"/>
                  </a:lnTo>
                  <a:lnTo>
                    <a:pt x="90" y="888"/>
                  </a:lnTo>
                  <a:lnTo>
                    <a:pt x="80" y="882"/>
                  </a:lnTo>
                  <a:lnTo>
                    <a:pt x="80" y="882"/>
                  </a:lnTo>
                  <a:lnTo>
                    <a:pt x="76" y="880"/>
                  </a:lnTo>
                  <a:lnTo>
                    <a:pt x="74" y="876"/>
                  </a:lnTo>
                  <a:lnTo>
                    <a:pt x="72" y="872"/>
                  </a:lnTo>
                  <a:lnTo>
                    <a:pt x="70" y="868"/>
                  </a:lnTo>
                  <a:lnTo>
                    <a:pt x="70" y="868"/>
                  </a:lnTo>
                  <a:lnTo>
                    <a:pt x="74" y="848"/>
                  </a:lnTo>
                  <a:lnTo>
                    <a:pt x="74" y="848"/>
                  </a:lnTo>
                  <a:lnTo>
                    <a:pt x="76" y="830"/>
                  </a:lnTo>
                  <a:lnTo>
                    <a:pt x="76" y="830"/>
                  </a:lnTo>
                  <a:lnTo>
                    <a:pt x="72" y="776"/>
                  </a:lnTo>
                  <a:lnTo>
                    <a:pt x="72" y="776"/>
                  </a:lnTo>
                  <a:lnTo>
                    <a:pt x="68" y="722"/>
                  </a:lnTo>
                  <a:lnTo>
                    <a:pt x="68" y="722"/>
                  </a:lnTo>
                  <a:lnTo>
                    <a:pt x="70" y="676"/>
                  </a:lnTo>
                  <a:lnTo>
                    <a:pt x="74" y="632"/>
                  </a:lnTo>
                  <a:lnTo>
                    <a:pt x="74" y="632"/>
                  </a:lnTo>
                  <a:lnTo>
                    <a:pt x="66" y="632"/>
                  </a:lnTo>
                  <a:lnTo>
                    <a:pt x="60" y="628"/>
                  </a:lnTo>
                  <a:lnTo>
                    <a:pt x="56" y="622"/>
                  </a:lnTo>
                  <a:lnTo>
                    <a:pt x="56" y="614"/>
                  </a:lnTo>
                  <a:lnTo>
                    <a:pt x="56" y="614"/>
                  </a:lnTo>
                  <a:lnTo>
                    <a:pt x="58" y="594"/>
                  </a:lnTo>
                  <a:lnTo>
                    <a:pt x="58" y="594"/>
                  </a:lnTo>
                  <a:lnTo>
                    <a:pt x="60" y="572"/>
                  </a:lnTo>
                  <a:lnTo>
                    <a:pt x="60" y="572"/>
                  </a:lnTo>
                  <a:lnTo>
                    <a:pt x="58" y="528"/>
                  </a:lnTo>
                  <a:lnTo>
                    <a:pt x="58" y="528"/>
                  </a:lnTo>
                  <a:lnTo>
                    <a:pt x="58" y="484"/>
                  </a:lnTo>
                  <a:lnTo>
                    <a:pt x="58" y="484"/>
                  </a:lnTo>
                  <a:lnTo>
                    <a:pt x="46" y="462"/>
                  </a:lnTo>
                  <a:lnTo>
                    <a:pt x="24" y="418"/>
                  </a:lnTo>
                  <a:lnTo>
                    <a:pt x="24" y="418"/>
                  </a:lnTo>
                  <a:lnTo>
                    <a:pt x="6" y="374"/>
                  </a:lnTo>
                  <a:lnTo>
                    <a:pt x="0" y="356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4" y="178"/>
                  </a:lnTo>
                  <a:lnTo>
                    <a:pt x="6" y="170"/>
                  </a:lnTo>
                  <a:lnTo>
                    <a:pt x="8" y="160"/>
                  </a:lnTo>
                  <a:lnTo>
                    <a:pt x="10" y="150"/>
                  </a:lnTo>
                  <a:lnTo>
                    <a:pt x="10" y="150"/>
                  </a:lnTo>
                  <a:lnTo>
                    <a:pt x="10" y="140"/>
                  </a:lnTo>
                  <a:lnTo>
                    <a:pt x="12" y="130"/>
                  </a:lnTo>
                  <a:lnTo>
                    <a:pt x="14" y="120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24" y="102"/>
                  </a:lnTo>
                  <a:lnTo>
                    <a:pt x="28" y="94"/>
                  </a:lnTo>
                  <a:lnTo>
                    <a:pt x="28" y="94"/>
                  </a:lnTo>
                  <a:lnTo>
                    <a:pt x="28" y="88"/>
                  </a:lnTo>
                  <a:lnTo>
                    <a:pt x="30" y="84"/>
                  </a:lnTo>
                  <a:lnTo>
                    <a:pt x="34" y="80"/>
                  </a:lnTo>
                  <a:lnTo>
                    <a:pt x="38" y="80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2" y="58"/>
                  </a:lnTo>
                  <a:lnTo>
                    <a:pt x="44" y="50"/>
                  </a:lnTo>
                  <a:lnTo>
                    <a:pt x="46" y="44"/>
                  </a:lnTo>
                  <a:lnTo>
                    <a:pt x="46" y="44"/>
                  </a:lnTo>
                  <a:close/>
                  <a:moveTo>
                    <a:pt x="38" y="284"/>
                  </a:moveTo>
                  <a:lnTo>
                    <a:pt x="38" y="284"/>
                  </a:lnTo>
                  <a:lnTo>
                    <a:pt x="36" y="302"/>
                  </a:lnTo>
                  <a:lnTo>
                    <a:pt x="36" y="302"/>
                  </a:lnTo>
                  <a:lnTo>
                    <a:pt x="38" y="332"/>
                  </a:lnTo>
                  <a:lnTo>
                    <a:pt x="42" y="370"/>
                  </a:lnTo>
                  <a:lnTo>
                    <a:pt x="42" y="370"/>
                  </a:lnTo>
                  <a:lnTo>
                    <a:pt x="46" y="392"/>
                  </a:lnTo>
                  <a:lnTo>
                    <a:pt x="48" y="410"/>
                  </a:lnTo>
                  <a:lnTo>
                    <a:pt x="54" y="422"/>
                  </a:lnTo>
                  <a:lnTo>
                    <a:pt x="58" y="428"/>
                  </a:lnTo>
                  <a:lnTo>
                    <a:pt x="58" y="428"/>
                  </a:lnTo>
                  <a:lnTo>
                    <a:pt x="64" y="410"/>
                  </a:lnTo>
                  <a:lnTo>
                    <a:pt x="70" y="390"/>
                  </a:lnTo>
                  <a:lnTo>
                    <a:pt x="74" y="368"/>
                  </a:lnTo>
                  <a:lnTo>
                    <a:pt x="74" y="346"/>
                  </a:lnTo>
                  <a:lnTo>
                    <a:pt x="74" y="340"/>
                  </a:lnTo>
                  <a:lnTo>
                    <a:pt x="74" y="340"/>
                  </a:lnTo>
                  <a:lnTo>
                    <a:pt x="66" y="328"/>
                  </a:lnTo>
                  <a:lnTo>
                    <a:pt x="60" y="312"/>
                  </a:lnTo>
                  <a:lnTo>
                    <a:pt x="54" y="290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48" y="248"/>
                  </a:lnTo>
                  <a:lnTo>
                    <a:pt x="46" y="244"/>
                  </a:lnTo>
                  <a:lnTo>
                    <a:pt x="44" y="242"/>
                  </a:lnTo>
                  <a:lnTo>
                    <a:pt x="44" y="242"/>
                  </a:lnTo>
                  <a:lnTo>
                    <a:pt x="42" y="258"/>
                  </a:lnTo>
                  <a:lnTo>
                    <a:pt x="38" y="266"/>
                  </a:lnTo>
                  <a:lnTo>
                    <a:pt x="38" y="266"/>
                  </a:lnTo>
                  <a:lnTo>
                    <a:pt x="38" y="284"/>
                  </a:lnTo>
                  <a:lnTo>
                    <a:pt x="38" y="2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auto">
            <a:xfrm>
              <a:off x="7364125" y="2879927"/>
              <a:ext cx="872442" cy="3644697"/>
            </a:xfrm>
            <a:custGeom>
              <a:avLst/>
              <a:gdLst/>
              <a:ahLst/>
              <a:cxnLst>
                <a:cxn ang="0">
                  <a:pos x="210" y="154"/>
                </a:cxn>
                <a:cxn ang="0">
                  <a:pos x="200" y="164"/>
                </a:cxn>
                <a:cxn ang="0">
                  <a:pos x="210" y="168"/>
                </a:cxn>
                <a:cxn ang="0">
                  <a:pos x="204" y="210"/>
                </a:cxn>
                <a:cxn ang="0">
                  <a:pos x="210" y="310"/>
                </a:cxn>
                <a:cxn ang="0">
                  <a:pos x="204" y="322"/>
                </a:cxn>
                <a:cxn ang="0">
                  <a:pos x="200" y="394"/>
                </a:cxn>
                <a:cxn ang="0">
                  <a:pos x="192" y="422"/>
                </a:cxn>
                <a:cxn ang="0">
                  <a:pos x="200" y="470"/>
                </a:cxn>
                <a:cxn ang="0">
                  <a:pos x="180" y="492"/>
                </a:cxn>
                <a:cxn ang="0">
                  <a:pos x="168" y="554"/>
                </a:cxn>
                <a:cxn ang="0">
                  <a:pos x="166" y="650"/>
                </a:cxn>
                <a:cxn ang="0">
                  <a:pos x="170" y="798"/>
                </a:cxn>
                <a:cxn ang="0">
                  <a:pos x="182" y="834"/>
                </a:cxn>
                <a:cxn ang="0">
                  <a:pos x="170" y="874"/>
                </a:cxn>
                <a:cxn ang="0">
                  <a:pos x="164" y="872"/>
                </a:cxn>
                <a:cxn ang="0">
                  <a:pos x="160" y="862"/>
                </a:cxn>
                <a:cxn ang="0">
                  <a:pos x="146" y="894"/>
                </a:cxn>
                <a:cxn ang="0">
                  <a:pos x="138" y="876"/>
                </a:cxn>
                <a:cxn ang="0">
                  <a:pos x="130" y="864"/>
                </a:cxn>
                <a:cxn ang="0">
                  <a:pos x="106" y="892"/>
                </a:cxn>
                <a:cxn ang="0">
                  <a:pos x="78" y="894"/>
                </a:cxn>
                <a:cxn ang="0">
                  <a:pos x="66" y="878"/>
                </a:cxn>
                <a:cxn ang="0">
                  <a:pos x="82" y="872"/>
                </a:cxn>
                <a:cxn ang="0">
                  <a:pos x="94" y="850"/>
                </a:cxn>
                <a:cxn ang="0">
                  <a:pos x="98" y="820"/>
                </a:cxn>
                <a:cxn ang="0">
                  <a:pos x="82" y="738"/>
                </a:cxn>
                <a:cxn ang="0">
                  <a:pos x="72" y="666"/>
                </a:cxn>
                <a:cxn ang="0">
                  <a:pos x="42" y="526"/>
                </a:cxn>
                <a:cxn ang="0">
                  <a:pos x="28" y="486"/>
                </a:cxn>
                <a:cxn ang="0">
                  <a:pos x="4" y="456"/>
                </a:cxn>
                <a:cxn ang="0">
                  <a:pos x="0" y="404"/>
                </a:cxn>
                <a:cxn ang="0">
                  <a:pos x="30" y="310"/>
                </a:cxn>
                <a:cxn ang="0">
                  <a:pos x="32" y="278"/>
                </a:cxn>
                <a:cxn ang="0">
                  <a:pos x="40" y="248"/>
                </a:cxn>
                <a:cxn ang="0">
                  <a:pos x="32" y="226"/>
                </a:cxn>
                <a:cxn ang="0">
                  <a:pos x="50" y="198"/>
                </a:cxn>
                <a:cxn ang="0">
                  <a:pos x="54" y="180"/>
                </a:cxn>
                <a:cxn ang="0">
                  <a:pos x="44" y="146"/>
                </a:cxn>
                <a:cxn ang="0">
                  <a:pos x="34" y="96"/>
                </a:cxn>
                <a:cxn ang="0">
                  <a:pos x="24" y="50"/>
                </a:cxn>
                <a:cxn ang="0">
                  <a:pos x="54" y="16"/>
                </a:cxn>
                <a:cxn ang="0">
                  <a:pos x="74" y="6"/>
                </a:cxn>
                <a:cxn ang="0">
                  <a:pos x="102" y="0"/>
                </a:cxn>
                <a:cxn ang="0">
                  <a:pos x="124" y="12"/>
                </a:cxn>
                <a:cxn ang="0">
                  <a:pos x="156" y="52"/>
                </a:cxn>
                <a:cxn ang="0">
                  <a:pos x="166" y="84"/>
                </a:cxn>
                <a:cxn ang="0">
                  <a:pos x="178" y="118"/>
                </a:cxn>
                <a:cxn ang="0">
                  <a:pos x="192" y="140"/>
                </a:cxn>
                <a:cxn ang="0">
                  <a:pos x="206" y="146"/>
                </a:cxn>
                <a:cxn ang="0">
                  <a:pos x="146" y="770"/>
                </a:cxn>
                <a:cxn ang="0">
                  <a:pos x="132" y="710"/>
                </a:cxn>
                <a:cxn ang="0">
                  <a:pos x="126" y="734"/>
                </a:cxn>
                <a:cxn ang="0">
                  <a:pos x="128" y="788"/>
                </a:cxn>
                <a:cxn ang="0">
                  <a:pos x="140" y="810"/>
                </a:cxn>
                <a:cxn ang="0">
                  <a:pos x="146" y="780"/>
                </a:cxn>
                <a:cxn ang="0">
                  <a:pos x="176" y="324"/>
                </a:cxn>
                <a:cxn ang="0">
                  <a:pos x="166" y="262"/>
                </a:cxn>
                <a:cxn ang="0">
                  <a:pos x="142" y="304"/>
                </a:cxn>
                <a:cxn ang="0">
                  <a:pos x="138" y="318"/>
                </a:cxn>
                <a:cxn ang="0">
                  <a:pos x="140" y="338"/>
                </a:cxn>
                <a:cxn ang="0">
                  <a:pos x="172" y="380"/>
                </a:cxn>
                <a:cxn ang="0">
                  <a:pos x="176" y="324"/>
                </a:cxn>
              </a:cxnLst>
              <a:rect l="0" t="0" r="r" b="b"/>
              <a:pathLst>
                <a:path w="214" h="894">
                  <a:moveTo>
                    <a:pt x="214" y="148"/>
                  </a:moveTo>
                  <a:lnTo>
                    <a:pt x="214" y="148"/>
                  </a:lnTo>
                  <a:lnTo>
                    <a:pt x="210" y="154"/>
                  </a:lnTo>
                  <a:lnTo>
                    <a:pt x="210" y="154"/>
                  </a:lnTo>
                  <a:lnTo>
                    <a:pt x="204" y="158"/>
                  </a:lnTo>
                  <a:lnTo>
                    <a:pt x="204" y="158"/>
                  </a:lnTo>
                  <a:lnTo>
                    <a:pt x="200" y="162"/>
                  </a:lnTo>
                  <a:lnTo>
                    <a:pt x="200" y="164"/>
                  </a:lnTo>
                  <a:lnTo>
                    <a:pt x="200" y="164"/>
                  </a:lnTo>
                  <a:lnTo>
                    <a:pt x="202" y="166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00" y="180"/>
                  </a:lnTo>
                  <a:lnTo>
                    <a:pt x="200" y="180"/>
                  </a:lnTo>
                  <a:lnTo>
                    <a:pt x="202" y="194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8" y="260"/>
                  </a:lnTo>
                  <a:lnTo>
                    <a:pt x="208" y="260"/>
                  </a:lnTo>
                  <a:lnTo>
                    <a:pt x="210" y="310"/>
                  </a:lnTo>
                  <a:lnTo>
                    <a:pt x="210" y="310"/>
                  </a:lnTo>
                  <a:lnTo>
                    <a:pt x="208" y="316"/>
                  </a:lnTo>
                  <a:lnTo>
                    <a:pt x="204" y="322"/>
                  </a:lnTo>
                  <a:lnTo>
                    <a:pt x="204" y="322"/>
                  </a:lnTo>
                  <a:lnTo>
                    <a:pt x="204" y="366"/>
                  </a:lnTo>
                  <a:lnTo>
                    <a:pt x="204" y="366"/>
                  </a:lnTo>
                  <a:lnTo>
                    <a:pt x="202" y="382"/>
                  </a:lnTo>
                  <a:lnTo>
                    <a:pt x="200" y="394"/>
                  </a:lnTo>
                  <a:lnTo>
                    <a:pt x="196" y="404"/>
                  </a:lnTo>
                  <a:lnTo>
                    <a:pt x="192" y="410"/>
                  </a:lnTo>
                  <a:lnTo>
                    <a:pt x="192" y="410"/>
                  </a:lnTo>
                  <a:lnTo>
                    <a:pt x="192" y="422"/>
                  </a:lnTo>
                  <a:lnTo>
                    <a:pt x="192" y="422"/>
                  </a:lnTo>
                  <a:lnTo>
                    <a:pt x="198" y="446"/>
                  </a:lnTo>
                  <a:lnTo>
                    <a:pt x="200" y="448"/>
                  </a:lnTo>
                  <a:lnTo>
                    <a:pt x="200" y="470"/>
                  </a:lnTo>
                  <a:lnTo>
                    <a:pt x="200" y="470"/>
                  </a:lnTo>
                  <a:lnTo>
                    <a:pt x="194" y="480"/>
                  </a:lnTo>
                  <a:lnTo>
                    <a:pt x="188" y="486"/>
                  </a:lnTo>
                  <a:lnTo>
                    <a:pt x="180" y="492"/>
                  </a:lnTo>
                  <a:lnTo>
                    <a:pt x="170" y="496"/>
                  </a:lnTo>
                  <a:lnTo>
                    <a:pt x="170" y="496"/>
                  </a:lnTo>
                  <a:lnTo>
                    <a:pt x="168" y="554"/>
                  </a:lnTo>
                  <a:lnTo>
                    <a:pt x="168" y="554"/>
                  </a:lnTo>
                  <a:lnTo>
                    <a:pt x="164" y="612"/>
                  </a:lnTo>
                  <a:lnTo>
                    <a:pt x="164" y="612"/>
                  </a:lnTo>
                  <a:lnTo>
                    <a:pt x="166" y="650"/>
                  </a:lnTo>
                  <a:lnTo>
                    <a:pt x="166" y="650"/>
                  </a:lnTo>
                  <a:lnTo>
                    <a:pt x="168" y="688"/>
                  </a:lnTo>
                  <a:lnTo>
                    <a:pt x="168" y="688"/>
                  </a:lnTo>
                  <a:lnTo>
                    <a:pt x="168" y="734"/>
                  </a:lnTo>
                  <a:lnTo>
                    <a:pt x="170" y="798"/>
                  </a:lnTo>
                  <a:lnTo>
                    <a:pt x="172" y="800"/>
                  </a:lnTo>
                  <a:lnTo>
                    <a:pt x="172" y="800"/>
                  </a:lnTo>
                  <a:lnTo>
                    <a:pt x="182" y="834"/>
                  </a:lnTo>
                  <a:lnTo>
                    <a:pt x="182" y="834"/>
                  </a:lnTo>
                  <a:lnTo>
                    <a:pt x="174" y="852"/>
                  </a:lnTo>
                  <a:lnTo>
                    <a:pt x="170" y="868"/>
                  </a:lnTo>
                  <a:lnTo>
                    <a:pt x="170" y="868"/>
                  </a:lnTo>
                  <a:lnTo>
                    <a:pt x="170" y="874"/>
                  </a:lnTo>
                  <a:lnTo>
                    <a:pt x="168" y="876"/>
                  </a:lnTo>
                  <a:lnTo>
                    <a:pt x="168" y="876"/>
                  </a:lnTo>
                  <a:lnTo>
                    <a:pt x="166" y="874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64" y="866"/>
                  </a:lnTo>
                  <a:lnTo>
                    <a:pt x="160" y="862"/>
                  </a:lnTo>
                  <a:lnTo>
                    <a:pt x="160" y="862"/>
                  </a:lnTo>
                  <a:lnTo>
                    <a:pt x="146" y="870"/>
                  </a:lnTo>
                  <a:lnTo>
                    <a:pt x="146" y="872"/>
                  </a:lnTo>
                  <a:lnTo>
                    <a:pt x="146" y="894"/>
                  </a:lnTo>
                  <a:lnTo>
                    <a:pt x="146" y="894"/>
                  </a:lnTo>
                  <a:lnTo>
                    <a:pt x="140" y="894"/>
                  </a:lnTo>
                  <a:lnTo>
                    <a:pt x="138" y="890"/>
                  </a:lnTo>
                  <a:lnTo>
                    <a:pt x="138" y="890"/>
                  </a:lnTo>
                  <a:lnTo>
                    <a:pt x="138" y="876"/>
                  </a:lnTo>
                  <a:lnTo>
                    <a:pt x="138" y="876"/>
                  </a:lnTo>
                  <a:lnTo>
                    <a:pt x="136" y="868"/>
                  </a:lnTo>
                  <a:lnTo>
                    <a:pt x="130" y="864"/>
                  </a:lnTo>
                  <a:lnTo>
                    <a:pt x="130" y="864"/>
                  </a:lnTo>
                  <a:lnTo>
                    <a:pt x="118" y="880"/>
                  </a:lnTo>
                  <a:lnTo>
                    <a:pt x="118" y="880"/>
                  </a:lnTo>
                  <a:lnTo>
                    <a:pt x="112" y="886"/>
                  </a:lnTo>
                  <a:lnTo>
                    <a:pt x="106" y="892"/>
                  </a:lnTo>
                  <a:lnTo>
                    <a:pt x="98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78" y="894"/>
                  </a:lnTo>
                  <a:lnTo>
                    <a:pt x="70" y="88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66" y="878"/>
                  </a:lnTo>
                  <a:lnTo>
                    <a:pt x="66" y="878"/>
                  </a:lnTo>
                  <a:lnTo>
                    <a:pt x="70" y="874"/>
                  </a:lnTo>
                  <a:lnTo>
                    <a:pt x="70" y="874"/>
                  </a:lnTo>
                  <a:lnTo>
                    <a:pt x="82" y="872"/>
                  </a:lnTo>
                  <a:lnTo>
                    <a:pt x="82" y="872"/>
                  </a:lnTo>
                  <a:lnTo>
                    <a:pt x="86" y="870"/>
                  </a:lnTo>
                  <a:lnTo>
                    <a:pt x="88" y="866"/>
                  </a:lnTo>
                  <a:lnTo>
                    <a:pt x="94" y="850"/>
                  </a:lnTo>
                  <a:lnTo>
                    <a:pt x="94" y="850"/>
                  </a:lnTo>
                  <a:lnTo>
                    <a:pt x="98" y="834"/>
                  </a:lnTo>
                  <a:lnTo>
                    <a:pt x="98" y="820"/>
                  </a:lnTo>
                  <a:lnTo>
                    <a:pt x="98" y="820"/>
                  </a:lnTo>
                  <a:lnTo>
                    <a:pt x="98" y="802"/>
                  </a:lnTo>
                  <a:lnTo>
                    <a:pt x="94" y="782"/>
                  </a:lnTo>
                  <a:lnTo>
                    <a:pt x="90" y="762"/>
                  </a:lnTo>
                  <a:lnTo>
                    <a:pt x="82" y="738"/>
                  </a:lnTo>
                  <a:lnTo>
                    <a:pt x="82" y="738"/>
                  </a:lnTo>
                  <a:lnTo>
                    <a:pt x="78" y="708"/>
                  </a:lnTo>
                  <a:lnTo>
                    <a:pt x="72" y="666"/>
                  </a:lnTo>
                  <a:lnTo>
                    <a:pt x="72" y="666"/>
                  </a:lnTo>
                  <a:lnTo>
                    <a:pt x="50" y="588"/>
                  </a:lnTo>
                  <a:lnTo>
                    <a:pt x="50" y="588"/>
                  </a:lnTo>
                  <a:lnTo>
                    <a:pt x="46" y="562"/>
                  </a:lnTo>
                  <a:lnTo>
                    <a:pt x="42" y="526"/>
                  </a:lnTo>
                  <a:lnTo>
                    <a:pt x="42" y="526"/>
                  </a:lnTo>
                  <a:lnTo>
                    <a:pt x="30" y="488"/>
                  </a:lnTo>
                  <a:lnTo>
                    <a:pt x="28" y="486"/>
                  </a:lnTo>
                  <a:lnTo>
                    <a:pt x="28" y="486"/>
                  </a:lnTo>
                  <a:lnTo>
                    <a:pt x="14" y="484"/>
                  </a:lnTo>
                  <a:lnTo>
                    <a:pt x="14" y="484"/>
                  </a:lnTo>
                  <a:lnTo>
                    <a:pt x="8" y="472"/>
                  </a:lnTo>
                  <a:lnTo>
                    <a:pt x="4" y="456"/>
                  </a:lnTo>
                  <a:lnTo>
                    <a:pt x="2" y="438"/>
                  </a:lnTo>
                  <a:lnTo>
                    <a:pt x="0" y="418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30" y="310"/>
                  </a:lnTo>
                  <a:lnTo>
                    <a:pt x="30" y="310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32" y="278"/>
                  </a:lnTo>
                  <a:lnTo>
                    <a:pt x="32" y="278"/>
                  </a:lnTo>
                  <a:lnTo>
                    <a:pt x="32" y="270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0" y="248"/>
                  </a:lnTo>
                  <a:lnTo>
                    <a:pt x="40" y="248"/>
                  </a:lnTo>
                  <a:lnTo>
                    <a:pt x="32" y="232"/>
                  </a:lnTo>
                  <a:lnTo>
                    <a:pt x="32" y="226"/>
                  </a:lnTo>
                  <a:lnTo>
                    <a:pt x="32" y="226"/>
                  </a:lnTo>
                  <a:lnTo>
                    <a:pt x="32" y="216"/>
                  </a:lnTo>
                  <a:lnTo>
                    <a:pt x="36" y="208"/>
                  </a:lnTo>
                  <a:lnTo>
                    <a:pt x="42" y="202"/>
                  </a:lnTo>
                  <a:lnTo>
                    <a:pt x="50" y="198"/>
                  </a:lnTo>
                  <a:lnTo>
                    <a:pt x="50" y="198"/>
                  </a:lnTo>
                  <a:lnTo>
                    <a:pt x="52" y="190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2" y="170"/>
                  </a:lnTo>
                  <a:lnTo>
                    <a:pt x="48" y="158"/>
                  </a:lnTo>
                  <a:lnTo>
                    <a:pt x="48" y="158"/>
                  </a:lnTo>
                  <a:lnTo>
                    <a:pt x="44" y="146"/>
                  </a:lnTo>
                  <a:lnTo>
                    <a:pt x="42" y="136"/>
                  </a:lnTo>
                  <a:lnTo>
                    <a:pt x="42" y="136"/>
                  </a:lnTo>
                  <a:lnTo>
                    <a:pt x="40" y="11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6" y="76"/>
                  </a:lnTo>
                  <a:lnTo>
                    <a:pt x="24" y="54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32" y="38"/>
                  </a:lnTo>
                  <a:lnTo>
                    <a:pt x="42" y="26"/>
                  </a:lnTo>
                  <a:lnTo>
                    <a:pt x="54" y="16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4" y="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6" y="6"/>
                  </a:lnTo>
                  <a:lnTo>
                    <a:pt x="124" y="12"/>
                  </a:lnTo>
                  <a:lnTo>
                    <a:pt x="134" y="22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62" y="64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70" y="104"/>
                  </a:lnTo>
                  <a:lnTo>
                    <a:pt x="174" y="112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96" y="132"/>
                  </a:lnTo>
                  <a:lnTo>
                    <a:pt x="196" y="132"/>
                  </a:lnTo>
                  <a:lnTo>
                    <a:pt x="192" y="138"/>
                  </a:lnTo>
                  <a:lnTo>
                    <a:pt x="192" y="140"/>
                  </a:lnTo>
                  <a:lnTo>
                    <a:pt x="192" y="140"/>
                  </a:lnTo>
                  <a:lnTo>
                    <a:pt x="198" y="144"/>
                  </a:lnTo>
                  <a:lnTo>
                    <a:pt x="206" y="146"/>
                  </a:lnTo>
                  <a:lnTo>
                    <a:pt x="206" y="146"/>
                  </a:lnTo>
                  <a:lnTo>
                    <a:pt x="214" y="148"/>
                  </a:lnTo>
                  <a:lnTo>
                    <a:pt x="214" y="148"/>
                  </a:lnTo>
                  <a:close/>
                  <a:moveTo>
                    <a:pt x="146" y="770"/>
                  </a:moveTo>
                  <a:lnTo>
                    <a:pt x="146" y="770"/>
                  </a:lnTo>
                  <a:lnTo>
                    <a:pt x="146" y="754"/>
                  </a:lnTo>
                  <a:lnTo>
                    <a:pt x="142" y="738"/>
                  </a:lnTo>
                  <a:lnTo>
                    <a:pt x="138" y="722"/>
                  </a:lnTo>
                  <a:lnTo>
                    <a:pt x="132" y="710"/>
                  </a:lnTo>
                  <a:lnTo>
                    <a:pt x="132" y="710"/>
                  </a:lnTo>
                  <a:lnTo>
                    <a:pt x="128" y="720"/>
                  </a:lnTo>
                  <a:lnTo>
                    <a:pt x="128" y="734"/>
                  </a:lnTo>
                  <a:lnTo>
                    <a:pt x="126" y="734"/>
                  </a:lnTo>
                  <a:lnTo>
                    <a:pt x="126" y="734"/>
                  </a:lnTo>
                  <a:lnTo>
                    <a:pt x="126" y="774"/>
                  </a:lnTo>
                  <a:lnTo>
                    <a:pt x="126" y="774"/>
                  </a:lnTo>
                  <a:lnTo>
                    <a:pt x="128" y="788"/>
                  </a:lnTo>
                  <a:lnTo>
                    <a:pt x="130" y="798"/>
                  </a:lnTo>
                  <a:lnTo>
                    <a:pt x="134" y="806"/>
                  </a:lnTo>
                  <a:lnTo>
                    <a:pt x="138" y="810"/>
                  </a:lnTo>
                  <a:lnTo>
                    <a:pt x="140" y="810"/>
                  </a:lnTo>
                  <a:lnTo>
                    <a:pt x="140" y="810"/>
                  </a:lnTo>
                  <a:lnTo>
                    <a:pt x="142" y="788"/>
                  </a:lnTo>
                  <a:lnTo>
                    <a:pt x="142" y="788"/>
                  </a:lnTo>
                  <a:lnTo>
                    <a:pt x="146" y="780"/>
                  </a:lnTo>
                  <a:lnTo>
                    <a:pt x="146" y="770"/>
                  </a:lnTo>
                  <a:lnTo>
                    <a:pt x="146" y="770"/>
                  </a:lnTo>
                  <a:close/>
                  <a:moveTo>
                    <a:pt x="176" y="324"/>
                  </a:moveTo>
                  <a:lnTo>
                    <a:pt x="176" y="324"/>
                  </a:lnTo>
                  <a:lnTo>
                    <a:pt x="174" y="302"/>
                  </a:lnTo>
                  <a:lnTo>
                    <a:pt x="174" y="284"/>
                  </a:lnTo>
                  <a:lnTo>
                    <a:pt x="170" y="270"/>
                  </a:lnTo>
                  <a:lnTo>
                    <a:pt x="166" y="262"/>
                  </a:lnTo>
                  <a:lnTo>
                    <a:pt x="164" y="264"/>
                  </a:lnTo>
                  <a:lnTo>
                    <a:pt x="164" y="264"/>
                  </a:lnTo>
                  <a:lnTo>
                    <a:pt x="156" y="282"/>
                  </a:lnTo>
                  <a:lnTo>
                    <a:pt x="142" y="304"/>
                  </a:lnTo>
                  <a:lnTo>
                    <a:pt x="140" y="306"/>
                  </a:lnTo>
                  <a:lnTo>
                    <a:pt x="140" y="306"/>
                  </a:lnTo>
                  <a:lnTo>
                    <a:pt x="140" y="314"/>
                  </a:lnTo>
                  <a:lnTo>
                    <a:pt x="138" y="318"/>
                  </a:lnTo>
                  <a:lnTo>
                    <a:pt x="138" y="326"/>
                  </a:lnTo>
                  <a:lnTo>
                    <a:pt x="138" y="326"/>
                  </a:lnTo>
                  <a:lnTo>
                    <a:pt x="138" y="330"/>
                  </a:lnTo>
                  <a:lnTo>
                    <a:pt x="140" y="338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70" y="382"/>
                  </a:lnTo>
                  <a:lnTo>
                    <a:pt x="172" y="380"/>
                  </a:lnTo>
                  <a:lnTo>
                    <a:pt x="172" y="380"/>
                  </a:lnTo>
                  <a:lnTo>
                    <a:pt x="174" y="350"/>
                  </a:lnTo>
                  <a:lnTo>
                    <a:pt x="176" y="324"/>
                  </a:lnTo>
                  <a:lnTo>
                    <a:pt x="176" y="32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91" name="Group 67"/>
          <p:cNvGrpSpPr>
            <a:grpSpLocks noChangeAspect="1"/>
          </p:cNvGrpSpPr>
          <p:nvPr userDrawn="1"/>
        </p:nvGrpSpPr>
        <p:grpSpPr bwMode="auto">
          <a:xfrm flipH="1" flipV="1">
            <a:off x="152398" y="152400"/>
            <a:ext cx="1600202" cy="1033671"/>
            <a:chOff x="2497" y="1995"/>
            <a:chExt cx="805" cy="52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auto">
            <a:xfrm>
              <a:off x="3043" y="2467"/>
              <a:ext cx="46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auto">
            <a:xfrm>
              <a:off x="2699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Rectangle 71"/>
            <p:cNvSpPr>
              <a:spLocks noChangeArrowheads="1"/>
            </p:cNvSpPr>
            <p:nvPr userDrawn="1"/>
          </p:nvSpPr>
          <p:spPr bwMode="auto">
            <a:xfrm>
              <a:off x="2598" y="2467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Rectangle 72"/>
            <p:cNvSpPr>
              <a:spLocks noChangeArrowheads="1"/>
            </p:cNvSpPr>
            <p:nvPr userDrawn="1"/>
          </p:nvSpPr>
          <p:spPr bwMode="auto">
            <a:xfrm>
              <a:off x="2497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Rectangle 73"/>
            <p:cNvSpPr>
              <a:spLocks noChangeArrowheads="1"/>
            </p:cNvSpPr>
            <p:nvPr userDrawn="1"/>
          </p:nvSpPr>
          <p:spPr bwMode="auto">
            <a:xfrm>
              <a:off x="3148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Rectangle 74"/>
            <p:cNvSpPr>
              <a:spLocks noChangeArrowheads="1"/>
            </p:cNvSpPr>
            <p:nvPr userDrawn="1"/>
          </p:nvSpPr>
          <p:spPr bwMode="auto">
            <a:xfrm>
              <a:off x="3254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Rectangle 75"/>
            <p:cNvSpPr>
              <a:spLocks noChangeArrowheads="1"/>
            </p:cNvSpPr>
            <p:nvPr userDrawn="1"/>
          </p:nvSpPr>
          <p:spPr bwMode="auto">
            <a:xfrm>
              <a:off x="3148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Rectangle 76"/>
            <p:cNvSpPr>
              <a:spLocks noChangeArrowheads="1"/>
            </p:cNvSpPr>
            <p:nvPr userDrawn="1"/>
          </p:nvSpPr>
          <p:spPr bwMode="auto">
            <a:xfrm>
              <a:off x="3254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Rectangle 77"/>
            <p:cNvSpPr>
              <a:spLocks noChangeArrowheads="1"/>
            </p:cNvSpPr>
            <p:nvPr userDrawn="1"/>
          </p:nvSpPr>
          <p:spPr bwMode="auto">
            <a:xfrm>
              <a:off x="3148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Rectangle 78"/>
            <p:cNvSpPr>
              <a:spLocks noChangeArrowheads="1"/>
            </p:cNvSpPr>
            <p:nvPr userDrawn="1"/>
          </p:nvSpPr>
          <p:spPr bwMode="auto">
            <a:xfrm>
              <a:off x="3254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Rectangle 79"/>
            <p:cNvSpPr>
              <a:spLocks noChangeArrowheads="1"/>
            </p:cNvSpPr>
            <p:nvPr userDrawn="1"/>
          </p:nvSpPr>
          <p:spPr bwMode="auto">
            <a:xfrm>
              <a:off x="2940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Rectangle 80"/>
            <p:cNvSpPr>
              <a:spLocks noChangeArrowheads="1"/>
            </p:cNvSpPr>
            <p:nvPr userDrawn="1"/>
          </p:nvSpPr>
          <p:spPr bwMode="auto">
            <a:xfrm>
              <a:off x="3046" y="2206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39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>
              <a:off x="3148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3254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Rectangle 84"/>
            <p:cNvSpPr>
              <a:spLocks noChangeArrowheads="1"/>
            </p:cNvSpPr>
            <p:nvPr userDrawn="1"/>
          </p:nvSpPr>
          <p:spPr bwMode="auto">
            <a:xfrm>
              <a:off x="2940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Rectangle 85"/>
            <p:cNvSpPr>
              <a:spLocks noChangeArrowheads="1"/>
            </p:cNvSpPr>
            <p:nvPr userDrawn="1"/>
          </p:nvSpPr>
          <p:spPr bwMode="auto">
            <a:xfrm>
              <a:off x="3046" y="2305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Rectangle 86"/>
            <p:cNvSpPr>
              <a:spLocks noChangeArrowheads="1"/>
            </p:cNvSpPr>
            <p:nvPr userDrawn="1"/>
          </p:nvSpPr>
          <p:spPr bwMode="auto">
            <a:xfrm>
              <a:off x="2839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Rectangle 87"/>
            <p:cNvSpPr>
              <a:spLocks noChangeArrowheads="1"/>
            </p:cNvSpPr>
            <p:nvPr userDrawn="1"/>
          </p:nvSpPr>
          <p:spPr bwMode="auto">
            <a:xfrm>
              <a:off x="3148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Rectangle 88"/>
            <p:cNvSpPr>
              <a:spLocks noChangeArrowheads="1"/>
            </p:cNvSpPr>
            <p:nvPr userDrawn="1"/>
          </p:nvSpPr>
          <p:spPr bwMode="auto">
            <a:xfrm>
              <a:off x="3254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1143000"/>
            <a:ext cx="7772400" cy="646331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1828800"/>
            <a:ext cx="7772400" cy="46166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3" name="Rectangle 32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7"/>
            <p:cNvGrpSpPr>
              <a:grpSpLocks noChangeAspect="1"/>
            </p:cNvGrpSpPr>
            <p:nvPr userDrawn="1"/>
          </p:nvGrpSpPr>
          <p:grpSpPr bwMode="auto">
            <a:xfrm flipH="1" flipV="1">
              <a:off x="152398" y="152400"/>
              <a:ext cx="1066802" cy="689114"/>
              <a:chOff x="2497" y="1995"/>
              <a:chExt cx="805" cy="52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8" name="Rectangle 69"/>
              <p:cNvSpPr>
                <a:spLocks noChangeArrowheads="1"/>
              </p:cNvSpPr>
              <p:nvPr userDrawn="1"/>
            </p:nvSpPr>
            <p:spPr bwMode="auto">
              <a:xfrm>
                <a:off x="3043" y="2467"/>
                <a:ext cx="46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70"/>
              <p:cNvSpPr>
                <a:spLocks noChangeArrowheads="1"/>
              </p:cNvSpPr>
              <p:nvPr userDrawn="1"/>
            </p:nvSpPr>
            <p:spPr bwMode="auto">
              <a:xfrm>
                <a:off x="2699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1"/>
              <p:cNvSpPr>
                <a:spLocks noChangeArrowheads="1"/>
              </p:cNvSpPr>
              <p:nvPr userDrawn="1"/>
            </p:nvSpPr>
            <p:spPr bwMode="auto">
              <a:xfrm>
                <a:off x="2598" y="2467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72"/>
              <p:cNvSpPr>
                <a:spLocks noChangeArrowheads="1"/>
              </p:cNvSpPr>
              <p:nvPr userDrawn="1"/>
            </p:nvSpPr>
            <p:spPr bwMode="auto">
              <a:xfrm>
                <a:off x="2497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73"/>
              <p:cNvSpPr>
                <a:spLocks noChangeArrowheads="1"/>
              </p:cNvSpPr>
              <p:nvPr userDrawn="1"/>
            </p:nvSpPr>
            <p:spPr bwMode="auto">
              <a:xfrm>
                <a:off x="3148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74"/>
              <p:cNvSpPr>
                <a:spLocks noChangeArrowheads="1"/>
              </p:cNvSpPr>
              <p:nvPr userDrawn="1"/>
            </p:nvSpPr>
            <p:spPr bwMode="auto">
              <a:xfrm>
                <a:off x="3254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75"/>
              <p:cNvSpPr>
                <a:spLocks noChangeArrowheads="1"/>
              </p:cNvSpPr>
              <p:nvPr userDrawn="1"/>
            </p:nvSpPr>
            <p:spPr bwMode="auto">
              <a:xfrm>
                <a:off x="3148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76"/>
              <p:cNvSpPr>
                <a:spLocks noChangeArrowheads="1"/>
              </p:cNvSpPr>
              <p:nvPr userDrawn="1"/>
            </p:nvSpPr>
            <p:spPr bwMode="auto">
              <a:xfrm>
                <a:off x="3254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77"/>
              <p:cNvSpPr>
                <a:spLocks noChangeArrowheads="1"/>
              </p:cNvSpPr>
              <p:nvPr userDrawn="1"/>
            </p:nvSpPr>
            <p:spPr bwMode="auto">
              <a:xfrm>
                <a:off x="3148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78"/>
              <p:cNvSpPr>
                <a:spLocks noChangeArrowheads="1"/>
              </p:cNvSpPr>
              <p:nvPr userDrawn="1"/>
            </p:nvSpPr>
            <p:spPr bwMode="auto">
              <a:xfrm>
                <a:off x="3254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79"/>
              <p:cNvSpPr>
                <a:spLocks noChangeArrowheads="1"/>
              </p:cNvSpPr>
              <p:nvPr userDrawn="1"/>
            </p:nvSpPr>
            <p:spPr bwMode="auto">
              <a:xfrm>
                <a:off x="2940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80"/>
              <p:cNvSpPr>
                <a:spLocks noChangeArrowheads="1"/>
              </p:cNvSpPr>
              <p:nvPr userDrawn="1"/>
            </p:nvSpPr>
            <p:spPr bwMode="auto">
              <a:xfrm>
                <a:off x="3046" y="2206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81"/>
              <p:cNvSpPr>
                <a:spLocks noChangeArrowheads="1"/>
              </p:cNvSpPr>
              <p:nvPr userDrawn="1"/>
            </p:nvSpPr>
            <p:spPr bwMode="auto">
              <a:xfrm>
                <a:off x="2839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82"/>
              <p:cNvSpPr>
                <a:spLocks noChangeArrowheads="1"/>
              </p:cNvSpPr>
              <p:nvPr userDrawn="1"/>
            </p:nvSpPr>
            <p:spPr bwMode="auto">
              <a:xfrm>
                <a:off x="3148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83"/>
              <p:cNvSpPr>
                <a:spLocks noChangeArrowheads="1"/>
              </p:cNvSpPr>
              <p:nvPr userDrawn="1"/>
            </p:nvSpPr>
            <p:spPr bwMode="auto">
              <a:xfrm>
                <a:off x="3254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84"/>
              <p:cNvSpPr>
                <a:spLocks noChangeArrowheads="1"/>
              </p:cNvSpPr>
              <p:nvPr userDrawn="1"/>
            </p:nvSpPr>
            <p:spPr bwMode="auto">
              <a:xfrm>
                <a:off x="2940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85"/>
              <p:cNvSpPr>
                <a:spLocks noChangeArrowheads="1"/>
              </p:cNvSpPr>
              <p:nvPr userDrawn="1"/>
            </p:nvSpPr>
            <p:spPr bwMode="auto">
              <a:xfrm>
                <a:off x="3046" y="2305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86"/>
              <p:cNvSpPr>
                <a:spLocks noChangeArrowheads="1"/>
              </p:cNvSpPr>
              <p:nvPr userDrawn="1"/>
            </p:nvSpPr>
            <p:spPr bwMode="auto">
              <a:xfrm>
                <a:off x="2839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87"/>
              <p:cNvSpPr>
                <a:spLocks noChangeArrowheads="1"/>
              </p:cNvSpPr>
              <p:nvPr userDrawn="1"/>
            </p:nvSpPr>
            <p:spPr bwMode="auto">
              <a:xfrm>
                <a:off x="3148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88"/>
              <p:cNvSpPr>
                <a:spLocks noChangeArrowheads="1"/>
              </p:cNvSpPr>
              <p:nvPr userDrawn="1"/>
            </p:nvSpPr>
            <p:spPr bwMode="auto">
              <a:xfrm>
                <a:off x="3254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8054975" y="0"/>
              <a:ext cx="1089025" cy="2663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1295400" y="5715000"/>
              <a:ext cx="6858000" cy="9144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3000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8646-8CEC-4AE4-B1E7-ADF9D885FD96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2618-C234-4528-BB60-72360CB0937F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64088" y="5157192"/>
            <a:ext cx="2857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Reporter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：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Ge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Linlin</a:t>
            </a:r>
            <a:endParaRPr lang="en-US" altLang="zh-CN" sz="2000" b="1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Wingdings" pitchFamily="2" charset="2"/>
            </a:endParaRPr>
          </a:p>
          <a:p>
            <a:pPr algn="l"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Date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：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2019.03.19</a:t>
            </a:r>
            <a:endParaRPr lang="en-US" altLang="zh-CN" sz="2000" b="1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4147503" y="4281830"/>
            <a:ext cx="42213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b="1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Computer Graphics Forum (CGF),</a:t>
            </a:r>
            <a:r>
              <a:rPr lang="en-US" altLang="zh-CN" sz="1600" b="1" i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2016. </a:t>
            </a:r>
            <a:endParaRPr lang="zh-CN" altLang="en-US" sz="1600" b="1" i="1" dirty="0">
              <a:solidFill>
                <a:schemeClr val="accent2"/>
              </a:solidFill>
              <a:effectLst/>
              <a:latin typeface="Comic Sans MS" panose="030F0702030302020204" pitchFamily="66" charset="0"/>
              <a:ea typeface="楷体" pitchFamily="49" charset="-122"/>
              <a:cs typeface="MoolBoran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" b="67685"/>
          <a:stretch/>
        </p:blipFill>
        <p:spPr bwMode="auto">
          <a:xfrm>
            <a:off x="471373" y="1556914"/>
            <a:ext cx="7750235" cy="53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60748"/>
            <a:ext cx="2895423" cy="1744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3">
            <a:extLst>
              <a:ext uri="{FF2B5EF4-FFF2-40B4-BE49-F238E27FC236}">
                <a16:creationId xmlns="" xmlns:a16="http://schemas.microsoft.com/office/drawing/2014/main" id="{AAFAD872-B2FF-49B3-BD0A-FEA7C3C937B4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5.  </a:t>
            </a:r>
            <a:r>
              <a:rPr lang="en-US" altLang="zh-CN" sz="2800" b="1" i="1" dirty="0">
                <a:latin typeface="Calibri" pitchFamily="34" charset="0"/>
              </a:rPr>
              <a:t>Region Matching 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35A150AD-A0AD-4135-A784-3CB0208945EE}"/>
              </a:ext>
            </a:extLst>
          </p:cNvPr>
          <p:cNvSpPr/>
          <p:nvPr/>
        </p:nvSpPr>
        <p:spPr>
          <a:xfrm>
            <a:off x="257175" y="1013503"/>
            <a:ext cx="7699201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Compute the matrix</a:t>
            </a:r>
            <a:r>
              <a:rPr lang="zh-CN" altLang="en-US" dirty="0"/>
              <a:t> </a:t>
            </a:r>
            <a:r>
              <a:rPr lang="en-US" altLang="zh-CN" dirty="0"/>
              <a:t>M: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diagonal terms: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 histogram of graph distances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off-diagonal terms: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/>
              <a:t>the difference of graph distances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 difference of the unary costs between the matches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9BFEBA0-D5F9-4FA5-918F-015FB9CAA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19" y="2355424"/>
            <a:ext cx="2584919" cy="43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0ED9F71E-71B4-4433-84F2-0DCCCDB62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47" y="2878040"/>
            <a:ext cx="2592000" cy="432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2751DD13-5428-43B2-8702-52F30D1B1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847" y="4922704"/>
            <a:ext cx="3383996" cy="43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1B5D15C3-22A4-4A71-972B-CC0593F4C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328" y="5406063"/>
            <a:ext cx="3448672" cy="432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2C744D10-E16A-4F45-877E-E2388F55AD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125" y="5877320"/>
            <a:ext cx="5616012" cy="4320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C901DBC9-7A63-4ABE-B557-8F89F392E3DF}"/>
              </a:ext>
            </a:extLst>
          </p:cNvPr>
          <p:cNvSpPr/>
          <p:nvPr/>
        </p:nvSpPr>
        <p:spPr>
          <a:xfrm>
            <a:off x="1037319" y="2878040"/>
            <a:ext cx="2635528" cy="432000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Autofit/>
          </a:bodyPr>
          <a:lstStyle/>
          <a:p>
            <a:pPr algn="ctr"/>
            <a:endParaRPr lang="zh-CN" altLang="en-US" sz="1400" b="1" dirty="0">
              <a:solidFill>
                <a:srgbClr val="336699"/>
              </a:solidFill>
              <a:latin typeface="楷体" pitchFamily="49" charset="-122"/>
              <a:ea typeface="楷体" pitchFamily="49" charset="-122"/>
              <a:cs typeface="MoolBoran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2BE8B244-BA20-410C-9401-2789008B963A}"/>
              </a:ext>
            </a:extLst>
          </p:cNvPr>
          <p:cNvSpPr/>
          <p:nvPr/>
        </p:nvSpPr>
        <p:spPr>
          <a:xfrm>
            <a:off x="1043608" y="5877320"/>
            <a:ext cx="5616012" cy="432000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Autofit/>
          </a:bodyPr>
          <a:lstStyle/>
          <a:p>
            <a:pPr algn="ctr"/>
            <a:endParaRPr lang="zh-CN" altLang="en-US" sz="1400" b="1" dirty="0">
              <a:solidFill>
                <a:srgbClr val="336699"/>
              </a:solidFill>
              <a:latin typeface="楷体" pitchFamily="49" charset="-122"/>
              <a:ea typeface="楷体" pitchFamily="49" charset="-122"/>
              <a:cs typeface="MoolBoran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3">
                <a:extLst>
                  <a:ext uri="{FF2B5EF4-FFF2-40B4-BE49-F238E27FC236}">
                    <a16:creationId xmlns="" xmlns:a16="http://schemas.microsoft.com/office/drawing/2014/main" id="{E571047C-CBE4-4F35-B9FF-4C841093AD8E}"/>
                  </a:ext>
                </a:extLst>
              </p:cNvPr>
              <p:cNvSpPr txBox="1"/>
              <p:nvPr/>
            </p:nvSpPr>
            <p:spPr>
              <a:xfrm>
                <a:off x="5200403" y="1124744"/>
                <a:ext cx="2539949" cy="1587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文本框 3">
                <a:extLst>
                  <a:ext uri="{FF2B5EF4-FFF2-40B4-BE49-F238E27FC236}">
                    <a16:creationId xmlns:a16="http://schemas.microsoft.com/office/drawing/2014/main" id="{E571047C-CBE4-4F35-B9FF-4C841093A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03" y="1124744"/>
                <a:ext cx="2539949" cy="1587422"/>
              </a:xfrm>
              <a:prstGeom prst="rect">
                <a:avLst/>
              </a:prstGeom>
              <a:blipFill>
                <a:blip r:embed="rId8"/>
                <a:stretch>
                  <a:fillRect r="-24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BEF4B279-AF0D-4902-87E8-695DBACEE1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3487" y="3357105"/>
            <a:ext cx="2304606" cy="21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7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3">
            <a:extLst>
              <a:ext uri="{FF2B5EF4-FFF2-40B4-BE49-F238E27FC236}">
                <a16:creationId xmlns="" xmlns:a16="http://schemas.microsoft.com/office/drawing/2014/main" id="{AAFAD872-B2FF-49B3-BD0A-FEA7C3C937B4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6.  </a:t>
            </a:r>
            <a:r>
              <a:rPr lang="en-US" altLang="zh-CN" sz="2800" b="1" i="1" dirty="0">
                <a:latin typeface="Calibri" pitchFamily="34" charset="0"/>
              </a:rPr>
              <a:t>Symmetry Breaking 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2" name="Rectangle 17">
            <a:extLst>
              <a:ext uri="{FF2B5EF4-FFF2-40B4-BE49-F238E27FC236}">
                <a16:creationId xmlns="" xmlns:a16="http://schemas.microsoft.com/office/drawing/2014/main" id="{9EDDFDB7-7085-4A03-A70A-E39BB6C14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80" y="1026639"/>
            <a:ext cx="7828386" cy="83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Goal: </a:t>
            </a:r>
            <a:r>
              <a:rPr lang="en-US" altLang="zh-CN" dirty="0"/>
              <a:t>consistent and without discontinuities.</a:t>
            </a:r>
            <a:br>
              <a:rPr lang="en-US" altLang="zh-CN" dirty="0"/>
            </a:br>
            <a:r>
              <a:rPr lang="en-US" altLang="zh-CN" dirty="0">
                <a:solidFill>
                  <a:srgbClr val="0070C0"/>
                </a:solidFill>
              </a:rPr>
              <a:t>(consistently flipped</a:t>
            </a:r>
            <a:r>
              <a:rPr lang="en-US" altLang="zh-CN" sz="1400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is not penalized)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5F4509F-9EAC-40C8-AEE0-A3C55E1366FF}"/>
              </a:ext>
            </a:extLst>
          </p:cNvPr>
          <p:cNvSpPr/>
          <p:nvPr/>
        </p:nvSpPr>
        <p:spPr>
          <a:xfrm>
            <a:off x="407098" y="2513306"/>
            <a:ext cx="7577676" cy="880369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The symmetry breaking is based on the assumption that </a:t>
            </a:r>
            <a:r>
              <a:rPr lang="en-US" altLang="zh-CN" dirty="0">
                <a:solidFill>
                  <a:srgbClr val="FF0000"/>
                </a:solidFill>
                <a:latin typeface="NimbusRomNo9L-Regu"/>
              </a:rPr>
              <a:t>geodesic distances between nearby regions do not change drastically between the shapes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.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Rectangle 17">
            <a:extLst>
              <a:ext uri="{FF2B5EF4-FFF2-40B4-BE49-F238E27FC236}">
                <a16:creationId xmlns="" xmlns:a16="http://schemas.microsoft.com/office/drawing/2014/main" id="{D80FEA11-245F-4E2D-BAC9-4478938D8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80" y="4102426"/>
            <a:ext cx="7828386" cy="86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first: </a:t>
            </a:r>
            <a:r>
              <a:rPr lang="en-US" altLang="zh-CN" dirty="0"/>
              <a:t>produce a one-to-one matching for the group </a:t>
            </a:r>
            <a:r>
              <a:rPr lang="en-US" altLang="zh-CN" dirty="0">
                <a:solidFill>
                  <a:srgbClr val="FF0000"/>
                </a:solidFill>
              </a:rPr>
              <a:t>arbitrarily</a:t>
            </a:r>
            <a:r>
              <a:rPr lang="en-US" altLang="zh-CN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others:  </a:t>
            </a:r>
            <a:r>
              <a:rPr lang="en-US" altLang="zh-CN" dirty="0"/>
              <a:t>match regions which are nearest to previously resolved regions. </a:t>
            </a:r>
          </a:p>
        </p:txBody>
      </p:sp>
    </p:spTree>
    <p:extLst>
      <p:ext uri="{BB962C8B-B14F-4D97-AF65-F5344CB8AC3E}">
        <p14:creationId xmlns:p14="http://schemas.microsoft.com/office/powerpoint/2010/main" val="278230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76311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=""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5" name="TextBox 16">
            <a:extLst>
              <a:ext uri="{FF2B5EF4-FFF2-40B4-BE49-F238E27FC236}">
                <a16:creationId xmlns="" xmlns:a16="http://schemas.microsoft.com/office/drawing/2014/main" id="{B838591C-0CB1-49DD-9C4F-1592AE033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908720"/>
            <a:ext cx="6552728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This method is not limited to bilateral symmetry</a:t>
            </a:r>
            <a:r>
              <a:rPr lang="en-US" altLang="zh-CN" sz="2000" dirty="0"/>
              <a:t>.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 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484582"/>
            <a:ext cx="8525118" cy="408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3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764704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=""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4" name="TextBox 16">
            <a:extLst>
              <a:ext uri="{FF2B5EF4-FFF2-40B4-BE49-F238E27FC236}">
                <a16:creationId xmlns="" xmlns:a16="http://schemas.microsoft.com/office/drawing/2014/main" id="{DF9522B2-B195-4EA2-8FD9-1D8D6A22A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66" y="895395"/>
            <a:ext cx="5985817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Shapes with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different representations</a:t>
            </a:r>
            <a:r>
              <a:rPr lang="zh-CN" altLang="en-US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： 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99" y="1556792"/>
            <a:ext cx="852487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0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764704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=""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6" name="TextBox 16">
            <a:extLst>
              <a:ext uri="{FF2B5EF4-FFF2-40B4-BE49-F238E27FC236}">
                <a16:creationId xmlns="" xmlns:a16="http://schemas.microsoft.com/office/drawing/2014/main" id="{EF88109A-EB66-41CC-84D1-40253C0A2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66" y="895395"/>
            <a:ext cx="5985817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Shapes with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different topological structure </a:t>
            </a:r>
            <a:r>
              <a:rPr lang="zh-CN" altLang="en-US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： 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103" y="1484784"/>
            <a:ext cx="5251480" cy="430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3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=""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4462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="" xmlns:a16="http://schemas.microsoft.com/office/drawing/2014/main" id="{EC28C2B4-1861-4967-A78B-CC234E008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792834"/>
            <a:ext cx="5985817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region-level symmetry detection</a:t>
            </a:r>
            <a:r>
              <a:rPr lang="zh-CN" altLang="en-US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： 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93" y="1466850"/>
            <a:ext cx="65913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176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=""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4462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="" xmlns:a16="http://schemas.microsoft.com/office/drawing/2014/main" id="{EC28C2B4-1861-4967-A78B-CC234E008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792834"/>
            <a:ext cx="5985817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region-level symmetry detection</a:t>
            </a:r>
            <a:r>
              <a:rPr lang="zh-CN" altLang="en-US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： 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768752" cy="3332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55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35737" y="750864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=""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="" xmlns:a16="http://schemas.microsoft.com/office/drawing/2014/main" id="{D5617185-F20C-4289-87BB-94CEDC0F5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952330"/>
            <a:ext cx="2154585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Region Accuracy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： 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942641"/>
            <a:ext cx="8892480" cy="3338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14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35737" y="750864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=""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 - Matching Point Clouds </a:t>
            </a:r>
            <a:endParaRPr lang="zh-CN" altLang="en-US" sz="28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="" xmlns:a16="http://schemas.microsoft.com/office/drawing/2014/main" id="{D5617185-F20C-4289-87BB-94CEDC0F5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839018"/>
            <a:ext cx="8065304" cy="707886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Stability of matching point clouds with varying sampling densities and noise levels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： 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23F19BE-60E5-4629-8453-9EAB2BF90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448" y="1339977"/>
            <a:ext cx="5704762" cy="46952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B5BEAF9-C9CC-416F-92D0-3015F04A3871}"/>
              </a:ext>
            </a:extLst>
          </p:cNvPr>
          <p:cNvSpPr/>
          <p:nvPr/>
        </p:nvSpPr>
        <p:spPr>
          <a:xfrm>
            <a:off x="7668344" y="6035215"/>
            <a:ext cx="1061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samples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2C8D109B-AC18-4E2F-A622-F69E07C53A04}"/>
              </a:ext>
            </a:extLst>
          </p:cNvPr>
          <p:cNvSpPr/>
          <p:nvPr/>
        </p:nvSpPr>
        <p:spPr>
          <a:xfrm>
            <a:off x="91374" y="1916832"/>
            <a:ext cx="34005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 triangular mesh to a point cloud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(MTC)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two point clouds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(PC)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two point clouds using the stable region method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(STB)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04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594468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=""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1088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 - Point-to-point maps</a:t>
            </a:r>
            <a:endParaRPr lang="zh-CN" altLang="en-US" sz="28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16">
            <a:extLst>
              <a:ext uri="{FF2B5EF4-FFF2-40B4-BE49-F238E27FC236}">
                <a16:creationId xmlns="" xmlns:a16="http://schemas.microsoft.com/office/drawing/2014/main" id="{7933C8E7-0B0C-4F30-8E36-4CA6D4717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6" y="588679"/>
            <a:ext cx="3258903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(Functional map framework)</a:t>
            </a:r>
            <a:r>
              <a:rPr lang="zh-CN" altLang="en-US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E62885FA-2C3A-41D4-B747-4D5A396D7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786" y="988789"/>
            <a:ext cx="7171428" cy="176190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8DB3250-0E34-4CD9-9E6F-61D26A2D49C7}"/>
              </a:ext>
            </a:extLst>
          </p:cNvPr>
          <p:cNvSpPr/>
          <p:nvPr/>
        </p:nvSpPr>
        <p:spPr>
          <a:xfrm>
            <a:off x="207869" y="671120"/>
            <a:ext cx="3258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Average geodesic error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271B65B9-DAE2-4416-A1CA-568123FC1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2750694"/>
            <a:ext cx="5337659" cy="377102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969B001B-5F55-4FA2-BC76-B9AC24825CB2}"/>
              </a:ext>
            </a:extLst>
          </p:cNvPr>
          <p:cNvSpPr/>
          <p:nvPr/>
        </p:nvSpPr>
        <p:spPr>
          <a:xfrm>
            <a:off x="902001" y="3143427"/>
            <a:ext cx="1866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FAUST dataset: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9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85786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3"/>
          <p:cNvSpPr txBox="1">
            <a:spLocks/>
          </p:cNvSpPr>
          <p:nvPr/>
        </p:nvSpPr>
        <p:spPr bwMode="auto">
          <a:xfrm>
            <a:off x="362269" y="132025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1.  Introduction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="" xmlns:a16="http://schemas.microsoft.com/office/drawing/2014/main" id="{9B1E28E6-FF69-463D-8EDA-9E844B7A2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052736"/>
            <a:ext cx="7354532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Advantages: </a:t>
            </a:r>
            <a:r>
              <a:rPr lang="en-US" altLang="zh-CN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Robust,  easy to implement and parallelize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="" xmlns:a16="http://schemas.microsoft.com/office/drawing/2014/main" id="{4C2282F9-32D3-4CE5-8838-A48B6F8A4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28" y="5440540"/>
            <a:ext cx="6949484" cy="124649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Application: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3D Reconstruction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Automatic Object Detection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96" y="1628800"/>
            <a:ext cx="8029255" cy="3646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=""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 - times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9DBED304-291B-45FA-AF51-1C43BFDE0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268760"/>
            <a:ext cx="7514286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0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=""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8. </a:t>
            </a:r>
            <a:r>
              <a:rPr lang="en-US" altLang="zh-CN" sz="2800" b="1" i="1" dirty="0"/>
              <a:t>Conclusion</a:t>
            </a:r>
            <a:endParaRPr lang="zh-CN" altLang="en-US" sz="3200" b="1" i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5" name="TextBox 16">
            <a:extLst>
              <a:ext uri="{FF2B5EF4-FFF2-40B4-BE49-F238E27FC236}">
                <a16:creationId xmlns="" xmlns:a16="http://schemas.microsoft.com/office/drawing/2014/main" id="{DEDB19A1-0490-463A-9A9E-10132D9DF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888042"/>
            <a:ext cx="7623358" cy="3691844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both computationally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efficient and robust 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outperform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state-of-the-art</a:t>
            </a: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shape correspondence methods within the domain of matching shape regions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partial shapes and shapes with different topology sometimes may fail </a:t>
            </a: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to provide a meaningful correspondence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structural data may not be enough </a:t>
            </a: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to distinguish between parts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913444BD-F6AF-46D4-976C-995FB9995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725952"/>
            <a:ext cx="3989644" cy="189361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D795F15C-BB51-4BB6-85FA-8C7E81D2788C}"/>
              </a:ext>
            </a:extLst>
          </p:cNvPr>
          <p:cNvSpPr/>
          <p:nvPr/>
        </p:nvSpPr>
        <p:spPr>
          <a:xfrm>
            <a:off x="2915816" y="4579886"/>
            <a:ext cx="2232248" cy="361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Autofit/>
          </a:bodyPr>
          <a:lstStyle/>
          <a:p>
            <a:pPr algn="ctr"/>
            <a:endParaRPr lang="zh-CN" altLang="en-US" sz="1400" b="1" dirty="0">
              <a:solidFill>
                <a:srgbClr val="336699"/>
              </a:solidFill>
              <a:latin typeface="楷体" pitchFamily="49" charset="-122"/>
              <a:ea typeface="楷体" pitchFamily="49" charset="-122"/>
              <a:cs typeface="MoolBor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346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02" y="2857496"/>
            <a:ext cx="2440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Thanks</a:t>
            </a:r>
            <a:r>
              <a:rPr lang="en-US" altLang="zh-CN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!</a:t>
            </a:r>
            <a:endParaRPr lang="en-US" altLang="zh-CN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85786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3"/>
          <p:cNvSpPr txBox="1">
            <a:spLocks/>
          </p:cNvSpPr>
          <p:nvPr/>
        </p:nvSpPr>
        <p:spPr bwMode="auto">
          <a:xfrm>
            <a:off x="362269" y="132025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1.  Introduction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="" xmlns:a16="http://schemas.microsoft.com/office/drawing/2014/main" id="{0ECBC174-8EE7-4D48-B168-91CFF2627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59" y="1109449"/>
            <a:ext cx="8352928" cy="341632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Contributions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A model which dose not require oriented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normals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 is proposed, it has the following properties:</a:t>
            </a:r>
            <a:endParaRPr lang="en-US" altLang="zh-CN" sz="24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It’s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obust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vis-à-vis outliers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;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It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does not require oriented normal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as part of input;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It’s easy to implement and parallelize. </a:t>
            </a:r>
            <a:endParaRPr lang="en-US" altLang="zh-CN" sz="24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6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2.  Pipeline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300AC4DD-23A7-486F-B151-EFF726B5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79139"/>
            <a:ext cx="8928992" cy="4515165"/>
          </a:xfrm>
          <a:prstGeom prst="rect">
            <a:avLst/>
          </a:prstGeom>
        </p:spPr>
      </p:pic>
      <p:sp>
        <p:nvSpPr>
          <p:cNvPr id="6" name="TextBox 16">
            <a:extLst>
              <a:ext uri="{FF2B5EF4-FFF2-40B4-BE49-F238E27FC236}">
                <a16:creationId xmlns="" xmlns:a16="http://schemas.microsoft.com/office/drawing/2014/main" id="{5D8D6323-3660-43E9-8F67-3CD8040C0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801" y="5566258"/>
            <a:ext cx="1202545" cy="646331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i="1" dirty="0"/>
              <a:t>compute descriptors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="" xmlns:a16="http://schemas.microsoft.com/office/drawing/2014/main" id="{5E237ECC-5595-4798-9F21-941220EAA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5589382"/>
            <a:ext cx="1461751" cy="646331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joint segmentation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="" xmlns:a16="http://schemas.microsoft.com/office/drawing/2014/main" id="{B25ECFE2-DD28-4268-920B-C93700629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445" y="5566258"/>
            <a:ext cx="1584176" cy="646331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generate a shape graph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="" xmlns:a16="http://schemas.microsoft.com/office/drawing/2014/main" id="{F66B3B41-6F27-47BC-A352-B8DCC5312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4" y="5590981"/>
            <a:ext cx="1584176" cy="646331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match shape graphs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sp>
        <p:nvSpPr>
          <p:cNvPr id="11" name="TextBox 16">
            <a:extLst>
              <a:ext uri="{FF2B5EF4-FFF2-40B4-BE49-F238E27FC236}">
                <a16:creationId xmlns="" xmlns:a16="http://schemas.microsoft.com/office/drawing/2014/main" id="{2BCE7A4B-C7B7-49A0-98EA-805883BC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275" y="5704757"/>
            <a:ext cx="1202545" cy="369332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i="1" dirty="0"/>
              <a:t>result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3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3">
            <a:extLst>
              <a:ext uri="{FF2B5EF4-FFF2-40B4-BE49-F238E27FC236}">
                <a16:creationId xmlns="" xmlns:a16="http://schemas.microsoft.com/office/drawing/2014/main" id="{1AD2C09E-4EDF-4514-867C-F44C80518920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3.  D</a:t>
            </a:r>
            <a:r>
              <a:rPr lang="en-US" altLang="zh-CN" sz="2800" b="1" i="1" dirty="0">
                <a:latin typeface="Calibri" pitchFamily="34" charset="0"/>
              </a:rPr>
              <a:t>escriptors </a:t>
            </a:r>
            <a:endParaRPr lang="en-US" altLang="zh-CN" sz="2800" b="1" i="1" dirty="0">
              <a:latin typeface="Calibri" pitchFamily="34" charset="0"/>
              <a:sym typeface="MoolBoran" pitchFamily="34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="" xmlns:a16="http://schemas.microsoft.com/office/drawing/2014/main" id="{10D6EF88-7785-4D6C-AF6A-900C6C9CF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62" y="1029525"/>
            <a:ext cx="7696068" cy="1884298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Property:</a:t>
            </a:r>
          </a:p>
          <a:p>
            <a:pPr marL="5400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Smooth.</a:t>
            </a:r>
            <a:r>
              <a:rPr lang="en-US" altLang="zh-CN" dirty="0"/>
              <a:t> (segments are not overly fragmented )</a:t>
            </a:r>
          </a:p>
          <a:p>
            <a:pPr marL="5400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Robust</a:t>
            </a:r>
            <a:r>
              <a:rPr lang="en-US" altLang="zh-CN" dirty="0"/>
              <a:t>. (match shapes with varying geometry)</a:t>
            </a:r>
          </a:p>
          <a:p>
            <a:pPr marL="5400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Descriptive</a:t>
            </a:r>
            <a:r>
              <a:rPr lang="en-US" altLang="zh-CN" dirty="0"/>
              <a:t>. (differentiate between different elements of the shape )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="" xmlns:a16="http://schemas.microsoft.com/office/drawing/2014/main" id="{C8CC8B91-D277-4C1E-81C5-A1E83C16A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69" y="3340322"/>
            <a:ext cx="2700300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HKS (15 time steps).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="" xmlns:a16="http://schemas.microsoft.com/office/drawing/2014/main" id="{67141AC1-7DDF-4FEC-85A7-5CCF687EB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634" y="4221088"/>
            <a:ext cx="7024864" cy="1735732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Laplacian matrix :</a:t>
            </a:r>
          </a:p>
          <a:p>
            <a:pPr marL="5400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Triangle meshes:  </a:t>
            </a:r>
            <a:r>
              <a:rPr lang="en-US" altLang="zh-CN" dirty="0"/>
              <a:t>cotangent weight discretization</a:t>
            </a:r>
            <a:endParaRPr lang="en-US" altLang="zh-CN" sz="2000" dirty="0"/>
          </a:p>
          <a:p>
            <a:pPr marL="5400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Point clouds:  </a:t>
            </a:r>
            <a:r>
              <a:rPr lang="en-US" altLang="zh-CN" dirty="0"/>
              <a:t>a Laplacian with a Gaussian weight on a </a:t>
            </a:r>
            <a:r>
              <a:rPr lang="en-US" altLang="zh-CN" i="1" dirty="0"/>
              <a:t>k</a:t>
            </a:r>
            <a:r>
              <a:rPr lang="en-US" altLang="zh-CN" dirty="0"/>
              <a:t>-nearest 		     neighbor graph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1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3">
            <a:extLst>
              <a:ext uri="{FF2B5EF4-FFF2-40B4-BE49-F238E27FC236}">
                <a16:creationId xmlns="" xmlns:a16="http://schemas.microsoft.com/office/drawing/2014/main" id="{21C6828D-CEE0-4B38-AF17-B0EFAD566D5C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4.  </a:t>
            </a:r>
            <a:r>
              <a:rPr lang="en-US" altLang="zh-CN" sz="2800" b="1" i="1" dirty="0">
                <a:latin typeface="Calibri" pitchFamily="34" charset="0"/>
              </a:rPr>
              <a:t>Joint segmentation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6">
                <a:extLst>
                  <a:ext uri="{FF2B5EF4-FFF2-40B4-BE49-F238E27FC236}">
                    <a16:creationId xmlns="" xmlns:a16="http://schemas.microsoft.com/office/drawing/2014/main" id="{B3F1701A-816B-475D-9A28-48799A4EF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662" y="1029525"/>
                <a:ext cx="7696068" cy="1381789"/>
              </a:xfrm>
              <a:prstGeom prst="rect">
                <a:avLst/>
              </a:prstGeom>
              <a:noFill/>
              <a:ln w="9525" cap="flat" cmpd="sng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  <a:sym typeface="MoolBoran" pitchFamily="34" charset="0"/>
                  </a:rPr>
                  <a:t>Input:</a:t>
                </a:r>
              </a:p>
              <a:p>
                <a:pPr marL="54000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a pair of shapes </a:t>
                </a:r>
                <a:r>
                  <a:rPr lang="en-US" altLang="zh-CN" i="1" dirty="0"/>
                  <a:t>M </a:t>
                </a:r>
                <a:r>
                  <a:rPr lang="en-US" altLang="zh-CN" dirty="0"/>
                  <a:t>and </a:t>
                </a:r>
                <a:r>
                  <a:rPr lang="en-US" altLang="zh-CN" i="1" dirty="0"/>
                  <a:t>N</a:t>
                </a:r>
                <a:endParaRPr lang="en-US" altLang="zh-CN" sz="2000" i="1" dirty="0"/>
              </a:p>
              <a:p>
                <a:pPr marL="54000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a </a:t>
                </a:r>
                <a:r>
                  <a:rPr lang="en-US" altLang="zh-CN" i="1" dirty="0"/>
                  <a:t>d-</a:t>
                </a:r>
                <a:r>
                  <a:rPr lang="en-US" altLang="zh-CN" dirty="0"/>
                  <a:t>dimensional feature descriptor on each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b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11" name="TextBox 16">
                <a:extLst>
                  <a:ext uri="{FF2B5EF4-FFF2-40B4-BE49-F238E27FC236}">
                    <a16:creationId xmlns:a16="http://schemas.microsoft.com/office/drawing/2014/main" id="{B3F1701A-816B-475D-9A28-48799A4EF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662" y="1029525"/>
                <a:ext cx="7696068" cy="1381789"/>
              </a:xfrm>
              <a:prstGeom prst="rect">
                <a:avLst/>
              </a:prstGeom>
              <a:blipFill>
                <a:blip r:embed="rId3"/>
                <a:stretch>
                  <a:fillRect l="-792" b="-4846"/>
                </a:stretch>
              </a:blipFill>
              <a:ln w="9525" cap="flat" cmpd="sng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6">
            <a:extLst>
              <a:ext uri="{FF2B5EF4-FFF2-40B4-BE49-F238E27FC236}">
                <a16:creationId xmlns="" xmlns:a16="http://schemas.microsoft.com/office/drawing/2014/main" id="{7F9BC412-4666-4A9D-A54B-E5A584169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62" y="2704213"/>
            <a:ext cx="7696068" cy="50462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Goal: </a:t>
            </a:r>
            <a:r>
              <a:rPr lang="en-US" altLang="zh-CN" dirty="0"/>
              <a:t>co-segment these shapes in a consistent manner</a:t>
            </a:r>
            <a:r>
              <a:rPr lang="en-US" altLang="zh-CN" sz="2000" dirty="0"/>
              <a:t> .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6">
            <a:extLst>
              <a:ext uri="{FF2B5EF4-FFF2-40B4-BE49-F238E27FC236}">
                <a16:creationId xmlns="" xmlns:a16="http://schemas.microsoft.com/office/drawing/2014/main" id="{0FA04E86-0E04-459E-B66B-3873A4CE7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16" y="3675735"/>
            <a:ext cx="6914288" cy="1381789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12700" cap="flat" cmpd="sng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Note: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This algorithm does </a:t>
            </a:r>
            <a:r>
              <a:rPr lang="en-US" altLang="zh-CN" dirty="0">
                <a:solidFill>
                  <a:srgbClr val="FF0000"/>
                </a:solidFill>
              </a:rPr>
              <a:t>not seek a semantic segmentation of the shape</a:t>
            </a:r>
            <a:r>
              <a:rPr lang="en-US" altLang="zh-CN" dirty="0"/>
              <a:t>; a semantic part may be cut into several segments</a:t>
            </a:r>
            <a:r>
              <a:rPr lang="en-US" altLang="zh-CN" sz="2000" dirty="0"/>
              <a:t>.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80FAD7C-CFA6-4DDB-BFC9-40D5769BA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352" y="3407366"/>
            <a:ext cx="1488554" cy="32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4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C7680DCA-F520-4FEA-9A89-C5FBF1443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277" y="4509120"/>
            <a:ext cx="2304606" cy="2135072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3">
            <a:extLst>
              <a:ext uri="{FF2B5EF4-FFF2-40B4-BE49-F238E27FC236}">
                <a16:creationId xmlns="" xmlns:a16="http://schemas.microsoft.com/office/drawing/2014/main" id="{21C6828D-CEE0-4B38-AF17-B0EFAD566D5C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4.  </a:t>
            </a:r>
            <a:r>
              <a:rPr lang="en-US" altLang="zh-CN" sz="2800" b="1" i="1" dirty="0">
                <a:latin typeface="Calibri" pitchFamily="34" charset="0"/>
              </a:rPr>
              <a:t>Joint segmentation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6">
                <a:extLst>
                  <a:ext uri="{FF2B5EF4-FFF2-40B4-BE49-F238E27FC236}">
                    <a16:creationId xmlns="" xmlns:a16="http://schemas.microsoft.com/office/drawing/2014/main" id="{B3F1701A-816B-475D-9A28-48799A4EF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12" y="863764"/>
                <a:ext cx="7696068" cy="5224572"/>
              </a:xfrm>
              <a:prstGeom prst="rect">
                <a:avLst/>
              </a:prstGeom>
              <a:noFill/>
              <a:ln w="9525" cap="flat" cmpd="sng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  <a:sym typeface="MoolBoran" pitchFamily="34" charset="0"/>
                  </a:rPr>
                  <a:t>Steps: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1" dirty="0"/>
                  <a:t>align the range of the values of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bSup>
                  </m:oMath>
                </a14:m>
                <a:r>
                  <a:rPr lang="en-US" altLang="zh-CN" b="1" i="1" dirty="0"/>
                  <a:t> </a:t>
                </a:r>
                <a:r>
                  <a:rPr lang="en-US" altLang="zh-CN" b="1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endParaRPr lang="en-US" altLang="zh-CN" b="1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align the range of the values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shapes or point clouds with a different or non-uniform sampling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1" i="1" dirty="0"/>
                  <a:t>k</a:t>
                </a:r>
                <a:r>
                  <a:rPr lang="en-US" altLang="zh-CN" b="1" dirty="0"/>
                  <a:t>-means clustering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merge the function values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1" dirty="0"/>
                  <a:t>construct shape graph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creating a node for every connected region of every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  <a:ea typeface="楷体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Times New Roman" panose="020206030504050203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  <a:ea typeface="楷体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1" dirty="0"/>
                  <a:t>run steps 2-3 above for a range of </a:t>
                </a:r>
                <a:r>
                  <a:rPr lang="en-US" altLang="zh-CN" b="1" i="1" dirty="0"/>
                  <a:t>k </a:t>
                </a:r>
                <a:r>
                  <a:rPr lang="en-US" altLang="zh-CN" b="1" dirty="0"/>
                  <a:t>(between 5 and 10) in </a:t>
                </a:r>
                <a:r>
                  <a:rPr lang="en-US" altLang="zh-CN" b="1" i="1" dirty="0"/>
                  <a:t>k</a:t>
                </a:r>
                <a:r>
                  <a:rPr lang="en-US" altLang="zh-CN" b="1" dirty="0"/>
                  <a:t>-means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pick the result that has minimum error on the histogram of node degrees of the graphs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robust</a:t>
                </a:r>
              </a:p>
            </p:txBody>
          </p:sp>
        </mc:Choice>
        <mc:Fallback xmlns="">
          <p:sp>
            <p:nvSpPr>
              <p:cNvPr id="11" name="TextBox 16">
                <a:extLst>
                  <a:ext uri="{FF2B5EF4-FFF2-40B4-BE49-F238E27FC236}">
                    <a16:creationId xmlns:a16="http://schemas.microsoft.com/office/drawing/2014/main" id="{B3F1701A-816B-475D-9A28-48799A4EF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863764"/>
                <a:ext cx="7696068" cy="5224572"/>
              </a:xfrm>
              <a:prstGeom prst="rect">
                <a:avLst/>
              </a:prstGeom>
              <a:blipFill>
                <a:blip r:embed="rId4"/>
                <a:stretch>
                  <a:fillRect l="-792"/>
                </a:stretch>
              </a:blipFill>
              <a:ln w="9525" cap="flat" cmpd="sng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4EEB21E6-F47D-46C5-A332-DB6BFA886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2091" y="963812"/>
            <a:ext cx="1488554" cy="32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3">
            <a:extLst>
              <a:ext uri="{FF2B5EF4-FFF2-40B4-BE49-F238E27FC236}">
                <a16:creationId xmlns="" xmlns:a16="http://schemas.microsoft.com/office/drawing/2014/main" id="{AAFAD872-B2FF-49B3-BD0A-FEA7C3C937B4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5.  </a:t>
            </a:r>
            <a:r>
              <a:rPr lang="en-US" altLang="zh-CN" sz="2800" b="1" i="1" dirty="0">
                <a:latin typeface="Calibri" pitchFamily="34" charset="0"/>
              </a:rPr>
              <a:t>Region Matching 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159AE77A-4285-469C-B713-9CC86D9C8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989568"/>
            <a:ext cx="2839042" cy="5257486"/>
          </a:xfrm>
          <a:prstGeom prst="rect">
            <a:avLst/>
          </a:prstGeom>
        </p:spPr>
      </p:pic>
      <p:sp>
        <p:nvSpPr>
          <p:cNvPr id="9" name="TextBox 16">
            <a:extLst>
              <a:ext uri="{FF2B5EF4-FFF2-40B4-BE49-F238E27FC236}">
                <a16:creationId xmlns="" xmlns:a16="http://schemas.microsoft.com/office/drawing/2014/main" id="{B5512625-EE7C-4C85-91B3-702C1962F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3140968"/>
            <a:ext cx="3312368" cy="134056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Information:</a:t>
            </a:r>
          </a:p>
          <a:p>
            <a:pPr marL="5400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node degrees</a:t>
            </a:r>
          </a:p>
          <a:p>
            <a:pPr marL="5400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their connectivity 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="" xmlns:a16="http://schemas.microsoft.com/office/drawing/2014/main" id="{5E79B5CF-745A-4503-9C4E-A1CFE344B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880" y="1340768"/>
            <a:ext cx="4815633" cy="87889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This algorithm relies </a:t>
            </a:r>
            <a:r>
              <a:rPr lang="en-US" altLang="zh-CN" b="1" dirty="0">
                <a:solidFill>
                  <a:srgbClr val="FF0000"/>
                </a:solidFill>
              </a:rPr>
              <a:t>only on the graph structure of the shape</a:t>
            </a:r>
            <a:r>
              <a:rPr lang="en-US" altLang="zh-CN" b="1" dirty="0"/>
              <a:t>, without additional geometric data.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57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EF30BE79-ED24-4C99-9ED0-90CB158774BC}"/>
              </a:ext>
            </a:extLst>
          </p:cNvPr>
          <p:cNvSpPr/>
          <p:nvPr/>
        </p:nvSpPr>
        <p:spPr>
          <a:xfrm>
            <a:off x="253093" y="2060848"/>
            <a:ext cx="8495371" cy="3364216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Autofit/>
          </a:bodyPr>
          <a:lstStyle/>
          <a:p>
            <a:pPr algn="ctr"/>
            <a:endParaRPr lang="zh-CN" altLang="en-US" sz="1400" b="1" dirty="0">
              <a:solidFill>
                <a:srgbClr val="336699"/>
              </a:solidFill>
              <a:latin typeface="楷体" pitchFamily="49" charset="-122"/>
              <a:ea typeface="楷体" pitchFamily="49" charset="-122"/>
              <a:cs typeface="MoolBoran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3">
            <a:extLst>
              <a:ext uri="{FF2B5EF4-FFF2-40B4-BE49-F238E27FC236}">
                <a16:creationId xmlns="" xmlns:a16="http://schemas.microsoft.com/office/drawing/2014/main" id="{AAFAD872-B2FF-49B3-BD0A-FEA7C3C937B4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5.  </a:t>
            </a:r>
            <a:r>
              <a:rPr lang="en-US" altLang="zh-CN" sz="2800" b="1" i="1" dirty="0">
                <a:latin typeface="Calibri" pitchFamily="34" charset="0"/>
              </a:rPr>
              <a:t>Region Matching 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="" xmlns:a16="http://schemas.microsoft.com/office/drawing/2014/main" id="{747C9A37-6B1F-41D4-B159-EE16AE1EF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93" y="919013"/>
            <a:ext cx="8079742" cy="96629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Input: </a:t>
            </a:r>
            <a:r>
              <a:rPr lang="en-US" altLang="zh-CN" dirty="0"/>
              <a:t>two graphs with </a:t>
            </a:r>
            <a:r>
              <a:rPr lang="en-US" altLang="zh-CN" i="1" dirty="0"/>
              <a:t>n </a:t>
            </a:r>
            <a:r>
              <a:rPr lang="en-US" altLang="zh-CN" dirty="0"/>
              <a:t>and </a:t>
            </a:r>
            <a:r>
              <a:rPr lang="en-US" altLang="zh-CN" i="1" dirty="0"/>
              <a:t>m </a:t>
            </a:r>
            <a:r>
              <a:rPr lang="en-US" altLang="zh-CN" dirty="0"/>
              <a:t>number of nodes</a:t>
            </a:r>
            <a:r>
              <a:rPr lang="en-US" altLang="zh-CN" sz="2000" dirty="0"/>
              <a:t> 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Output: </a:t>
            </a:r>
            <a:r>
              <a:rPr lang="en-US" altLang="zh-CN" dirty="0"/>
              <a:t>correspondence between the graphs (1-1 correspondence vector x)</a:t>
            </a:r>
            <a:r>
              <a:rPr lang="en-US" altLang="zh-CN" sz="2000" dirty="0"/>
              <a:t> 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sp>
        <p:nvSpPr>
          <p:cNvPr id="15" name="Rectangle 17">
            <a:extLst>
              <a:ext uri="{FF2B5EF4-FFF2-40B4-BE49-F238E27FC236}">
                <a16:creationId xmlns="" xmlns:a16="http://schemas.microsoft.com/office/drawing/2014/main" id="{E978F26B-F7E1-4A62-8D5A-1BF0782E3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22" y="2185213"/>
            <a:ext cx="66967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Construct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M of </a:t>
            </a:r>
            <a:r>
              <a:rPr lang="en-US" altLang="zh-CN" i="1" dirty="0"/>
              <a:t>n · m </a:t>
            </a:r>
            <a:r>
              <a:rPr lang="en-US" altLang="zh-CN" dirty="0"/>
              <a:t>rows and </a:t>
            </a:r>
            <a:r>
              <a:rPr lang="en-US" altLang="zh-CN" i="1" dirty="0"/>
              <a:t>n · m </a:t>
            </a:r>
            <a:r>
              <a:rPr lang="en-US" altLang="zh-CN" dirty="0"/>
              <a:t>columns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(s = m*n)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3">
                <a:extLst>
                  <a:ext uri="{FF2B5EF4-FFF2-40B4-BE49-F238E27FC236}">
                    <a16:creationId xmlns="" xmlns:a16="http://schemas.microsoft.com/office/drawing/2014/main" id="{09FF97FB-3521-4FD8-9A69-E7CC030400DA}"/>
                  </a:ext>
                </a:extLst>
              </p:cNvPr>
              <p:cNvSpPr txBox="1"/>
              <p:nvPr/>
            </p:nvSpPr>
            <p:spPr>
              <a:xfrm>
                <a:off x="416022" y="2708920"/>
                <a:ext cx="2539949" cy="1587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3">
                <a:extLst>
                  <a:ext uri="{FF2B5EF4-FFF2-40B4-BE49-F238E27FC236}">
                    <a16:creationId xmlns:a16="http://schemas.microsoft.com/office/drawing/2014/main" id="{09FF97FB-3521-4FD8-9A69-E7CC03040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22" y="2708920"/>
                <a:ext cx="2539949" cy="1587422"/>
              </a:xfrm>
              <a:prstGeom prst="rect">
                <a:avLst/>
              </a:prstGeom>
              <a:blipFill>
                <a:blip r:embed="rId3"/>
                <a:stretch>
                  <a:fillRect r="-24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7">
            <a:extLst>
              <a:ext uri="{FF2B5EF4-FFF2-40B4-BE49-F238E27FC236}">
                <a16:creationId xmlns="" xmlns:a16="http://schemas.microsoft.com/office/drawing/2014/main" id="{067E966F-B7B4-417C-8E8E-547FE76AD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606" y="2606169"/>
            <a:ext cx="4523858" cy="212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diagonal terms</a:t>
            </a:r>
            <a:r>
              <a:rPr lang="zh-CN" altLang="en-US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affinity between a pair of nodes (</a:t>
            </a:r>
            <a:r>
              <a:rPr lang="en-US" altLang="zh-CN" dirty="0" err="1"/>
              <a:t>i,j</a:t>
            </a:r>
            <a:r>
              <a:rPr lang="en-US" altLang="zh-CN" dirty="0"/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off-diagonal terms: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compatibility between a match (</a:t>
            </a:r>
            <a:r>
              <a:rPr lang="en-US" altLang="zh-CN" dirty="0" err="1"/>
              <a:t>i,j</a:t>
            </a:r>
            <a:r>
              <a:rPr lang="en-US" altLang="zh-CN" dirty="0"/>
              <a:t>) and another match (</a:t>
            </a:r>
            <a:r>
              <a:rPr lang="en-US" altLang="zh-CN" dirty="0" err="1"/>
              <a:t>k,l</a:t>
            </a:r>
            <a:r>
              <a:rPr lang="en-US" altLang="zh-CN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B63E7EC3-4D84-403D-B59A-EDEA29B00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219" y="4845635"/>
                <a:ext cx="7828386" cy="403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Goal: </a:t>
                </a:r>
                <a:r>
                  <a:rPr lang="en-US" altLang="zh-CN" dirty="0"/>
                  <a:t>find a binary one-to-one correspondence vector </a:t>
                </a:r>
                <a:r>
                  <a:rPr lang="en-US" altLang="zh-CN" i="1" dirty="0"/>
                  <a:t>x </a:t>
                </a:r>
                <a:r>
                  <a:rPr lang="en-US" altLang="zh-CN" dirty="0"/>
                  <a:t>that maximizes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p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𝑻</m:t>
                        </m:r>
                      </m:sup>
                    </m:sSup>
                    <m:r>
                      <a:rPr lang="en-US" altLang="zh-CN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𝑴𝒙</m:t>
                    </m:r>
                    <m:r>
                      <a:rPr lang="en-US" altLang="zh-CN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endParaRPr lang="en-US" altLang="zh-CN" sz="1400" b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63E7EC3-4D84-403D-B59A-EDEA29B00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219" y="4845635"/>
                <a:ext cx="7828386" cy="403893"/>
              </a:xfrm>
              <a:prstGeom prst="rect">
                <a:avLst/>
              </a:prstGeom>
              <a:blipFill>
                <a:blip r:embed="rId4"/>
                <a:stretch>
                  <a:fillRect l="-2025" b="-378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7">
            <a:extLst>
              <a:ext uri="{FF2B5EF4-FFF2-40B4-BE49-F238E27FC236}">
                <a16:creationId xmlns="" xmlns:a16="http://schemas.microsoft.com/office/drawing/2014/main" id="{4E7D4E6E-0D7D-4992-80A6-575D5566D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41" y="5522783"/>
            <a:ext cx="8079741" cy="83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Optimization method: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the </a:t>
            </a:r>
            <a:r>
              <a:rPr lang="en-US" altLang="zh-CN" dirty="0">
                <a:solidFill>
                  <a:srgbClr val="FF0000"/>
                </a:solidFill>
              </a:rPr>
              <a:t>eigenvector</a:t>
            </a:r>
            <a:r>
              <a:rPr lang="en-US" altLang="zh-CN" dirty="0"/>
              <a:t> corresponding to the largest eigenvalue of </a:t>
            </a:r>
            <a:r>
              <a:rPr lang="en-US" altLang="zh-CN" i="1" dirty="0"/>
              <a:t>M.</a:t>
            </a:r>
            <a:r>
              <a:rPr lang="en-US" altLang="zh-CN" dirty="0"/>
              <a:t> </a:t>
            </a:r>
            <a:endParaRPr lang="en-US" altLang="zh-CN" sz="1400" b="1" dirty="0">
              <a:solidFill>
                <a:schemeClr val="accent5">
                  <a:lumMod val="50000"/>
                </a:schemeClr>
              </a:solidFill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B6E431FC-4957-44C3-B097-F22360B32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996" y="2012365"/>
            <a:ext cx="5342922" cy="460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TS010385379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1">
              <a:shade val="50000"/>
            </a:schemeClr>
          </a:solidFill>
        </a:ln>
      </a:spPr>
      <a:bodyPr lIns="18000" tIns="18000" rIns="18000" bIns="18000" rtlCol="0" anchor="ctr">
        <a:noAutofit/>
      </a:bodyPr>
      <a:lstStyle>
        <a:defPPr algn="ctr">
          <a:defRPr sz="1400" b="1" dirty="0" smtClean="0">
            <a:solidFill>
              <a:srgbClr val="336699"/>
            </a:solidFill>
            <a:latin typeface="楷体" pitchFamily="49" charset="-122"/>
            <a:ea typeface="楷体" pitchFamily="49" charset="-122"/>
            <a:cs typeface="MoolBoran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23AB631-2C77-48E2-965F-5E9DD09909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TS010385379</Template>
  <TotalTime>22423</TotalTime>
  <Words>847</Words>
  <Application>Microsoft Office PowerPoint</Application>
  <PresentationFormat>On-screen Show (4:3)</PresentationFormat>
  <Paragraphs>129</Paragraphs>
  <Slides>22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TS010385379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Realistic following behaviors for crowd simulation</dc:title>
  <dc:creator>shan luo</dc:creator>
  <cp:lastModifiedBy>galaxy</cp:lastModifiedBy>
  <cp:revision>1549</cp:revision>
  <dcterms:created xsi:type="dcterms:W3CDTF">2013-05-03T12:25:51Z</dcterms:created>
  <dcterms:modified xsi:type="dcterms:W3CDTF">2019-03-21T03:46:01Z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TC103853799990</vt:lpwstr>
  </property>
</Properties>
</file>