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0" r:id="rId2"/>
    <p:sldId id="258" r:id="rId3"/>
    <p:sldId id="259" r:id="rId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20612" autoAdjust="0"/>
    <p:restoredTop sz="94637" autoAdjust="0"/>
  </p:normalViewPr>
  <p:slideViewPr>
    <p:cSldViewPr>
      <p:cViewPr varScale="1">
        <p:scale>
          <a:sx n="72" d="100"/>
          <a:sy n="72" d="100"/>
        </p:scale>
        <p:origin x="-109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906A17-16B9-416C-9239-10E1292FBBA8}" type="datetimeFigureOut">
              <a:rPr lang="zh-CN" altLang="en-US" smtClean="0"/>
              <a:pPr/>
              <a:t>2018/6/9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377D9E-74F9-4B2E-8751-F80B16BE13F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幻灯片图像占位符 20480"/>
          <p:cNvSpPr txBox="1">
            <a:spLocks noGrp="1" noRot="1" noChangeAspect="1"/>
          </p:cNvSpPr>
          <p:nvPr>
            <p:ph type="sldImg"/>
          </p:nvPr>
        </p:nvSpPr>
        <p:spPr>
          <a:xfrm>
            <a:off x="1371600" y="1143000"/>
            <a:ext cx="4114800" cy="3086100"/>
          </a:xfrm>
          <a:prstGeom prst="rect">
            <a:avLst/>
          </a:prstGeom>
          <a:solidFill>
            <a:srgbClr val="FFFFFF"/>
          </a:solidFill>
          <a:ln w="9525" cap="flat" cmpd="sng">
            <a:solidFill>
              <a:srgbClr val="000000"/>
            </a:solidFill>
            <a:prstDash val="solid"/>
            <a:miter/>
            <a:headEnd type="none" w="med" len="med"/>
            <a:tailEnd type="none" w="med" len="med"/>
          </a:ln>
        </p:spPr>
      </p:sp>
      <p:sp>
        <p:nvSpPr>
          <p:cNvPr id="20482" name="文本框 20481"/>
          <p:cNvSpPr txBox="1"/>
          <p:nvPr/>
        </p:nvSpPr>
        <p:spPr>
          <a:xfrm>
            <a:off x="685800" y="4400550"/>
            <a:ext cx="5486400" cy="3600450"/>
          </a:xfrm>
          <a:prstGeom prst="rect">
            <a:avLst/>
          </a:prstGeom>
          <a:noFill/>
          <a:ln w="9525">
            <a:noFill/>
          </a:ln>
        </p:spPr>
        <p:txBody>
          <a:bodyPr/>
          <a:lstStyle/>
          <a:p>
            <a:endParaRPr lang="zh-CN" altLang="en-US"/>
          </a:p>
        </p:txBody>
      </p:sp>
      <p:sp>
        <p:nvSpPr>
          <p:cNvPr id="20483" name="文本框 20482"/>
          <p:cNvSpPr txBox="1"/>
          <p:nvPr/>
        </p:nvSpPr>
        <p:spPr>
          <a:xfrm>
            <a:off x="3884613" y="8685213"/>
            <a:ext cx="2971800" cy="458787"/>
          </a:xfrm>
          <a:prstGeom prst="rect">
            <a:avLst/>
          </a:prstGeom>
          <a:noFill/>
          <a:ln w="9525">
            <a:noFill/>
          </a:ln>
        </p:spPr>
        <p:txBody>
          <a:bodyPr wrap="square" lIns="90000" tIns="46800" rIns="90000" bIns="46800" anchor="b"/>
          <a:lstStyle/>
          <a:p>
            <a:pPr lvl="0" algn="r" defTabSz="0" eaLnBrk="1" hangingPunct="1">
              <a:lnSpc>
                <a:spcPct val="100000"/>
              </a:lnSpc>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latin typeface="Calibri" panose="020F0502020204030204" pitchFamily="32" charset="0"/>
              </a:rPr>
              <a:pPr lvl="0" algn="r" defTabSz="0" eaLnBrk="1" hangingPunct="1">
                <a:lnSpc>
                  <a:spcPct val="100000"/>
                </a:lnSpc>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US" altLang="x-none" sz="1200" dirty="0" err="1">
              <a:latin typeface="Calibri" panose="020F0502020204030204" pitchFamily="32" charset="0"/>
            </a:endParaRPr>
          </a:p>
        </p:txBody>
      </p:sp>
      <p:sp>
        <p:nvSpPr>
          <p:cNvPr id="2" name="灯片编号占位符 1"/>
          <p:cNvSpPr>
            <a:spLocks noGrp="1"/>
          </p:cNvSpPr>
          <p:nvPr>
            <p:ph type="sldNum" idx="1"/>
          </p:nvPr>
        </p:nvSpPr>
        <p:spPr/>
        <p:txBody>
          <a:bodyPr/>
          <a:lstStyle/>
          <a:p>
            <a:pPr lvl="0" algn="r" defTabSz="0" eaLnBrk="1">
              <a:lnSpc>
                <a:spcPct val="100000"/>
              </a:lnSpc>
              <a:buClrTx/>
              <a:buSzPct val="100000"/>
              <a:buNone/>
              <a:tabLst>
                <a:tab pos="457200" algn="l"/>
                <a:tab pos="914400" algn="l"/>
                <a:tab pos="1371600" algn="l"/>
                <a:tab pos="1828800" algn="l"/>
                <a:tab pos="2286000" algn="l"/>
                <a:tab pos="2743200" algn="l"/>
              </a:tabLst>
            </a:pPr>
            <a:fld id="{9A0DB2DC-4C9A-4742-B13C-FB6460FD3503}" type="slidenum">
              <a:rPr lang="en-US" altLang="x-none" sz="1200" dirty="0" err="1">
                <a:solidFill>
                  <a:srgbClr val="000000"/>
                </a:solidFill>
                <a:latin typeface="Calibri" panose="020F0502020204030204" pitchFamily="32" charset="0"/>
                <a:cs typeface="DejaVu Sans" charset="0"/>
              </a:rPr>
              <a:pPr lvl="0" algn="r" defTabSz="0" eaLnBrk="1">
                <a:lnSpc>
                  <a:spcPct val="100000"/>
                </a:lnSpc>
                <a:buClrTx/>
                <a:buSzPct val="100000"/>
                <a:buNone/>
                <a:tabLst>
                  <a:tab pos="457200" algn="l"/>
                  <a:tab pos="914400" algn="l"/>
                  <a:tab pos="1371600" algn="l"/>
                  <a:tab pos="1828800" algn="l"/>
                  <a:tab pos="2286000" algn="l"/>
                  <a:tab pos="2743200" algn="l"/>
                </a:tabLst>
              </a:pPr>
              <a:t>1</a:t>
            </a:fld>
            <a:endParaRPr lang="en-US" altLang="x-none" sz="1200" dirty="0" err="1">
              <a:solidFill>
                <a:srgbClr val="000000"/>
              </a:solidFill>
              <a:latin typeface="Calibri" panose="020F0502020204030204" pitchFamily="32" charset="0"/>
              <a:ea typeface="DejaVu Sans"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1385333-D41B-4CCF-9A3A-0477485BA5D5}" type="datetimeFigureOut">
              <a:rPr lang="zh-CN" altLang="en-US" smtClean="0"/>
              <a:pPr/>
              <a:t>2018/6/9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C00988-98A6-4A62-AD3B-E8D2962244A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385333-D41B-4CCF-9A3A-0477485BA5D5}" type="datetimeFigureOut">
              <a:rPr lang="zh-CN" altLang="en-US" smtClean="0"/>
              <a:pPr/>
              <a:t>2018/6/9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C00988-98A6-4A62-AD3B-E8D2962244A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385333-D41B-4CCF-9A3A-0477485BA5D5}" type="datetimeFigureOut">
              <a:rPr lang="zh-CN" altLang="en-US" smtClean="0"/>
              <a:pPr/>
              <a:t>2018/6/9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C00988-98A6-4A62-AD3B-E8D2962244A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385333-D41B-4CCF-9A3A-0477485BA5D5}" type="datetimeFigureOut">
              <a:rPr lang="zh-CN" altLang="en-US" smtClean="0"/>
              <a:pPr/>
              <a:t>2018/6/9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C00988-98A6-4A62-AD3B-E8D2962244A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1385333-D41B-4CCF-9A3A-0477485BA5D5}" type="datetimeFigureOut">
              <a:rPr lang="zh-CN" altLang="en-US" smtClean="0"/>
              <a:pPr/>
              <a:t>2018/6/9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C00988-98A6-4A62-AD3B-E8D2962244A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1385333-D41B-4CCF-9A3A-0477485BA5D5}" type="datetimeFigureOut">
              <a:rPr lang="zh-CN" altLang="en-US" smtClean="0"/>
              <a:pPr/>
              <a:t>2018/6/9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C00988-98A6-4A62-AD3B-E8D2962244A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1385333-D41B-4CCF-9A3A-0477485BA5D5}" type="datetimeFigureOut">
              <a:rPr lang="zh-CN" altLang="en-US" smtClean="0"/>
              <a:pPr/>
              <a:t>2018/6/9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C00988-98A6-4A62-AD3B-E8D2962244A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1385333-D41B-4CCF-9A3A-0477485BA5D5}" type="datetimeFigureOut">
              <a:rPr lang="zh-CN" altLang="en-US" smtClean="0"/>
              <a:pPr/>
              <a:t>2018/6/9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C00988-98A6-4A62-AD3B-E8D2962244A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385333-D41B-4CCF-9A3A-0477485BA5D5}" type="datetimeFigureOut">
              <a:rPr lang="zh-CN" altLang="en-US" smtClean="0"/>
              <a:pPr/>
              <a:t>2018/6/9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C00988-98A6-4A62-AD3B-E8D2962244A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385333-D41B-4CCF-9A3A-0477485BA5D5}" type="datetimeFigureOut">
              <a:rPr lang="zh-CN" altLang="en-US" smtClean="0"/>
              <a:pPr/>
              <a:t>2018/6/9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C00988-98A6-4A62-AD3B-E8D2962244A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385333-D41B-4CCF-9A3A-0477485BA5D5}" type="datetimeFigureOut">
              <a:rPr lang="zh-CN" altLang="en-US" smtClean="0"/>
              <a:pPr/>
              <a:t>2018/6/9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C00988-98A6-4A62-AD3B-E8D2962244A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85333-D41B-4CCF-9A3A-0477485BA5D5}" type="datetimeFigureOut">
              <a:rPr lang="zh-CN" altLang="en-US" smtClean="0"/>
              <a:pPr/>
              <a:t>2018/6/9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00988-98A6-4A62-AD3B-E8D2962244A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
          <p:cNvGrpSpPr/>
          <p:nvPr/>
        </p:nvGrpSpPr>
        <p:grpSpPr>
          <a:xfrm>
            <a:off x="357158" y="2000240"/>
            <a:ext cx="1285884" cy="1285884"/>
            <a:chOff x="362669" y="3620029"/>
            <a:chExt cx="1061322" cy="1061322"/>
          </a:xfrm>
        </p:grpSpPr>
        <p:sp>
          <p:nvSpPr>
            <p:cNvPr id="15" name="椭圆 14"/>
            <p:cNvSpPr/>
            <p:nvPr/>
          </p:nvSpPr>
          <p:spPr>
            <a:xfrm>
              <a:off x="362669" y="3620029"/>
              <a:ext cx="1061322" cy="106132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15"/>
            <p:cNvGrpSpPr/>
            <p:nvPr/>
          </p:nvGrpSpPr>
          <p:grpSpPr>
            <a:xfrm>
              <a:off x="483718" y="3741563"/>
              <a:ext cx="819223" cy="818254"/>
              <a:chOff x="4602162" y="361950"/>
              <a:chExt cx="1343026" cy="1341438"/>
            </a:xfrm>
          </p:grpSpPr>
          <p:sp>
            <p:nvSpPr>
              <p:cNvPr id="17" name="Freeform 23"/>
              <p:cNvSpPr>
                <a:spLocks noEditPoints="1"/>
              </p:cNvSpPr>
              <p:nvPr/>
            </p:nvSpPr>
            <p:spPr bwMode="auto">
              <a:xfrm>
                <a:off x="4602162" y="361950"/>
                <a:ext cx="1343026" cy="1341438"/>
              </a:xfrm>
              <a:custGeom>
                <a:avLst/>
                <a:gdLst>
                  <a:gd name="T0" fmla="*/ 0 w 355"/>
                  <a:gd name="T1" fmla="*/ 178 h 355"/>
                  <a:gd name="T2" fmla="*/ 355 w 355"/>
                  <a:gd name="T3" fmla="*/ 178 h 355"/>
                  <a:gd name="T4" fmla="*/ 177 w 355"/>
                  <a:gd name="T5" fmla="*/ 331 h 355"/>
                  <a:gd name="T6" fmla="*/ 24 w 355"/>
                  <a:gd name="T7" fmla="*/ 175 h 355"/>
                  <a:gd name="T8" fmla="*/ 58 w 355"/>
                  <a:gd name="T9" fmla="*/ 192 h 355"/>
                  <a:gd name="T10" fmla="*/ 71 w 355"/>
                  <a:gd name="T11" fmla="*/ 232 h 355"/>
                  <a:gd name="T12" fmla="*/ 95 w 355"/>
                  <a:gd name="T13" fmla="*/ 243 h 355"/>
                  <a:gd name="T14" fmla="*/ 112 w 355"/>
                  <a:gd name="T15" fmla="*/ 315 h 355"/>
                  <a:gd name="T16" fmla="*/ 118 w 355"/>
                  <a:gd name="T17" fmla="*/ 305 h 355"/>
                  <a:gd name="T18" fmla="*/ 146 w 355"/>
                  <a:gd name="T19" fmla="*/ 265 h 355"/>
                  <a:gd name="T20" fmla="*/ 162 w 355"/>
                  <a:gd name="T21" fmla="*/ 222 h 355"/>
                  <a:gd name="T22" fmla="*/ 112 w 355"/>
                  <a:gd name="T23" fmla="*/ 189 h 355"/>
                  <a:gd name="T24" fmla="*/ 66 w 355"/>
                  <a:gd name="T25" fmla="*/ 165 h 355"/>
                  <a:gd name="T26" fmla="*/ 102 w 355"/>
                  <a:gd name="T27" fmla="*/ 154 h 355"/>
                  <a:gd name="T28" fmla="*/ 138 w 355"/>
                  <a:gd name="T29" fmla="*/ 140 h 355"/>
                  <a:gd name="T30" fmla="*/ 119 w 355"/>
                  <a:gd name="T31" fmla="*/ 97 h 355"/>
                  <a:gd name="T32" fmla="*/ 95 w 355"/>
                  <a:gd name="T33" fmla="*/ 109 h 355"/>
                  <a:gd name="T34" fmla="*/ 70 w 355"/>
                  <a:gd name="T35" fmla="*/ 93 h 355"/>
                  <a:gd name="T36" fmla="*/ 85 w 355"/>
                  <a:gd name="T37" fmla="*/ 68 h 355"/>
                  <a:gd name="T38" fmla="*/ 177 w 355"/>
                  <a:gd name="T39" fmla="*/ 25 h 355"/>
                  <a:gd name="T40" fmla="*/ 244 w 355"/>
                  <a:gd name="T41" fmla="*/ 63 h 355"/>
                  <a:gd name="T42" fmla="*/ 236 w 355"/>
                  <a:gd name="T43" fmla="*/ 104 h 355"/>
                  <a:gd name="T44" fmla="*/ 220 w 355"/>
                  <a:gd name="T45" fmla="*/ 110 h 355"/>
                  <a:gd name="T46" fmla="*/ 223 w 355"/>
                  <a:gd name="T47" fmla="*/ 104 h 355"/>
                  <a:gd name="T48" fmla="*/ 215 w 355"/>
                  <a:gd name="T49" fmla="*/ 96 h 355"/>
                  <a:gd name="T50" fmla="*/ 213 w 355"/>
                  <a:gd name="T51" fmla="*/ 94 h 355"/>
                  <a:gd name="T52" fmla="*/ 215 w 355"/>
                  <a:gd name="T53" fmla="*/ 126 h 355"/>
                  <a:gd name="T54" fmla="*/ 192 w 355"/>
                  <a:gd name="T55" fmla="*/ 155 h 355"/>
                  <a:gd name="T56" fmla="*/ 219 w 355"/>
                  <a:gd name="T57" fmla="*/ 138 h 355"/>
                  <a:gd name="T58" fmla="*/ 239 w 355"/>
                  <a:gd name="T59" fmla="*/ 150 h 355"/>
                  <a:gd name="T60" fmla="*/ 261 w 355"/>
                  <a:gd name="T61" fmla="*/ 160 h 355"/>
                  <a:gd name="T62" fmla="*/ 262 w 355"/>
                  <a:gd name="T63" fmla="*/ 159 h 355"/>
                  <a:gd name="T64" fmla="*/ 320 w 355"/>
                  <a:gd name="T65" fmla="*/ 175 h 355"/>
                  <a:gd name="T66" fmla="*/ 330 w 355"/>
                  <a:gd name="T67" fmla="*/ 17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5" h="355">
                    <a:moveTo>
                      <a:pt x="177" y="0"/>
                    </a:moveTo>
                    <a:cubicBezTo>
                      <a:pt x="79" y="0"/>
                      <a:pt x="0" y="80"/>
                      <a:pt x="0" y="178"/>
                    </a:cubicBezTo>
                    <a:cubicBezTo>
                      <a:pt x="0" y="275"/>
                      <a:pt x="79" y="355"/>
                      <a:pt x="177" y="355"/>
                    </a:cubicBezTo>
                    <a:cubicBezTo>
                      <a:pt x="275" y="355"/>
                      <a:pt x="355" y="275"/>
                      <a:pt x="355" y="178"/>
                    </a:cubicBezTo>
                    <a:cubicBezTo>
                      <a:pt x="355" y="80"/>
                      <a:pt x="275" y="0"/>
                      <a:pt x="177" y="0"/>
                    </a:cubicBezTo>
                    <a:close/>
                    <a:moveTo>
                      <a:pt x="177" y="331"/>
                    </a:moveTo>
                    <a:cubicBezTo>
                      <a:pt x="93" y="331"/>
                      <a:pt x="24" y="262"/>
                      <a:pt x="24" y="178"/>
                    </a:cubicBezTo>
                    <a:cubicBezTo>
                      <a:pt x="24" y="177"/>
                      <a:pt x="24" y="176"/>
                      <a:pt x="24" y="175"/>
                    </a:cubicBezTo>
                    <a:cubicBezTo>
                      <a:pt x="46" y="192"/>
                      <a:pt x="46" y="192"/>
                      <a:pt x="46" y="192"/>
                    </a:cubicBezTo>
                    <a:cubicBezTo>
                      <a:pt x="58" y="192"/>
                      <a:pt x="58" y="192"/>
                      <a:pt x="58" y="192"/>
                    </a:cubicBezTo>
                    <a:cubicBezTo>
                      <a:pt x="71" y="205"/>
                      <a:pt x="71" y="205"/>
                      <a:pt x="71" y="205"/>
                    </a:cubicBezTo>
                    <a:cubicBezTo>
                      <a:pt x="71" y="232"/>
                      <a:pt x="71" y="232"/>
                      <a:pt x="71" y="232"/>
                    </a:cubicBezTo>
                    <a:cubicBezTo>
                      <a:pt x="82" y="243"/>
                      <a:pt x="82" y="243"/>
                      <a:pt x="82" y="243"/>
                    </a:cubicBezTo>
                    <a:cubicBezTo>
                      <a:pt x="95" y="243"/>
                      <a:pt x="95" y="243"/>
                      <a:pt x="95" y="243"/>
                    </a:cubicBezTo>
                    <a:cubicBezTo>
                      <a:pt x="95" y="298"/>
                      <a:pt x="95" y="298"/>
                      <a:pt x="95" y="298"/>
                    </a:cubicBezTo>
                    <a:cubicBezTo>
                      <a:pt x="112" y="315"/>
                      <a:pt x="112" y="315"/>
                      <a:pt x="112" y="315"/>
                    </a:cubicBezTo>
                    <a:cubicBezTo>
                      <a:pt x="118" y="315"/>
                      <a:pt x="118" y="315"/>
                      <a:pt x="118" y="315"/>
                    </a:cubicBezTo>
                    <a:cubicBezTo>
                      <a:pt x="118" y="305"/>
                      <a:pt x="118" y="305"/>
                      <a:pt x="118" y="305"/>
                    </a:cubicBezTo>
                    <a:cubicBezTo>
                      <a:pt x="146" y="276"/>
                      <a:pt x="146" y="276"/>
                      <a:pt x="146" y="276"/>
                    </a:cubicBezTo>
                    <a:cubicBezTo>
                      <a:pt x="146" y="265"/>
                      <a:pt x="146" y="265"/>
                      <a:pt x="146" y="265"/>
                    </a:cubicBezTo>
                    <a:cubicBezTo>
                      <a:pt x="162" y="249"/>
                      <a:pt x="162" y="249"/>
                      <a:pt x="162" y="249"/>
                    </a:cubicBezTo>
                    <a:cubicBezTo>
                      <a:pt x="162" y="222"/>
                      <a:pt x="162" y="222"/>
                      <a:pt x="162" y="222"/>
                    </a:cubicBezTo>
                    <a:cubicBezTo>
                      <a:pt x="145" y="222"/>
                      <a:pt x="145" y="222"/>
                      <a:pt x="145" y="222"/>
                    </a:cubicBezTo>
                    <a:cubicBezTo>
                      <a:pt x="112" y="189"/>
                      <a:pt x="112" y="189"/>
                      <a:pt x="112" y="189"/>
                    </a:cubicBezTo>
                    <a:cubicBezTo>
                      <a:pt x="66" y="189"/>
                      <a:pt x="66" y="189"/>
                      <a:pt x="66" y="189"/>
                    </a:cubicBezTo>
                    <a:cubicBezTo>
                      <a:pt x="66" y="165"/>
                      <a:pt x="66" y="165"/>
                      <a:pt x="66" y="165"/>
                    </a:cubicBezTo>
                    <a:cubicBezTo>
                      <a:pt x="102" y="165"/>
                      <a:pt x="102" y="165"/>
                      <a:pt x="102" y="165"/>
                    </a:cubicBezTo>
                    <a:cubicBezTo>
                      <a:pt x="102" y="154"/>
                      <a:pt x="102" y="154"/>
                      <a:pt x="102" y="154"/>
                    </a:cubicBezTo>
                    <a:cubicBezTo>
                      <a:pt x="124" y="154"/>
                      <a:pt x="124" y="154"/>
                      <a:pt x="124" y="154"/>
                    </a:cubicBezTo>
                    <a:cubicBezTo>
                      <a:pt x="138" y="140"/>
                      <a:pt x="138" y="140"/>
                      <a:pt x="138" y="140"/>
                    </a:cubicBezTo>
                    <a:cubicBezTo>
                      <a:pt x="138" y="116"/>
                      <a:pt x="138" y="116"/>
                      <a:pt x="138" y="116"/>
                    </a:cubicBezTo>
                    <a:cubicBezTo>
                      <a:pt x="119" y="97"/>
                      <a:pt x="119" y="97"/>
                      <a:pt x="119" y="97"/>
                    </a:cubicBezTo>
                    <a:cubicBezTo>
                      <a:pt x="95" y="97"/>
                      <a:pt x="95" y="97"/>
                      <a:pt x="95" y="97"/>
                    </a:cubicBezTo>
                    <a:cubicBezTo>
                      <a:pt x="95" y="109"/>
                      <a:pt x="95" y="109"/>
                      <a:pt x="95" y="109"/>
                    </a:cubicBezTo>
                    <a:cubicBezTo>
                      <a:pt x="70" y="109"/>
                      <a:pt x="70" y="109"/>
                      <a:pt x="70" y="109"/>
                    </a:cubicBezTo>
                    <a:cubicBezTo>
                      <a:pt x="70" y="93"/>
                      <a:pt x="70" y="93"/>
                      <a:pt x="70" y="93"/>
                    </a:cubicBezTo>
                    <a:cubicBezTo>
                      <a:pt x="85" y="78"/>
                      <a:pt x="85" y="78"/>
                      <a:pt x="85" y="78"/>
                    </a:cubicBezTo>
                    <a:cubicBezTo>
                      <a:pt x="85" y="68"/>
                      <a:pt x="85" y="68"/>
                      <a:pt x="85" y="68"/>
                    </a:cubicBezTo>
                    <a:cubicBezTo>
                      <a:pt x="71" y="68"/>
                      <a:pt x="71" y="68"/>
                      <a:pt x="71" y="68"/>
                    </a:cubicBezTo>
                    <a:cubicBezTo>
                      <a:pt x="98" y="41"/>
                      <a:pt x="136" y="25"/>
                      <a:pt x="177" y="25"/>
                    </a:cubicBezTo>
                    <a:cubicBezTo>
                      <a:pt x="216" y="25"/>
                      <a:pt x="251" y="39"/>
                      <a:pt x="278" y="63"/>
                    </a:cubicBezTo>
                    <a:cubicBezTo>
                      <a:pt x="244" y="63"/>
                      <a:pt x="244" y="63"/>
                      <a:pt x="244" y="63"/>
                    </a:cubicBezTo>
                    <a:cubicBezTo>
                      <a:pt x="219" y="87"/>
                      <a:pt x="219" y="87"/>
                      <a:pt x="219" y="87"/>
                    </a:cubicBezTo>
                    <a:cubicBezTo>
                      <a:pt x="236" y="104"/>
                      <a:pt x="236" y="104"/>
                      <a:pt x="236" y="104"/>
                    </a:cubicBezTo>
                    <a:cubicBezTo>
                      <a:pt x="225" y="115"/>
                      <a:pt x="225" y="115"/>
                      <a:pt x="225" y="115"/>
                    </a:cubicBezTo>
                    <a:cubicBezTo>
                      <a:pt x="220" y="110"/>
                      <a:pt x="220" y="110"/>
                      <a:pt x="220" y="110"/>
                    </a:cubicBezTo>
                    <a:cubicBezTo>
                      <a:pt x="225" y="106"/>
                      <a:pt x="225" y="106"/>
                      <a:pt x="225" y="106"/>
                    </a:cubicBezTo>
                    <a:cubicBezTo>
                      <a:pt x="223" y="104"/>
                      <a:pt x="223" y="104"/>
                      <a:pt x="223" y="104"/>
                    </a:cubicBezTo>
                    <a:cubicBezTo>
                      <a:pt x="223" y="104"/>
                      <a:pt x="223" y="104"/>
                      <a:pt x="223" y="104"/>
                    </a:cubicBezTo>
                    <a:cubicBezTo>
                      <a:pt x="215" y="96"/>
                      <a:pt x="215" y="96"/>
                      <a:pt x="215" y="96"/>
                    </a:cubicBezTo>
                    <a:cubicBezTo>
                      <a:pt x="215" y="96"/>
                      <a:pt x="215" y="96"/>
                      <a:pt x="215" y="96"/>
                    </a:cubicBezTo>
                    <a:cubicBezTo>
                      <a:pt x="213" y="94"/>
                      <a:pt x="213" y="94"/>
                      <a:pt x="213" y="94"/>
                    </a:cubicBezTo>
                    <a:cubicBezTo>
                      <a:pt x="198" y="109"/>
                      <a:pt x="198" y="109"/>
                      <a:pt x="198" y="109"/>
                    </a:cubicBezTo>
                    <a:cubicBezTo>
                      <a:pt x="215" y="126"/>
                      <a:pt x="215" y="126"/>
                      <a:pt x="215" y="126"/>
                    </a:cubicBezTo>
                    <a:cubicBezTo>
                      <a:pt x="192" y="126"/>
                      <a:pt x="192" y="126"/>
                      <a:pt x="192" y="126"/>
                    </a:cubicBezTo>
                    <a:cubicBezTo>
                      <a:pt x="192" y="155"/>
                      <a:pt x="192" y="155"/>
                      <a:pt x="192" y="155"/>
                    </a:cubicBezTo>
                    <a:cubicBezTo>
                      <a:pt x="219" y="155"/>
                      <a:pt x="219" y="155"/>
                      <a:pt x="219" y="155"/>
                    </a:cubicBezTo>
                    <a:cubicBezTo>
                      <a:pt x="219" y="138"/>
                      <a:pt x="219" y="138"/>
                      <a:pt x="219" y="138"/>
                    </a:cubicBezTo>
                    <a:cubicBezTo>
                      <a:pt x="223" y="134"/>
                      <a:pt x="223" y="134"/>
                      <a:pt x="223" y="134"/>
                    </a:cubicBezTo>
                    <a:cubicBezTo>
                      <a:pt x="239" y="150"/>
                      <a:pt x="239" y="150"/>
                      <a:pt x="239" y="150"/>
                    </a:cubicBezTo>
                    <a:cubicBezTo>
                      <a:pt x="239" y="160"/>
                      <a:pt x="239" y="160"/>
                      <a:pt x="239" y="160"/>
                    </a:cubicBezTo>
                    <a:cubicBezTo>
                      <a:pt x="261" y="160"/>
                      <a:pt x="261" y="160"/>
                      <a:pt x="261" y="160"/>
                    </a:cubicBezTo>
                    <a:cubicBezTo>
                      <a:pt x="262" y="159"/>
                      <a:pt x="262" y="159"/>
                      <a:pt x="262" y="159"/>
                    </a:cubicBezTo>
                    <a:cubicBezTo>
                      <a:pt x="262" y="159"/>
                      <a:pt x="262" y="159"/>
                      <a:pt x="262" y="159"/>
                    </a:cubicBezTo>
                    <a:cubicBezTo>
                      <a:pt x="298" y="196"/>
                      <a:pt x="298" y="196"/>
                      <a:pt x="298" y="196"/>
                    </a:cubicBezTo>
                    <a:cubicBezTo>
                      <a:pt x="320" y="175"/>
                      <a:pt x="320" y="175"/>
                      <a:pt x="320" y="175"/>
                    </a:cubicBezTo>
                    <a:cubicBezTo>
                      <a:pt x="330" y="175"/>
                      <a:pt x="330" y="175"/>
                      <a:pt x="330" y="175"/>
                    </a:cubicBezTo>
                    <a:cubicBezTo>
                      <a:pt x="330" y="176"/>
                      <a:pt x="330" y="177"/>
                      <a:pt x="330" y="178"/>
                    </a:cubicBezTo>
                    <a:cubicBezTo>
                      <a:pt x="330" y="262"/>
                      <a:pt x="262" y="331"/>
                      <a:pt x="177" y="331"/>
                    </a:cubicBezTo>
                    <a:close/>
                  </a:path>
                </a:pathLst>
              </a:custGeom>
              <a:solidFill>
                <a:schemeClr val="accent1"/>
              </a:solidFill>
              <a:ln w="9525">
                <a:noFill/>
                <a:round/>
              </a:ln>
            </p:spPr>
            <p:txBody>
              <a:bodyPr vert="horz" wrap="square" lIns="96435" tIns="48218" rIns="96435" bIns="48218" numCol="1" anchor="t" anchorCtr="0" compatLnSpc="1"/>
              <a:lstStyle/>
              <a:p>
                <a:endParaRPr lang="zh-CN" altLang="en-US"/>
              </a:p>
            </p:txBody>
          </p:sp>
          <p:sp>
            <p:nvSpPr>
              <p:cNvPr id="19" name="Freeform 24"/>
              <p:cNvSpPr/>
              <p:nvPr/>
            </p:nvSpPr>
            <p:spPr bwMode="auto">
              <a:xfrm>
                <a:off x="5056188" y="512763"/>
                <a:ext cx="234950" cy="257175"/>
              </a:xfrm>
              <a:custGeom>
                <a:avLst/>
                <a:gdLst>
                  <a:gd name="T0" fmla="*/ 148 w 148"/>
                  <a:gd name="T1" fmla="*/ 0 h 162"/>
                  <a:gd name="T2" fmla="*/ 0 w 148"/>
                  <a:gd name="T3" fmla="*/ 0 h 162"/>
                  <a:gd name="T4" fmla="*/ 0 w 148"/>
                  <a:gd name="T5" fmla="*/ 100 h 162"/>
                  <a:gd name="T6" fmla="*/ 62 w 148"/>
                  <a:gd name="T7" fmla="*/ 162 h 162"/>
                  <a:gd name="T8" fmla="*/ 88 w 148"/>
                  <a:gd name="T9" fmla="*/ 162 h 162"/>
                  <a:gd name="T10" fmla="*/ 88 w 148"/>
                  <a:gd name="T11" fmla="*/ 119 h 162"/>
                  <a:gd name="T12" fmla="*/ 148 w 148"/>
                  <a:gd name="T13" fmla="*/ 59 h 162"/>
                  <a:gd name="T14" fmla="*/ 148 w 14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162">
                    <a:moveTo>
                      <a:pt x="148" y="0"/>
                    </a:moveTo>
                    <a:lnTo>
                      <a:pt x="0" y="0"/>
                    </a:lnTo>
                    <a:lnTo>
                      <a:pt x="0" y="100"/>
                    </a:lnTo>
                    <a:lnTo>
                      <a:pt x="62" y="162"/>
                    </a:lnTo>
                    <a:lnTo>
                      <a:pt x="88" y="162"/>
                    </a:lnTo>
                    <a:lnTo>
                      <a:pt x="88" y="119"/>
                    </a:lnTo>
                    <a:lnTo>
                      <a:pt x="148" y="59"/>
                    </a:lnTo>
                    <a:lnTo>
                      <a:pt x="148" y="0"/>
                    </a:lnTo>
                    <a:close/>
                  </a:path>
                </a:pathLst>
              </a:custGeom>
              <a:solidFill>
                <a:schemeClr val="accent1"/>
              </a:solidFill>
              <a:ln w="9525">
                <a:noFill/>
                <a:round/>
              </a:ln>
            </p:spPr>
            <p:txBody>
              <a:bodyPr vert="horz" wrap="square" lIns="96435" tIns="48218" rIns="96435" bIns="48218" numCol="1" anchor="t" anchorCtr="0" compatLnSpc="1"/>
              <a:lstStyle/>
              <a:p>
                <a:endParaRPr lang="zh-CN" altLang="en-US"/>
              </a:p>
            </p:txBody>
          </p:sp>
          <p:sp>
            <p:nvSpPr>
              <p:cNvPr id="20" name="Freeform 25"/>
              <p:cNvSpPr/>
              <p:nvPr/>
            </p:nvSpPr>
            <p:spPr bwMode="auto">
              <a:xfrm>
                <a:off x="5272088" y="985838"/>
                <a:ext cx="457200" cy="476250"/>
              </a:xfrm>
              <a:custGeom>
                <a:avLst/>
                <a:gdLst>
                  <a:gd name="T0" fmla="*/ 245 w 288"/>
                  <a:gd name="T1" fmla="*/ 97 h 300"/>
                  <a:gd name="T2" fmla="*/ 145 w 288"/>
                  <a:gd name="T3" fmla="*/ 0 h 300"/>
                  <a:gd name="T4" fmla="*/ 145 w 288"/>
                  <a:gd name="T5" fmla="*/ 0 h 300"/>
                  <a:gd name="T6" fmla="*/ 33 w 288"/>
                  <a:gd name="T7" fmla="*/ 0 h 300"/>
                  <a:gd name="T8" fmla="*/ 0 w 288"/>
                  <a:gd name="T9" fmla="*/ 33 h 300"/>
                  <a:gd name="T10" fmla="*/ 0 w 288"/>
                  <a:gd name="T11" fmla="*/ 104 h 300"/>
                  <a:gd name="T12" fmla="*/ 48 w 288"/>
                  <a:gd name="T13" fmla="*/ 152 h 300"/>
                  <a:gd name="T14" fmla="*/ 133 w 288"/>
                  <a:gd name="T15" fmla="*/ 152 h 300"/>
                  <a:gd name="T16" fmla="*/ 133 w 288"/>
                  <a:gd name="T17" fmla="*/ 235 h 300"/>
                  <a:gd name="T18" fmla="*/ 200 w 288"/>
                  <a:gd name="T19" fmla="*/ 300 h 300"/>
                  <a:gd name="T20" fmla="*/ 214 w 288"/>
                  <a:gd name="T21" fmla="*/ 300 h 300"/>
                  <a:gd name="T22" fmla="*/ 214 w 288"/>
                  <a:gd name="T23" fmla="*/ 219 h 300"/>
                  <a:gd name="T24" fmla="*/ 248 w 288"/>
                  <a:gd name="T25" fmla="*/ 188 h 300"/>
                  <a:gd name="T26" fmla="*/ 248 w 288"/>
                  <a:gd name="T27" fmla="*/ 131 h 300"/>
                  <a:gd name="T28" fmla="*/ 264 w 288"/>
                  <a:gd name="T29" fmla="*/ 131 h 300"/>
                  <a:gd name="T30" fmla="*/ 288 w 288"/>
                  <a:gd name="T31" fmla="*/ 107 h 300"/>
                  <a:gd name="T32" fmla="*/ 279 w 288"/>
                  <a:gd name="T33" fmla="*/ 97 h 300"/>
                  <a:gd name="T34" fmla="*/ 245 w 288"/>
                  <a:gd name="T35" fmla="*/ 9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300">
                    <a:moveTo>
                      <a:pt x="245" y="97"/>
                    </a:moveTo>
                    <a:lnTo>
                      <a:pt x="145" y="0"/>
                    </a:lnTo>
                    <a:lnTo>
                      <a:pt x="145" y="0"/>
                    </a:lnTo>
                    <a:lnTo>
                      <a:pt x="33" y="0"/>
                    </a:lnTo>
                    <a:lnTo>
                      <a:pt x="0" y="33"/>
                    </a:lnTo>
                    <a:lnTo>
                      <a:pt x="0" y="104"/>
                    </a:lnTo>
                    <a:lnTo>
                      <a:pt x="48" y="152"/>
                    </a:lnTo>
                    <a:lnTo>
                      <a:pt x="133" y="152"/>
                    </a:lnTo>
                    <a:lnTo>
                      <a:pt x="133" y="235"/>
                    </a:lnTo>
                    <a:lnTo>
                      <a:pt x="200" y="300"/>
                    </a:lnTo>
                    <a:lnTo>
                      <a:pt x="214" y="300"/>
                    </a:lnTo>
                    <a:lnTo>
                      <a:pt x="214" y="219"/>
                    </a:lnTo>
                    <a:lnTo>
                      <a:pt x="248" y="188"/>
                    </a:lnTo>
                    <a:lnTo>
                      <a:pt x="248" y="131"/>
                    </a:lnTo>
                    <a:lnTo>
                      <a:pt x="264" y="131"/>
                    </a:lnTo>
                    <a:lnTo>
                      <a:pt x="288" y="107"/>
                    </a:lnTo>
                    <a:lnTo>
                      <a:pt x="279" y="97"/>
                    </a:lnTo>
                    <a:lnTo>
                      <a:pt x="245" y="97"/>
                    </a:lnTo>
                    <a:close/>
                  </a:path>
                </a:pathLst>
              </a:custGeom>
              <a:solidFill>
                <a:schemeClr val="accent1"/>
              </a:solidFill>
              <a:ln w="9525">
                <a:noFill/>
                <a:round/>
              </a:ln>
            </p:spPr>
            <p:txBody>
              <a:bodyPr vert="horz" wrap="square" lIns="96435" tIns="48218" rIns="96435" bIns="48218" numCol="1" anchor="t" anchorCtr="0" compatLnSpc="1"/>
              <a:lstStyle/>
              <a:p>
                <a:endParaRPr lang="zh-CN" altLang="en-US"/>
              </a:p>
            </p:txBody>
          </p:sp>
          <p:sp>
            <p:nvSpPr>
              <p:cNvPr id="21" name="Freeform 26"/>
              <p:cNvSpPr/>
              <p:nvPr/>
            </p:nvSpPr>
            <p:spPr bwMode="auto">
              <a:xfrm>
                <a:off x="5646738" y="1341438"/>
                <a:ext cx="44450" cy="101600"/>
              </a:xfrm>
              <a:custGeom>
                <a:avLst/>
                <a:gdLst>
                  <a:gd name="T0" fmla="*/ 0 w 28"/>
                  <a:gd name="T1" fmla="*/ 64 h 64"/>
                  <a:gd name="T2" fmla="*/ 28 w 28"/>
                  <a:gd name="T3" fmla="*/ 40 h 64"/>
                  <a:gd name="T4" fmla="*/ 28 w 28"/>
                  <a:gd name="T5" fmla="*/ 0 h 64"/>
                  <a:gd name="T6" fmla="*/ 0 w 28"/>
                  <a:gd name="T7" fmla="*/ 0 h 64"/>
                  <a:gd name="T8" fmla="*/ 0 w 28"/>
                  <a:gd name="T9" fmla="*/ 64 h 64"/>
                </a:gdLst>
                <a:ahLst/>
                <a:cxnLst>
                  <a:cxn ang="0">
                    <a:pos x="T0" y="T1"/>
                  </a:cxn>
                  <a:cxn ang="0">
                    <a:pos x="T2" y="T3"/>
                  </a:cxn>
                  <a:cxn ang="0">
                    <a:pos x="T4" y="T5"/>
                  </a:cxn>
                  <a:cxn ang="0">
                    <a:pos x="T6" y="T7"/>
                  </a:cxn>
                  <a:cxn ang="0">
                    <a:pos x="T8" y="T9"/>
                  </a:cxn>
                </a:cxnLst>
                <a:rect l="0" t="0" r="r" b="b"/>
                <a:pathLst>
                  <a:path w="28" h="64">
                    <a:moveTo>
                      <a:pt x="0" y="64"/>
                    </a:moveTo>
                    <a:lnTo>
                      <a:pt x="28" y="40"/>
                    </a:lnTo>
                    <a:lnTo>
                      <a:pt x="28" y="0"/>
                    </a:lnTo>
                    <a:lnTo>
                      <a:pt x="0" y="0"/>
                    </a:lnTo>
                    <a:lnTo>
                      <a:pt x="0" y="64"/>
                    </a:lnTo>
                    <a:close/>
                  </a:path>
                </a:pathLst>
              </a:custGeom>
              <a:solidFill>
                <a:schemeClr val="accent1"/>
              </a:solidFill>
              <a:ln w="9525">
                <a:noFill/>
                <a:round/>
              </a:ln>
            </p:spPr>
            <p:txBody>
              <a:bodyPr vert="horz" wrap="square" lIns="96435" tIns="48218" rIns="96435" bIns="48218" numCol="1" anchor="t" anchorCtr="0" compatLnSpc="1"/>
              <a:lstStyle/>
              <a:p>
                <a:endParaRPr lang="zh-CN" altLang="en-US"/>
              </a:p>
            </p:txBody>
          </p:sp>
        </p:grpSp>
      </p:grpSp>
      <p:grpSp>
        <p:nvGrpSpPr>
          <p:cNvPr id="4" name="组合 4"/>
          <p:cNvGrpSpPr/>
          <p:nvPr/>
        </p:nvGrpSpPr>
        <p:grpSpPr>
          <a:xfrm>
            <a:off x="388258" y="4793461"/>
            <a:ext cx="754718" cy="803481"/>
            <a:chOff x="362669" y="5389779"/>
            <a:chExt cx="1061322" cy="1061322"/>
          </a:xfrm>
        </p:grpSpPr>
        <p:sp>
          <p:nvSpPr>
            <p:cNvPr id="23" name="椭圆 22"/>
            <p:cNvSpPr/>
            <p:nvPr/>
          </p:nvSpPr>
          <p:spPr>
            <a:xfrm>
              <a:off x="362669" y="5389779"/>
              <a:ext cx="1061322" cy="1061322"/>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29"/>
            <p:cNvGrpSpPr/>
            <p:nvPr/>
          </p:nvGrpSpPr>
          <p:grpSpPr>
            <a:xfrm>
              <a:off x="560759" y="5583971"/>
              <a:ext cx="689372" cy="625286"/>
              <a:chOff x="3468688" y="460375"/>
              <a:chExt cx="631825" cy="573088"/>
            </a:xfrm>
            <a:solidFill>
              <a:srgbClr val="282828"/>
            </a:solidFill>
          </p:grpSpPr>
          <p:sp>
            <p:nvSpPr>
              <p:cNvPr id="25" name="Freeform 19"/>
              <p:cNvSpPr/>
              <p:nvPr/>
            </p:nvSpPr>
            <p:spPr bwMode="auto">
              <a:xfrm>
                <a:off x="3468688" y="460375"/>
                <a:ext cx="271463" cy="422275"/>
              </a:xfrm>
              <a:custGeom>
                <a:avLst/>
                <a:gdLst>
                  <a:gd name="T0" fmla="*/ 150 w 169"/>
                  <a:gd name="T1" fmla="*/ 150 h 263"/>
                  <a:gd name="T2" fmla="*/ 169 w 169"/>
                  <a:gd name="T3" fmla="*/ 0 h 263"/>
                  <a:gd name="T4" fmla="*/ 56 w 169"/>
                  <a:gd name="T5" fmla="*/ 103 h 263"/>
                  <a:gd name="T6" fmla="*/ 0 w 169"/>
                  <a:gd name="T7" fmla="*/ 263 h 263"/>
                  <a:gd name="T8" fmla="*/ 169 w 169"/>
                  <a:gd name="T9" fmla="*/ 263 h 263"/>
                  <a:gd name="T10" fmla="*/ 150 w 169"/>
                  <a:gd name="T11" fmla="*/ 150 h 263"/>
                </a:gdLst>
                <a:ahLst/>
                <a:cxnLst>
                  <a:cxn ang="0">
                    <a:pos x="T0" y="T1"/>
                  </a:cxn>
                  <a:cxn ang="0">
                    <a:pos x="T2" y="T3"/>
                  </a:cxn>
                  <a:cxn ang="0">
                    <a:pos x="T4" y="T5"/>
                  </a:cxn>
                  <a:cxn ang="0">
                    <a:pos x="T6" y="T7"/>
                  </a:cxn>
                  <a:cxn ang="0">
                    <a:pos x="T8" y="T9"/>
                  </a:cxn>
                  <a:cxn ang="0">
                    <a:pos x="T10" y="T11"/>
                  </a:cxn>
                </a:cxnLst>
                <a:rect l="0" t="0" r="r" b="b"/>
                <a:pathLst>
                  <a:path w="169" h="263">
                    <a:moveTo>
                      <a:pt x="150" y="150"/>
                    </a:moveTo>
                    <a:cubicBezTo>
                      <a:pt x="150" y="66"/>
                      <a:pt x="169" y="0"/>
                      <a:pt x="169" y="0"/>
                    </a:cubicBezTo>
                    <a:cubicBezTo>
                      <a:pt x="169" y="0"/>
                      <a:pt x="113" y="10"/>
                      <a:pt x="56" y="103"/>
                    </a:cubicBezTo>
                    <a:cubicBezTo>
                      <a:pt x="0" y="197"/>
                      <a:pt x="0" y="263"/>
                      <a:pt x="0" y="263"/>
                    </a:cubicBezTo>
                    <a:cubicBezTo>
                      <a:pt x="169" y="263"/>
                      <a:pt x="169" y="263"/>
                      <a:pt x="169" y="263"/>
                    </a:cubicBezTo>
                    <a:cubicBezTo>
                      <a:pt x="169" y="263"/>
                      <a:pt x="150" y="235"/>
                      <a:pt x="150" y="150"/>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6" name="Freeform 20"/>
              <p:cNvSpPr/>
              <p:nvPr/>
            </p:nvSpPr>
            <p:spPr bwMode="auto">
              <a:xfrm>
                <a:off x="3829050" y="611188"/>
                <a:ext cx="271463" cy="271463"/>
              </a:xfrm>
              <a:custGeom>
                <a:avLst/>
                <a:gdLst>
                  <a:gd name="T0" fmla="*/ 0 w 171"/>
                  <a:gd name="T1" fmla="*/ 0 h 171"/>
                  <a:gd name="T2" fmla="*/ 0 w 171"/>
                  <a:gd name="T3" fmla="*/ 171 h 171"/>
                  <a:gd name="T4" fmla="*/ 171 w 171"/>
                  <a:gd name="T5" fmla="*/ 171 h 171"/>
                  <a:gd name="T6" fmla="*/ 0 w 171"/>
                  <a:gd name="T7" fmla="*/ 0 h 171"/>
                </a:gdLst>
                <a:ahLst/>
                <a:cxnLst>
                  <a:cxn ang="0">
                    <a:pos x="T0" y="T1"/>
                  </a:cxn>
                  <a:cxn ang="0">
                    <a:pos x="T2" y="T3"/>
                  </a:cxn>
                  <a:cxn ang="0">
                    <a:pos x="T4" y="T5"/>
                  </a:cxn>
                  <a:cxn ang="0">
                    <a:pos x="T6" y="T7"/>
                  </a:cxn>
                </a:cxnLst>
                <a:rect l="0" t="0" r="r" b="b"/>
                <a:pathLst>
                  <a:path w="171" h="171">
                    <a:moveTo>
                      <a:pt x="0" y="0"/>
                    </a:moveTo>
                    <a:lnTo>
                      <a:pt x="0" y="171"/>
                    </a:lnTo>
                    <a:lnTo>
                      <a:pt x="171" y="171"/>
                    </a:lnTo>
                    <a:lnTo>
                      <a:pt x="0" y="0"/>
                    </a:lnTo>
                    <a:close/>
                  </a:path>
                </a:pathLst>
              </a:custGeom>
              <a:solidFill>
                <a:schemeClr val="accent2"/>
              </a:solidFill>
              <a:ln>
                <a:noFill/>
              </a:ln>
              <a:extLst>
                <a:ext uri="{91240B29-F687-4F45-9708-019B960494DF}">
                  <a14:hiddenLine xmlns=""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7" name="Freeform 21"/>
              <p:cNvSpPr/>
              <p:nvPr/>
            </p:nvSpPr>
            <p:spPr bwMode="auto">
              <a:xfrm>
                <a:off x="3468688" y="460375"/>
                <a:ext cx="631825" cy="573088"/>
              </a:xfrm>
              <a:custGeom>
                <a:avLst/>
                <a:gdLst>
                  <a:gd name="T0" fmla="*/ 207 w 394"/>
                  <a:gd name="T1" fmla="*/ 282 h 357"/>
                  <a:gd name="T2" fmla="*/ 207 w 394"/>
                  <a:gd name="T3" fmla="*/ 0 h 357"/>
                  <a:gd name="T4" fmla="*/ 188 w 394"/>
                  <a:gd name="T5" fmla="*/ 0 h 357"/>
                  <a:gd name="T6" fmla="*/ 188 w 394"/>
                  <a:gd name="T7" fmla="*/ 282 h 357"/>
                  <a:gd name="T8" fmla="*/ 2 w 394"/>
                  <a:gd name="T9" fmla="*/ 282 h 357"/>
                  <a:gd name="T10" fmla="*/ 0 w 394"/>
                  <a:gd name="T11" fmla="*/ 282 h 357"/>
                  <a:gd name="T12" fmla="*/ 75 w 394"/>
                  <a:gd name="T13" fmla="*/ 357 h 357"/>
                  <a:gd name="T14" fmla="*/ 319 w 394"/>
                  <a:gd name="T15" fmla="*/ 357 h 357"/>
                  <a:gd name="T16" fmla="*/ 394 w 394"/>
                  <a:gd name="T17" fmla="*/ 282 h 357"/>
                  <a:gd name="T18" fmla="*/ 392 w 394"/>
                  <a:gd name="T19" fmla="*/ 282 h 357"/>
                  <a:gd name="T20" fmla="*/ 207 w 394"/>
                  <a:gd name="T21" fmla="*/ 28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4" h="357">
                    <a:moveTo>
                      <a:pt x="207" y="282"/>
                    </a:moveTo>
                    <a:cubicBezTo>
                      <a:pt x="207" y="0"/>
                      <a:pt x="207" y="0"/>
                      <a:pt x="207" y="0"/>
                    </a:cubicBezTo>
                    <a:cubicBezTo>
                      <a:pt x="188" y="0"/>
                      <a:pt x="188" y="0"/>
                      <a:pt x="188" y="0"/>
                    </a:cubicBezTo>
                    <a:cubicBezTo>
                      <a:pt x="188" y="282"/>
                      <a:pt x="188" y="282"/>
                      <a:pt x="188" y="282"/>
                    </a:cubicBezTo>
                    <a:cubicBezTo>
                      <a:pt x="2" y="282"/>
                      <a:pt x="2" y="282"/>
                      <a:pt x="2" y="282"/>
                    </a:cubicBezTo>
                    <a:cubicBezTo>
                      <a:pt x="0" y="282"/>
                      <a:pt x="0" y="282"/>
                      <a:pt x="0" y="282"/>
                    </a:cubicBezTo>
                    <a:cubicBezTo>
                      <a:pt x="0" y="323"/>
                      <a:pt x="34" y="357"/>
                      <a:pt x="75" y="357"/>
                    </a:cubicBezTo>
                    <a:cubicBezTo>
                      <a:pt x="319" y="357"/>
                      <a:pt x="319" y="357"/>
                      <a:pt x="319" y="357"/>
                    </a:cubicBezTo>
                    <a:cubicBezTo>
                      <a:pt x="361" y="357"/>
                      <a:pt x="394" y="323"/>
                      <a:pt x="394" y="282"/>
                    </a:cubicBezTo>
                    <a:cubicBezTo>
                      <a:pt x="392" y="282"/>
                      <a:pt x="392" y="282"/>
                      <a:pt x="392" y="282"/>
                    </a:cubicBezTo>
                    <a:lnTo>
                      <a:pt x="207" y="282"/>
                    </a:lnTo>
                    <a:close/>
                  </a:path>
                </a:pathLst>
              </a:custGeom>
              <a:solidFill>
                <a:schemeClr val="accent2"/>
              </a:solidFill>
              <a:ln>
                <a:noFill/>
              </a:ln>
              <a:extLst>
                <a:ext uri="{91240B29-F687-4F45-9708-019B960494DF}">
                  <a14:hiddenLine xmlns=""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grpSp>
      </p:grpSp>
      <p:sp>
        <p:nvSpPr>
          <p:cNvPr id="31" name="TextBox 30"/>
          <p:cNvSpPr txBox="1"/>
          <p:nvPr/>
        </p:nvSpPr>
        <p:spPr>
          <a:xfrm>
            <a:off x="928662" y="642918"/>
            <a:ext cx="3929090" cy="619649"/>
          </a:xfrm>
          <a:prstGeom prst="rect">
            <a:avLst/>
          </a:prstGeom>
          <a:noFill/>
        </p:spPr>
        <p:txBody>
          <a:bodyPr wrap="square" lIns="65016" tIns="32508" rIns="65016" bIns="32508" rtlCol="0">
            <a:spAutoFit/>
          </a:bodyPr>
          <a:lstStyle/>
          <a:p>
            <a:pPr algn="ctr">
              <a:lnSpc>
                <a:spcPct val="150000"/>
              </a:lnSpc>
            </a:pPr>
            <a:r>
              <a:rPr lang="zh-CN" altLang="en-US" sz="2400" smtClean="0">
                <a:solidFill>
                  <a:srgbClr val="FF7111"/>
                </a:solidFill>
                <a:latin typeface="Impact" panose="020B0806030902050204" pitchFamily="34" charset="0"/>
                <a:ea typeface="微软雅黑" panose="020B0503020204020204" pitchFamily="34" charset="-122"/>
                <a:sym typeface="Arial" panose="020B0604020202020204" pitchFamily="34" charset="0"/>
              </a:rPr>
              <a:t>奥卡思微电科技</a:t>
            </a:r>
            <a:endParaRPr lang="zh-CN" altLang="en-US" sz="2400" dirty="0" smtClean="0">
              <a:solidFill>
                <a:srgbClr val="FF7111"/>
              </a:solidFill>
              <a:latin typeface="Impact" panose="020B0806030902050204" pitchFamily="34" charset="0"/>
              <a:ea typeface="微软雅黑" panose="020B0503020204020204" pitchFamily="34" charset="-122"/>
              <a:sym typeface="Arial" panose="020B0604020202020204" pitchFamily="34" charset="0"/>
            </a:endParaRPr>
          </a:p>
        </p:txBody>
      </p:sp>
      <p:sp>
        <p:nvSpPr>
          <p:cNvPr id="29" name="Text Box 2"/>
          <p:cNvSpPr txBox="1">
            <a:spLocks noChangeArrowheads="1"/>
          </p:cNvSpPr>
          <p:nvPr/>
        </p:nvSpPr>
        <p:spPr bwMode="auto">
          <a:xfrm>
            <a:off x="1785918" y="1643050"/>
            <a:ext cx="3071834" cy="2357454"/>
          </a:xfrm>
          <a:prstGeom prst="rect">
            <a:avLst/>
          </a:prstGeom>
          <a:noFill/>
          <a:ln w="9525" cap="flat">
            <a:noFill/>
            <a:round/>
          </a:ln>
          <a:effectLst/>
        </p:spPr>
        <p:txBody>
          <a:bodyPr lIns="90000" tIns="46800" rIns="90000" bIns="46800"/>
          <a:lstStyle/>
          <a:p>
            <a:pPr marL="417513" indent="-282575">
              <a:lnSpc>
                <a:spcPct val="150000"/>
              </a:lnSpc>
              <a:spcBef>
                <a:spcPts val="350"/>
              </a:spcBef>
              <a:buFont typeface="Arial" charset="0"/>
              <a:buChar char="•"/>
              <a:tabLst>
                <a:tab pos="417513" algn="l"/>
                <a:tab pos="874713" algn="l"/>
                <a:tab pos="1331913" algn="l"/>
                <a:tab pos="1789113" algn="l"/>
                <a:tab pos="2246313" algn="l"/>
                <a:tab pos="2703513" algn="l"/>
                <a:tab pos="3160713" algn="l"/>
                <a:tab pos="3617913" algn="l"/>
                <a:tab pos="4075113" algn="l"/>
                <a:tab pos="4532313" algn="l"/>
                <a:tab pos="4989513" algn="l"/>
                <a:tab pos="5446713" algn="l"/>
                <a:tab pos="5903913" algn="l"/>
                <a:tab pos="6361113" algn="l"/>
                <a:tab pos="6818313" algn="l"/>
                <a:tab pos="7275513" algn="l"/>
                <a:tab pos="7732713" algn="l"/>
                <a:tab pos="8189913" algn="l"/>
                <a:tab pos="8647113" algn="l"/>
                <a:tab pos="9104313" algn="l"/>
                <a:tab pos="9561513" algn="l"/>
              </a:tabLst>
              <a:defRPr/>
            </a:pPr>
            <a:r>
              <a:rPr lang="zh-CN" altLang="en-US" sz="1400" smtClean="0">
                <a:solidFill>
                  <a:srgbClr val="595959"/>
                </a:solidFill>
                <a:latin typeface="Arial" charset="0"/>
                <a:ea typeface="宋体" charset="-122"/>
              </a:rPr>
              <a:t>奥卡思微电科技公司由三位硅谷中国博士创立，现在落地于成都高新园区。</a:t>
            </a:r>
            <a:endParaRPr lang="en-US" altLang="zh-CN" sz="1400" smtClean="0">
              <a:solidFill>
                <a:srgbClr val="595959"/>
              </a:solidFill>
              <a:latin typeface="Arial" charset="0"/>
              <a:ea typeface="宋体" charset="-122"/>
            </a:endParaRPr>
          </a:p>
          <a:p>
            <a:pPr marL="417513" indent="-282575">
              <a:lnSpc>
                <a:spcPct val="150000"/>
              </a:lnSpc>
              <a:spcBef>
                <a:spcPts val="350"/>
              </a:spcBef>
              <a:buFont typeface="Arial" charset="0"/>
              <a:buChar char="•"/>
              <a:tabLst>
                <a:tab pos="417513" algn="l"/>
                <a:tab pos="874713" algn="l"/>
                <a:tab pos="1331913" algn="l"/>
                <a:tab pos="1789113" algn="l"/>
                <a:tab pos="2246313" algn="l"/>
                <a:tab pos="2703513" algn="l"/>
                <a:tab pos="3160713" algn="l"/>
                <a:tab pos="3617913" algn="l"/>
                <a:tab pos="4075113" algn="l"/>
                <a:tab pos="4532313" algn="l"/>
                <a:tab pos="4989513" algn="l"/>
                <a:tab pos="5446713" algn="l"/>
                <a:tab pos="5903913" algn="l"/>
                <a:tab pos="6361113" algn="l"/>
                <a:tab pos="6818313" algn="l"/>
                <a:tab pos="7275513" algn="l"/>
                <a:tab pos="7732713" algn="l"/>
                <a:tab pos="8189913" algn="l"/>
                <a:tab pos="8647113" algn="l"/>
                <a:tab pos="9104313" algn="l"/>
                <a:tab pos="9561513" algn="l"/>
              </a:tabLst>
              <a:defRPr/>
            </a:pPr>
            <a:r>
              <a:rPr lang="zh-CN" altLang="en-US" sz="1400" smtClean="0">
                <a:solidFill>
                  <a:srgbClr val="595959"/>
                </a:solidFill>
                <a:latin typeface="Arial" charset="0"/>
                <a:ea typeface="宋体" charset="-122"/>
              </a:rPr>
              <a:t>公司骨干有平均超过</a:t>
            </a:r>
            <a:r>
              <a:rPr lang="en-US" sz="1400" smtClean="0">
                <a:solidFill>
                  <a:srgbClr val="595959"/>
                </a:solidFill>
                <a:latin typeface="Arial" charset="0"/>
                <a:ea typeface="宋体" charset="-122"/>
              </a:rPr>
              <a:t>15</a:t>
            </a:r>
            <a:r>
              <a:rPr lang="zh-CN" altLang="en-US" sz="1400" smtClean="0">
                <a:solidFill>
                  <a:srgbClr val="595959"/>
                </a:solidFill>
                <a:latin typeface="Arial" charset="0"/>
                <a:ea typeface="宋体" charset="-122"/>
              </a:rPr>
              <a:t>年的全球顶级</a:t>
            </a:r>
            <a:r>
              <a:rPr lang="en-US" sz="1400" smtClean="0">
                <a:solidFill>
                  <a:srgbClr val="595959"/>
                </a:solidFill>
                <a:latin typeface="Arial" charset="0"/>
                <a:ea typeface="宋体" charset="-122"/>
              </a:rPr>
              <a:t>EDA</a:t>
            </a:r>
            <a:r>
              <a:rPr lang="zh-CN" altLang="en-US" sz="1400" smtClean="0">
                <a:solidFill>
                  <a:srgbClr val="595959"/>
                </a:solidFill>
                <a:latin typeface="Arial" charset="0"/>
                <a:ea typeface="宋体" charset="-122"/>
              </a:rPr>
              <a:t>公司从业经验，是多项业内知名软件工具的主研或管理者。</a:t>
            </a:r>
            <a:endParaRPr lang="en-US" altLang="zh-CN" sz="1400" smtClean="0">
              <a:solidFill>
                <a:srgbClr val="595959"/>
              </a:solidFill>
              <a:latin typeface="Arial" charset="0"/>
              <a:ea typeface="宋体" charset="-122"/>
            </a:endParaRPr>
          </a:p>
        </p:txBody>
      </p:sp>
      <p:sp>
        <p:nvSpPr>
          <p:cNvPr id="32" name="矩形 31"/>
          <p:cNvSpPr/>
          <p:nvPr/>
        </p:nvSpPr>
        <p:spPr>
          <a:xfrm>
            <a:off x="1000100" y="4357694"/>
            <a:ext cx="3857652" cy="1810752"/>
          </a:xfrm>
          <a:prstGeom prst="rect">
            <a:avLst/>
          </a:prstGeom>
          <a:ln>
            <a:noFill/>
          </a:ln>
        </p:spPr>
        <p:txBody>
          <a:bodyPr wrap="square">
            <a:spAutoFit/>
          </a:bodyPr>
          <a:lstStyle/>
          <a:p>
            <a:pPr marL="417513" indent="-282575">
              <a:lnSpc>
                <a:spcPct val="150000"/>
              </a:lnSpc>
              <a:spcBef>
                <a:spcPts val="350"/>
              </a:spcBef>
              <a:buFont typeface="Arial" charset="0"/>
              <a:buChar char="•"/>
              <a:tabLst>
                <a:tab pos="417513" algn="l"/>
                <a:tab pos="874713" algn="l"/>
                <a:tab pos="1331913" algn="l"/>
                <a:tab pos="1789113" algn="l"/>
                <a:tab pos="2246313" algn="l"/>
                <a:tab pos="2703513" algn="l"/>
                <a:tab pos="3160713" algn="l"/>
                <a:tab pos="3617913" algn="l"/>
                <a:tab pos="4075113" algn="l"/>
                <a:tab pos="4532313" algn="l"/>
                <a:tab pos="4989513" algn="l"/>
                <a:tab pos="5446713" algn="l"/>
                <a:tab pos="5903913" algn="l"/>
                <a:tab pos="6361113" algn="l"/>
                <a:tab pos="6818313" algn="l"/>
                <a:tab pos="7275513" algn="l"/>
                <a:tab pos="7732713" algn="l"/>
                <a:tab pos="8189913" algn="l"/>
                <a:tab pos="8647113" algn="l"/>
                <a:tab pos="9104313" algn="l"/>
                <a:tab pos="9561513" algn="l"/>
              </a:tabLst>
              <a:defRPr/>
            </a:pPr>
            <a:r>
              <a:rPr lang="zh-CN" altLang="en-US" sz="1400" smtClean="0">
                <a:solidFill>
                  <a:srgbClr val="595959"/>
                </a:solidFill>
                <a:latin typeface="Arial" charset="0"/>
                <a:ea typeface="宋体" charset="-122"/>
              </a:rPr>
              <a:t>公司主要业务为集成电路设计自动化系统</a:t>
            </a:r>
            <a:r>
              <a:rPr lang="en-US" altLang="zh-CN" sz="1400" smtClean="0">
                <a:solidFill>
                  <a:srgbClr val="595959"/>
                </a:solidFill>
                <a:latin typeface="Arial" charset="0"/>
                <a:ea typeface="宋体" charset="-122"/>
              </a:rPr>
              <a:t>(EDA)</a:t>
            </a:r>
            <a:r>
              <a:rPr lang="zh-CN" altLang="en-US" sz="1400" smtClean="0">
                <a:solidFill>
                  <a:srgbClr val="595959"/>
                </a:solidFill>
                <a:latin typeface="Arial" charset="0"/>
                <a:ea typeface="宋体" charset="-122"/>
              </a:rPr>
              <a:t>的研发和咨询。</a:t>
            </a:r>
            <a:endParaRPr lang="en-US" altLang="zh-CN" sz="1400" smtClean="0">
              <a:solidFill>
                <a:srgbClr val="595959"/>
              </a:solidFill>
              <a:latin typeface="Arial" charset="0"/>
              <a:ea typeface="宋体" charset="-122"/>
            </a:endParaRPr>
          </a:p>
          <a:p>
            <a:pPr marL="417513" indent="-282575">
              <a:lnSpc>
                <a:spcPct val="150000"/>
              </a:lnSpc>
              <a:spcBef>
                <a:spcPts val="350"/>
              </a:spcBef>
              <a:buFont typeface="Arial" charset="0"/>
              <a:buChar char="•"/>
              <a:tabLst>
                <a:tab pos="417513" algn="l"/>
                <a:tab pos="874713" algn="l"/>
                <a:tab pos="1331913" algn="l"/>
                <a:tab pos="1789113" algn="l"/>
                <a:tab pos="2246313" algn="l"/>
                <a:tab pos="2703513" algn="l"/>
                <a:tab pos="3160713" algn="l"/>
                <a:tab pos="3617913" algn="l"/>
                <a:tab pos="4075113" algn="l"/>
                <a:tab pos="4532313" algn="l"/>
                <a:tab pos="4989513" algn="l"/>
                <a:tab pos="5446713" algn="l"/>
                <a:tab pos="5903913" algn="l"/>
                <a:tab pos="6361113" algn="l"/>
                <a:tab pos="6818313" algn="l"/>
                <a:tab pos="7275513" algn="l"/>
                <a:tab pos="7732713" algn="l"/>
                <a:tab pos="8189913" algn="l"/>
                <a:tab pos="8647113" algn="l"/>
                <a:tab pos="9104313" algn="l"/>
                <a:tab pos="9561513" algn="l"/>
              </a:tabLst>
              <a:defRPr/>
            </a:pPr>
            <a:r>
              <a:rPr lang="zh-CN" altLang="en-US" sz="1400" smtClean="0">
                <a:solidFill>
                  <a:srgbClr val="595959"/>
                </a:solidFill>
                <a:latin typeface="Arial" charset="0"/>
                <a:ea typeface="宋体" charset="-122"/>
              </a:rPr>
              <a:t>公司</a:t>
            </a:r>
            <a:r>
              <a:rPr lang="zh-CN" altLang="en-US" sz="1400" smtClean="0">
                <a:solidFill>
                  <a:srgbClr val="595959"/>
                </a:solidFill>
                <a:latin typeface="Arial" charset="0"/>
                <a:ea typeface="宋体" charset="-122"/>
              </a:rPr>
              <a:t>立足</a:t>
            </a:r>
            <a:r>
              <a:rPr lang="zh-CN" altLang="en-US" sz="1400" smtClean="0">
                <a:solidFill>
                  <a:srgbClr val="595959"/>
                </a:solidFill>
                <a:latin typeface="Arial" charset="0"/>
                <a:ea typeface="宋体" charset="-122"/>
              </a:rPr>
              <a:t>于最新的</a:t>
            </a:r>
            <a:r>
              <a:rPr lang="en-US" altLang="zh-CN" sz="1400" smtClean="0">
                <a:solidFill>
                  <a:srgbClr val="595959"/>
                </a:solidFill>
                <a:latin typeface="Arial" charset="0"/>
                <a:ea typeface="宋体" charset="-122"/>
              </a:rPr>
              <a:t>EDA</a:t>
            </a:r>
            <a:r>
              <a:rPr lang="zh-CN" altLang="en-US" sz="1400" smtClean="0">
                <a:solidFill>
                  <a:srgbClr val="595959"/>
                </a:solidFill>
                <a:latin typeface="Arial" charset="0"/>
                <a:ea typeface="宋体" charset="-122"/>
              </a:rPr>
              <a:t>技术，结合本土用户需求，竭诚服务中国芯片自主设计产业。</a:t>
            </a:r>
            <a:endParaRPr lang="en-US" altLang="zh-CN" sz="1400" smtClean="0">
              <a:solidFill>
                <a:srgbClr val="595959"/>
              </a:solidFill>
              <a:latin typeface="Arial" charset="0"/>
              <a:ea typeface="宋体" charset="-122"/>
            </a:endParaRPr>
          </a:p>
          <a:p>
            <a:pPr marL="417513" indent="-282575">
              <a:lnSpc>
                <a:spcPct val="150000"/>
              </a:lnSpc>
              <a:spcBef>
                <a:spcPts val="350"/>
              </a:spcBef>
              <a:buFont typeface="Arial" charset="0"/>
              <a:buChar char="•"/>
              <a:tabLst>
                <a:tab pos="417513" algn="l"/>
                <a:tab pos="874713" algn="l"/>
                <a:tab pos="1331913" algn="l"/>
                <a:tab pos="1789113" algn="l"/>
                <a:tab pos="2246313" algn="l"/>
                <a:tab pos="2703513" algn="l"/>
                <a:tab pos="3160713" algn="l"/>
                <a:tab pos="3617913" algn="l"/>
                <a:tab pos="4075113" algn="l"/>
                <a:tab pos="4532313" algn="l"/>
                <a:tab pos="4989513" algn="l"/>
                <a:tab pos="5446713" algn="l"/>
                <a:tab pos="5903913" algn="l"/>
                <a:tab pos="6361113" algn="l"/>
                <a:tab pos="6818313" algn="l"/>
                <a:tab pos="7275513" algn="l"/>
                <a:tab pos="7732713" algn="l"/>
                <a:tab pos="8189913" algn="l"/>
                <a:tab pos="8647113" algn="l"/>
                <a:tab pos="9104313" algn="l"/>
                <a:tab pos="9561513" algn="l"/>
              </a:tabLst>
              <a:defRPr/>
            </a:pPr>
            <a:r>
              <a:rPr lang="zh-CN" altLang="en-US" sz="1400" smtClean="0">
                <a:solidFill>
                  <a:srgbClr val="595959"/>
                </a:solidFill>
                <a:latin typeface="Arial" charset="0"/>
                <a:ea typeface="宋体" charset="-122"/>
              </a:rPr>
              <a:t>目前，公司已成功推出两款形式验证工具。</a:t>
            </a:r>
            <a:endParaRPr lang="en-US" altLang="zh-CN" sz="1400" kern="0" smtClean="0">
              <a:solidFill>
                <a:sysClr val="windowText" lastClr="000000">
                  <a:lumMod val="85000"/>
                  <a:lumOff val="15000"/>
                </a:sysClr>
              </a:solidFill>
              <a:latin typeface="宋体" panose="02010600030101010101" pitchFamily="2" charset="-122"/>
            </a:endParaRPr>
          </a:p>
        </p:txBody>
      </p:sp>
      <p:grpSp>
        <p:nvGrpSpPr>
          <p:cNvPr id="58" name="组合 57"/>
          <p:cNvGrpSpPr/>
          <p:nvPr/>
        </p:nvGrpSpPr>
        <p:grpSpPr>
          <a:xfrm>
            <a:off x="4934209" y="1340199"/>
            <a:ext cx="3924071" cy="4803445"/>
            <a:chOff x="5116490" y="830920"/>
            <a:chExt cx="3593895" cy="3874751"/>
          </a:xfrm>
        </p:grpSpPr>
        <p:sp>
          <p:nvSpPr>
            <p:cNvPr id="59" name="文本框 36"/>
            <p:cNvSpPr txBox="1"/>
            <p:nvPr/>
          </p:nvSpPr>
          <p:spPr>
            <a:xfrm>
              <a:off x="7370511" y="3623102"/>
              <a:ext cx="1339874" cy="227244"/>
            </a:xfrm>
            <a:prstGeom prst="rect">
              <a:avLst/>
            </a:prstGeom>
            <a:noFill/>
          </p:spPr>
          <p:txBody>
            <a:bodyPr wrap="square" lIns="65016" tIns="32508" rIns="65016" bIns="32508" rtlCol="0">
              <a:spAutoFit/>
            </a:bodyPr>
            <a:lstStyle/>
            <a:p>
              <a:pPr algn="ctr"/>
              <a:r>
                <a:rPr lang="en-US" altLang="zh-CN" sz="1000" b="1" dirty="0">
                  <a:latin typeface="AXIS Std M" panose="020B0600000000000000" pitchFamily="34" charset="-128"/>
                  <a:ea typeface="AXIS Std M" panose="020B0600000000000000" pitchFamily="34" charset="-128"/>
                  <a:cs typeface="Open Sans" panose="020B0606030504020204" pitchFamily="34" charset="0"/>
                </a:rPr>
                <a:t>SUBTITLE </a:t>
              </a:r>
              <a:endParaRPr lang="zh-CN" altLang="en-US" sz="1000" b="1" dirty="0">
                <a:latin typeface="AXIS Std M" panose="020B0600000000000000" pitchFamily="34" charset="-128"/>
                <a:ea typeface="AXIS Std M" panose="020B0600000000000000" pitchFamily="34" charset="-128"/>
                <a:cs typeface="Open Sans" panose="020B0606030504020204" pitchFamily="34" charset="0"/>
              </a:endParaRPr>
            </a:p>
          </p:txBody>
        </p:sp>
        <p:grpSp>
          <p:nvGrpSpPr>
            <p:cNvPr id="60" name="组合 8"/>
            <p:cNvGrpSpPr/>
            <p:nvPr/>
          </p:nvGrpSpPr>
          <p:grpSpPr>
            <a:xfrm>
              <a:off x="5116493" y="830920"/>
              <a:ext cx="3527668" cy="3874751"/>
              <a:chOff x="7195062" y="1168053"/>
              <a:chExt cx="4960780" cy="5446888"/>
            </a:xfrm>
            <a:blipFill dpi="0" rotWithShape="1">
              <a:blip r:embed="rId3" cstate="print">
                <a:extLst>
                  <a:ext uri="{28A0092B-C50C-407E-A947-70E740481C1C}">
                    <a14:useLocalDpi xmlns="" xmlns:a14="http://schemas.microsoft.com/office/drawing/2010/main" val="0"/>
                  </a:ext>
                </a:extLst>
              </a:blip>
              <a:srcRect/>
              <a:stretch>
                <a:fillRect/>
              </a:stretch>
            </a:blipFill>
          </p:grpSpPr>
          <p:sp>
            <p:nvSpPr>
              <p:cNvPr id="62" name="矩形 61"/>
              <p:cNvSpPr/>
              <p:nvPr/>
            </p:nvSpPr>
            <p:spPr>
              <a:xfrm>
                <a:off x="8915221" y="2942533"/>
                <a:ext cx="1538569" cy="36724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7195062" y="1168053"/>
                <a:ext cx="1538569" cy="36724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7195062" y="4983353"/>
                <a:ext cx="1538569" cy="16315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8915221" y="1168053"/>
                <a:ext cx="1538569" cy="16315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10617273" y="1168053"/>
                <a:ext cx="1538569" cy="36724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矩形 60"/>
            <p:cNvSpPr/>
            <p:nvPr/>
          </p:nvSpPr>
          <p:spPr>
            <a:xfrm>
              <a:off x="7550063" y="3545006"/>
              <a:ext cx="1094094" cy="1160662"/>
            </a:xfrm>
            <a:prstGeom prst="rect">
              <a:avLst/>
            </a:prstGeom>
            <a:solidFill>
              <a:srgbClr val="FCA82C"/>
            </a:solidFill>
            <a:ln>
              <a:noFill/>
            </a:ln>
          </p:spPr>
          <p:style>
            <a:lnRef idx="2">
              <a:schemeClr val="accent1">
                <a:shade val="50000"/>
              </a:schemeClr>
            </a:lnRef>
            <a:fillRef idx="1">
              <a:schemeClr val="accent1"/>
            </a:fillRef>
            <a:effectRef idx="0">
              <a:schemeClr val="accent1"/>
            </a:effectRef>
            <a:fontRef idx="minor">
              <a:schemeClr val="lt1"/>
            </a:fontRef>
          </p:style>
          <p:txBody>
            <a:bodyPr lIns="65016" tIns="32508" rIns="65016" bIns="32508" rtlCol="0" anchor="ctr"/>
            <a:lstStyle/>
            <a:p>
              <a:pPr algn="ctr"/>
              <a:endParaRPr lang="zh-CN" altLang="en-US"/>
            </a:p>
          </p:txBody>
        </p:sp>
      </p:grpSp>
      <p:pic>
        <p:nvPicPr>
          <p:cNvPr id="28" name="图片 27"/>
          <p:cNvPicPr>
            <a:picLocks noChangeAspect="1"/>
          </p:cNvPicPr>
          <p:nvPr/>
        </p:nvPicPr>
        <p:blipFill>
          <a:blip r:embed="rId4" cstate="print"/>
          <a:stretch>
            <a:fillRect/>
          </a:stretch>
        </p:blipFill>
        <p:spPr>
          <a:xfrm>
            <a:off x="7286644" y="460358"/>
            <a:ext cx="1385448" cy="396874"/>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348" y="571480"/>
            <a:ext cx="5715040" cy="830997"/>
          </a:xfrm>
          <a:prstGeom prst="rect">
            <a:avLst/>
          </a:prstGeom>
        </p:spPr>
        <p:txBody>
          <a:bodyPr wrap="square">
            <a:spAutoFit/>
          </a:bodyPr>
          <a:lstStyle/>
          <a:p>
            <a:r>
              <a:rPr lang="en-US" sz="4800" smtClean="0">
                <a:solidFill>
                  <a:schemeClr val="accent6">
                    <a:lumMod val="75000"/>
                  </a:schemeClr>
                </a:solidFill>
              </a:rPr>
              <a:t>AveMC</a:t>
            </a:r>
            <a:r>
              <a:rPr lang="en-US" sz="3600" smtClean="0">
                <a:solidFill>
                  <a:schemeClr val="accent6">
                    <a:lumMod val="75000"/>
                  </a:schemeClr>
                </a:solidFill>
              </a:rPr>
              <a:t> </a:t>
            </a:r>
            <a:r>
              <a:rPr lang="zh-CN" altLang="en-US" sz="1600" smtClean="0"/>
              <a:t>功能</a:t>
            </a:r>
            <a:r>
              <a:rPr lang="zh-CN" altLang="en-US" sz="1600"/>
              <a:t>特性（</a:t>
            </a:r>
            <a:r>
              <a:rPr lang="en-US" sz="1600"/>
              <a:t>Property</a:t>
            </a:r>
            <a:r>
              <a:rPr lang="zh-CN" altLang="en-US" sz="1600"/>
              <a:t>）形式验证软件</a:t>
            </a:r>
            <a:r>
              <a:rPr lang="zh-CN" altLang="en-US" sz="1600" smtClean="0"/>
              <a:t>平台</a:t>
            </a:r>
            <a:endParaRPr lang="zh-CN" altLang="en-US" sz="1600">
              <a:solidFill>
                <a:schemeClr val="accent6">
                  <a:lumMod val="75000"/>
                </a:schemeClr>
              </a:solidFill>
            </a:endParaRPr>
          </a:p>
        </p:txBody>
      </p:sp>
      <p:pic>
        <p:nvPicPr>
          <p:cNvPr id="5" name="图片 4"/>
          <p:cNvPicPr>
            <a:picLocks noChangeAspect="1"/>
          </p:cNvPicPr>
          <p:nvPr/>
        </p:nvPicPr>
        <p:blipFill>
          <a:blip r:embed="rId2" cstate="print"/>
          <a:stretch>
            <a:fillRect/>
          </a:stretch>
        </p:blipFill>
        <p:spPr>
          <a:xfrm>
            <a:off x="7286644" y="460358"/>
            <a:ext cx="1385448" cy="396874"/>
          </a:xfrm>
          <a:prstGeom prst="rect">
            <a:avLst/>
          </a:prstGeom>
          <a:noFill/>
          <a:ln w="9525">
            <a:noFill/>
          </a:ln>
        </p:spPr>
      </p:pic>
      <p:sp>
        <p:nvSpPr>
          <p:cNvPr id="6" name="矩形 5"/>
          <p:cNvSpPr/>
          <p:nvPr/>
        </p:nvSpPr>
        <p:spPr>
          <a:xfrm>
            <a:off x="3286116" y="4050316"/>
            <a:ext cx="5786446" cy="2626360"/>
          </a:xfrm>
          <a:prstGeom prst="rect">
            <a:avLst/>
          </a:prstGeom>
        </p:spPr>
        <p:txBody>
          <a:bodyPr wrap="square">
            <a:spAutoFit/>
          </a:bodyPr>
          <a:lstStyle/>
          <a:p>
            <a:r>
              <a:rPr lang="en-US" altLang="zh-CN" b="1" smtClean="0">
                <a:solidFill>
                  <a:schemeClr val="accent5">
                    <a:lumMod val="75000"/>
                  </a:schemeClr>
                </a:solidFill>
              </a:rPr>
              <a:t>AveMC </a:t>
            </a:r>
            <a:r>
              <a:rPr lang="zh-CN" altLang="en-US" b="1" smtClean="0">
                <a:solidFill>
                  <a:schemeClr val="accent5">
                    <a:lumMod val="75000"/>
                  </a:schemeClr>
                </a:solidFill>
              </a:rPr>
              <a:t>特点和优势</a:t>
            </a:r>
            <a:endParaRPr lang="en-US" altLang="zh-CN" b="1" smtClean="0">
              <a:solidFill>
                <a:schemeClr val="accent5">
                  <a:lumMod val="75000"/>
                </a:schemeClr>
              </a:solidFill>
            </a:endParaRPr>
          </a:p>
          <a:p>
            <a:pPr>
              <a:lnSpc>
                <a:spcPts val="800"/>
              </a:lnSpc>
            </a:pPr>
            <a:endParaRPr lang="zh-CN" altLang="en-US" b="1" smtClean="0">
              <a:solidFill>
                <a:schemeClr val="accent6">
                  <a:lumMod val="75000"/>
                </a:schemeClr>
              </a:solidFill>
            </a:endParaRPr>
          </a:p>
          <a:p>
            <a:r>
              <a:rPr lang="zh-CN" altLang="en-US" sz="1400" smtClean="0"/>
              <a:t>形式验证工具现在</a:t>
            </a:r>
            <a:r>
              <a:rPr lang="zh-CN" altLang="en-US" sz="1400"/>
              <a:t>被美国</a:t>
            </a:r>
            <a:r>
              <a:rPr lang="en-US" sz="1400"/>
              <a:t>EDA</a:t>
            </a:r>
            <a:r>
              <a:rPr lang="zh-CN" altLang="en-US" sz="1400"/>
              <a:t>企业</a:t>
            </a:r>
            <a:r>
              <a:rPr lang="zh-CN" altLang="en-US" sz="1400" smtClean="0"/>
              <a:t>垄断，比如</a:t>
            </a:r>
            <a:r>
              <a:rPr lang="en-US" sz="1400"/>
              <a:t>Cadence</a:t>
            </a:r>
            <a:r>
              <a:rPr lang="zh-CN" altLang="en-US" sz="1400"/>
              <a:t>的</a:t>
            </a:r>
            <a:r>
              <a:rPr lang="en-US" sz="1400"/>
              <a:t>IFV</a:t>
            </a:r>
            <a:r>
              <a:rPr lang="zh-CN" altLang="en-US" sz="1400"/>
              <a:t>和</a:t>
            </a:r>
            <a:r>
              <a:rPr lang="en-US" sz="1400"/>
              <a:t>JasperGold</a:t>
            </a:r>
            <a:r>
              <a:rPr lang="zh-CN" altLang="en-US" sz="1400" smtClean="0"/>
              <a:t>，</a:t>
            </a:r>
            <a:r>
              <a:rPr lang="en-US" sz="1400" smtClean="0"/>
              <a:t>Synopsys</a:t>
            </a:r>
            <a:r>
              <a:rPr lang="zh-CN" altLang="en-US" sz="1400"/>
              <a:t>的</a:t>
            </a:r>
            <a:r>
              <a:rPr lang="en-US" sz="1400"/>
              <a:t>VC </a:t>
            </a:r>
            <a:r>
              <a:rPr lang="en-US" sz="1400" smtClean="0"/>
              <a:t>Formal</a:t>
            </a:r>
            <a:r>
              <a:rPr lang="zh-CN" altLang="en-US" sz="1400" smtClean="0"/>
              <a:t>等。我们团队创始人是该领域的技术领头人。</a:t>
            </a:r>
            <a:r>
              <a:rPr lang="zh-CN" altLang="en-US" sz="1400"/>
              <a:t>我们的</a:t>
            </a:r>
            <a:r>
              <a:rPr lang="zh-CN" altLang="en-US" sz="1400" smtClean="0"/>
              <a:t>产品以</a:t>
            </a:r>
            <a:r>
              <a:rPr lang="zh-CN" altLang="en-US" sz="1400"/>
              <a:t>目前业内最先进的产品为</a:t>
            </a:r>
            <a:r>
              <a:rPr lang="zh-CN" altLang="en-US" sz="1400" smtClean="0"/>
              <a:t>起点，除了功能</a:t>
            </a:r>
            <a:r>
              <a:rPr lang="zh-CN" altLang="en-US" sz="1400"/>
              <a:t>和</a:t>
            </a:r>
            <a:r>
              <a:rPr lang="zh-CN" altLang="en-US" sz="1400" smtClean="0"/>
              <a:t>性能竞争力之外，还有</a:t>
            </a:r>
            <a:r>
              <a:rPr lang="zh-CN" altLang="en-US" sz="1400"/>
              <a:t>以下</a:t>
            </a:r>
            <a:r>
              <a:rPr lang="zh-CN" altLang="en-US" sz="1400" smtClean="0"/>
              <a:t>优势：</a:t>
            </a:r>
            <a:endParaRPr lang="en-US" altLang="zh-CN" sz="1400" smtClean="0"/>
          </a:p>
          <a:p>
            <a:r>
              <a:rPr lang="en-US" sz="1400"/>
              <a:t>1. </a:t>
            </a:r>
            <a:r>
              <a:rPr lang="en-US" sz="1400" smtClean="0"/>
              <a:t> </a:t>
            </a:r>
            <a:r>
              <a:rPr lang="zh-CN" altLang="en-US" sz="1400" smtClean="0"/>
              <a:t>可以用图形化的方式，帮助用户快速建立</a:t>
            </a:r>
            <a:r>
              <a:rPr lang="zh-CN" altLang="en-US" sz="1400"/>
              <a:t>属性和约束</a:t>
            </a:r>
            <a:r>
              <a:rPr lang="zh-CN" altLang="en-US" sz="1400" smtClean="0"/>
              <a:t>模型，</a:t>
            </a:r>
            <a:r>
              <a:rPr lang="zh-CN" altLang="en-US" sz="1400"/>
              <a:t>数据表明这一块占了形式验证时间的</a:t>
            </a:r>
            <a:r>
              <a:rPr lang="zh-CN" altLang="en-US" sz="1400" smtClean="0"/>
              <a:t>三分之一；</a:t>
            </a:r>
            <a:endParaRPr lang="zh-CN" altLang="en-US" sz="1400"/>
          </a:p>
          <a:p>
            <a:r>
              <a:rPr lang="en-US" sz="1400"/>
              <a:t>2. </a:t>
            </a:r>
            <a:r>
              <a:rPr lang="en-US" sz="1400" smtClean="0"/>
              <a:t> </a:t>
            </a:r>
            <a:r>
              <a:rPr lang="zh-CN" altLang="en-US" sz="1400" smtClean="0"/>
              <a:t>更为</a:t>
            </a:r>
            <a:r>
              <a:rPr lang="zh-CN" altLang="en-US" sz="1400"/>
              <a:t>精确</a:t>
            </a:r>
            <a:r>
              <a:rPr lang="zh-CN" altLang="en-US" sz="1400" smtClean="0"/>
              <a:t>的模型</a:t>
            </a:r>
            <a:r>
              <a:rPr lang="zh-CN" altLang="en-US" sz="1400"/>
              <a:t>和</a:t>
            </a:r>
            <a:r>
              <a:rPr lang="zh-CN" altLang="en-US" sz="1400" smtClean="0"/>
              <a:t>计算速度，</a:t>
            </a:r>
            <a:r>
              <a:rPr lang="zh-CN" altLang="en-US" sz="1400"/>
              <a:t>能发现其他工具忽略</a:t>
            </a:r>
            <a:r>
              <a:rPr lang="zh-CN" altLang="en-US" sz="1400" smtClean="0"/>
              <a:t>的属性完备性检查漏洞；</a:t>
            </a:r>
            <a:endParaRPr lang="zh-CN" altLang="en-US" sz="1400"/>
          </a:p>
          <a:p>
            <a:r>
              <a:rPr lang="en-US" sz="1400"/>
              <a:t>3. </a:t>
            </a:r>
            <a:r>
              <a:rPr lang="en-US" sz="1400" smtClean="0"/>
              <a:t> </a:t>
            </a:r>
            <a:r>
              <a:rPr lang="zh-CN" altLang="en-US" sz="1400" smtClean="0"/>
              <a:t>开放</a:t>
            </a:r>
            <a:r>
              <a:rPr lang="zh-CN" altLang="en-US" sz="1400"/>
              <a:t>的构架，用户可以根据具体的设计和验证</a:t>
            </a:r>
            <a:r>
              <a:rPr lang="zh-CN" altLang="en-US" sz="1400" smtClean="0"/>
              <a:t>场景构建自己</a:t>
            </a:r>
            <a:r>
              <a:rPr lang="zh-CN" altLang="en-US" sz="1400"/>
              <a:t>的</a:t>
            </a:r>
            <a:r>
              <a:rPr lang="zh-CN" altLang="en-US" sz="1400" smtClean="0"/>
              <a:t>工具；</a:t>
            </a:r>
            <a:endParaRPr lang="zh-CN" altLang="en-US" sz="1400"/>
          </a:p>
          <a:p>
            <a:r>
              <a:rPr lang="en-US" sz="1400"/>
              <a:t>4. </a:t>
            </a:r>
            <a:r>
              <a:rPr lang="en-US" sz="1400" smtClean="0"/>
              <a:t> </a:t>
            </a:r>
            <a:r>
              <a:rPr lang="zh-CN" altLang="en-US" sz="1400" smtClean="0"/>
              <a:t>支持云计算模式，</a:t>
            </a:r>
            <a:r>
              <a:rPr lang="zh-CN" altLang="en-US" sz="1400"/>
              <a:t>用户可以根据需求配置最为合理</a:t>
            </a:r>
            <a:r>
              <a:rPr lang="zh-CN" altLang="en-US" sz="1400" smtClean="0"/>
              <a:t>的计算能力。</a:t>
            </a:r>
            <a:endParaRPr lang="zh-CN" altLang="en-US"/>
          </a:p>
        </p:txBody>
      </p:sp>
      <p:sp>
        <p:nvSpPr>
          <p:cNvPr id="15" name="矩形 14"/>
          <p:cNvSpPr/>
          <p:nvPr/>
        </p:nvSpPr>
        <p:spPr>
          <a:xfrm>
            <a:off x="571472" y="1303916"/>
            <a:ext cx="8143932" cy="2585323"/>
          </a:xfrm>
          <a:prstGeom prst="rect">
            <a:avLst/>
          </a:prstGeom>
        </p:spPr>
        <p:txBody>
          <a:bodyPr wrap="square">
            <a:spAutoFit/>
          </a:bodyPr>
          <a:lstStyle/>
          <a:p>
            <a:pPr>
              <a:lnSpc>
                <a:spcPct val="150000"/>
              </a:lnSpc>
            </a:pPr>
            <a:r>
              <a:rPr lang="zh-CN" altLang="en-US" sz="1200" smtClean="0"/>
              <a:t>          应用于芯片设计的功能特性验证，正在越来越多的应用场景取代仿真验证。其使用方法是用户根据设计要求提供验证所需的属性和约束，用数学归纳和推理的方法回答这些属性是否正确。如果不正确会自动生成可用于仿真的激励链，以便于查错。形式验证的数学严密性使它成为对安全可靠性要求极高的芯片设计的必备选择。</a:t>
            </a:r>
          </a:p>
          <a:p>
            <a:pPr>
              <a:lnSpc>
                <a:spcPct val="150000"/>
              </a:lnSpc>
            </a:pPr>
            <a:r>
              <a:rPr lang="zh-CN" altLang="en-US" sz="1200" smtClean="0"/>
              <a:t>          相对于仿真验证，形式验证的优点包括不需要用户去生成测试激励，一条属性的真伪结论是基于严格的数学证明 </a:t>
            </a:r>
            <a:r>
              <a:rPr lang="en-US" altLang="zh-CN" sz="1200" smtClean="0"/>
              <a:t>– </a:t>
            </a:r>
            <a:r>
              <a:rPr lang="zh-CN" altLang="en-US" sz="1200" smtClean="0"/>
              <a:t>证明为真的属性在任何激励下再进行仿真都不会出错。形式验证的完备性取决于属性的完备性，而后者可以基于设计要求建立清晰和明确的模型，这和一直困扰仿真验证的从本质上无法完善的仿真覆盖率相比有极大的优势。由于属性可以基于设计内部的任何信号和运行场景，形式验证还具有白箱验证的优点，而仿真只能在输出端决定对错。另外，功能特性形式验证适用于设计的各个阶段，特别是早期在模块级设计阶段，极难建立仿真环境的情况下，有利于早期发现设计错误，减少设计迭代。</a:t>
            </a:r>
            <a:endParaRPr lang="zh-CN" altLang="en-US" sz="1200"/>
          </a:p>
        </p:txBody>
      </p:sp>
      <p:pic>
        <p:nvPicPr>
          <p:cNvPr id="16" name="图片 15" descr="无标题.png"/>
          <p:cNvPicPr>
            <a:picLocks noChangeAspect="1"/>
          </p:cNvPicPr>
          <p:nvPr/>
        </p:nvPicPr>
        <p:blipFill>
          <a:blip r:embed="rId3" cstate="print"/>
          <a:stretch>
            <a:fillRect/>
          </a:stretch>
        </p:blipFill>
        <p:spPr>
          <a:xfrm rot="5400000">
            <a:off x="2393141" y="4964918"/>
            <a:ext cx="714379" cy="928694"/>
          </a:xfrm>
          <a:prstGeom prst="rect">
            <a:avLst/>
          </a:prstGeom>
        </p:spPr>
      </p:pic>
      <p:grpSp>
        <p:nvGrpSpPr>
          <p:cNvPr id="17" name="组合 109"/>
          <p:cNvGrpSpPr/>
          <p:nvPr/>
        </p:nvGrpSpPr>
        <p:grpSpPr>
          <a:xfrm>
            <a:off x="571472" y="4572008"/>
            <a:ext cx="1663394" cy="1659674"/>
            <a:chOff x="7146423" y="413387"/>
            <a:chExt cx="495231" cy="496232"/>
          </a:xfrm>
        </p:grpSpPr>
        <p:grpSp>
          <p:nvGrpSpPr>
            <p:cNvPr id="18" name="组合 110"/>
            <p:cNvGrpSpPr/>
            <p:nvPr/>
          </p:nvGrpSpPr>
          <p:grpSpPr>
            <a:xfrm>
              <a:off x="7146423" y="413387"/>
              <a:ext cx="495231" cy="496232"/>
              <a:chOff x="1589596" y="810715"/>
              <a:chExt cx="2340698" cy="2345431"/>
            </a:xfrm>
          </p:grpSpPr>
          <p:grpSp>
            <p:nvGrpSpPr>
              <p:cNvPr id="20" name="组合 79"/>
              <p:cNvGrpSpPr/>
              <p:nvPr/>
            </p:nvGrpSpPr>
            <p:grpSpPr bwMode="auto">
              <a:xfrm>
                <a:off x="1589596" y="810715"/>
                <a:ext cx="2340698" cy="2345431"/>
                <a:chOff x="6379729" y="2488774"/>
                <a:chExt cx="2513016" cy="2513016"/>
              </a:xfrm>
            </p:grpSpPr>
            <p:sp>
              <p:nvSpPr>
                <p:cNvPr id="22"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863600">
                    <a:buClrTx/>
                    <a:buSzTx/>
                    <a:defRPr/>
                  </a:pPr>
                  <a:endParaRPr lang="zh-CN" altLang="en-US" kern="0" dirty="0">
                    <a:solidFill>
                      <a:srgbClr val="FFFFFF"/>
                    </a:solidFill>
                    <a:latin typeface="Arial" panose="020B0604020202020204"/>
                    <a:ea typeface="宋体" panose="02010600030101010101" pitchFamily="2" charset="-122"/>
                  </a:endParaRPr>
                </a:p>
              </p:txBody>
            </p:sp>
            <p:sp>
              <p:nvSpPr>
                <p:cNvPr id="23"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863600" eaLnBrk="1" hangingPunct="1">
                    <a:buClrTx/>
                    <a:buSzTx/>
                    <a:defRPr/>
                  </a:pPr>
                  <a:endParaRPr lang="zh-CN" altLang="en-US" kern="0" dirty="0">
                    <a:solidFill>
                      <a:srgbClr val="FFFFFF"/>
                    </a:solidFill>
                  </a:endParaRPr>
                </a:p>
              </p:txBody>
            </p:sp>
          </p:grpSp>
          <p:sp>
            <p:nvSpPr>
              <p:cNvPr id="21" name="椭圆 80"/>
              <p:cNvSpPr/>
              <p:nvPr/>
            </p:nvSpPr>
            <p:spPr bwMode="auto">
              <a:xfrm>
                <a:off x="1932719" y="1141998"/>
                <a:ext cx="1691507" cy="1694935"/>
              </a:xfrm>
              <a:prstGeom prst="ellipse">
                <a:avLst/>
              </a:prstGeom>
              <a:solidFill>
                <a:schemeClr val="accent5">
                  <a:lumMod val="75000"/>
                </a:schemeClr>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863600" eaLnBrk="1" hangingPunct="1">
                  <a:buClrTx/>
                  <a:buSzTx/>
                  <a:defRPr/>
                </a:pPr>
                <a:endParaRPr lang="zh-CN" altLang="en-US" sz="1000" b="1" kern="0"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微软雅黑" panose="020B0503020204020204" pitchFamily="34" charset="-122"/>
                  <a:ea typeface="微软雅黑" panose="020B0503020204020204" pitchFamily="34" charset="-122"/>
                </a:endParaRPr>
              </a:p>
            </p:txBody>
          </p:sp>
        </p:grpSp>
        <p:sp>
          <p:nvSpPr>
            <p:cNvPr id="19" name="TextBox 18"/>
            <p:cNvSpPr txBox="1"/>
            <p:nvPr/>
          </p:nvSpPr>
          <p:spPr>
            <a:xfrm>
              <a:off x="7285020" y="546441"/>
              <a:ext cx="222972" cy="230058"/>
            </a:xfrm>
            <a:prstGeom prst="rect">
              <a:avLst/>
            </a:prstGeom>
            <a:noFill/>
          </p:spPr>
          <p:txBody>
            <a:bodyPr wrap="none" rtlCol="0">
              <a:spAutoFit/>
            </a:bodyPr>
            <a:lstStyle/>
            <a:p>
              <a:pPr algn="ctr" defTabSz="863600">
                <a:buClrTx/>
                <a:buSzTx/>
              </a:pPr>
              <a:r>
                <a:rPr lang="zh-CN" altLang="en-US" sz="2200" b="1" smtClean="0">
                  <a:solidFill>
                    <a:prstClr val="white"/>
                  </a:solidFill>
                  <a:latin typeface="微软雅黑" panose="020B0503020204020204" pitchFamily="34" charset="-122"/>
                  <a:ea typeface="微软雅黑" panose="020B0503020204020204" pitchFamily="34" charset="-122"/>
                </a:rPr>
                <a:t>产品</a:t>
              </a:r>
              <a:endParaRPr lang="en-US" altLang="zh-CN" sz="2200" b="1" smtClean="0">
                <a:solidFill>
                  <a:prstClr val="white"/>
                </a:solidFill>
                <a:latin typeface="微软雅黑" panose="020B0503020204020204" pitchFamily="34" charset="-122"/>
                <a:ea typeface="微软雅黑" panose="020B0503020204020204" pitchFamily="34" charset="-122"/>
              </a:endParaRPr>
            </a:p>
            <a:p>
              <a:pPr algn="ctr" defTabSz="863600">
                <a:buClrTx/>
                <a:buSzTx/>
              </a:pPr>
              <a:r>
                <a:rPr lang="zh-CN" altLang="en-US" sz="2200" b="1" smtClean="0">
                  <a:solidFill>
                    <a:prstClr val="white"/>
                  </a:solidFill>
                  <a:latin typeface="微软雅黑" panose="020B0503020204020204" pitchFamily="34" charset="-122"/>
                  <a:ea typeface="微软雅黑" panose="020B0503020204020204" pitchFamily="34" charset="-122"/>
                </a:rPr>
                <a:t>优势</a:t>
              </a:r>
              <a:endParaRPr lang="en-US" altLang="zh-CN" sz="2200" b="1"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348" y="642918"/>
            <a:ext cx="4857784" cy="830997"/>
          </a:xfrm>
          <a:prstGeom prst="rect">
            <a:avLst/>
          </a:prstGeom>
        </p:spPr>
        <p:txBody>
          <a:bodyPr wrap="square">
            <a:spAutoFit/>
          </a:bodyPr>
          <a:lstStyle/>
          <a:p>
            <a:r>
              <a:rPr lang="en-US" altLang="zh-CN" sz="4800" smtClean="0">
                <a:solidFill>
                  <a:schemeClr val="accent6">
                    <a:lumMod val="75000"/>
                  </a:schemeClr>
                </a:solidFill>
              </a:rPr>
              <a:t>MegaE</a:t>
            </a:r>
            <a:r>
              <a:rPr lang="en-US" sz="4800" smtClean="0">
                <a:solidFill>
                  <a:schemeClr val="accent6">
                    <a:lumMod val="75000"/>
                  </a:schemeClr>
                </a:solidFill>
              </a:rPr>
              <a:t>C</a:t>
            </a:r>
            <a:r>
              <a:rPr lang="en-US" sz="3600" smtClean="0">
                <a:solidFill>
                  <a:schemeClr val="accent6">
                    <a:lumMod val="75000"/>
                  </a:schemeClr>
                </a:solidFill>
              </a:rPr>
              <a:t> </a:t>
            </a:r>
            <a:r>
              <a:rPr lang="zh-CN" altLang="en-US" sz="1600" smtClean="0"/>
              <a:t>逻辑</a:t>
            </a:r>
            <a:r>
              <a:rPr lang="zh-CN" altLang="en-US" sz="1600"/>
              <a:t>等价性验证工具</a:t>
            </a:r>
            <a:r>
              <a:rPr lang="en-US" sz="1600" smtClean="0"/>
              <a:t>MegaEC</a:t>
            </a:r>
            <a:endParaRPr lang="zh-CN" altLang="en-US" sz="1600">
              <a:solidFill>
                <a:schemeClr val="accent6">
                  <a:lumMod val="75000"/>
                </a:schemeClr>
              </a:solidFill>
            </a:endParaRPr>
          </a:p>
        </p:txBody>
      </p:sp>
      <p:pic>
        <p:nvPicPr>
          <p:cNvPr id="5" name="图片 4"/>
          <p:cNvPicPr>
            <a:picLocks noChangeAspect="1"/>
          </p:cNvPicPr>
          <p:nvPr/>
        </p:nvPicPr>
        <p:blipFill>
          <a:blip r:embed="rId2" cstate="print"/>
          <a:stretch>
            <a:fillRect/>
          </a:stretch>
        </p:blipFill>
        <p:spPr>
          <a:xfrm>
            <a:off x="7286644" y="460358"/>
            <a:ext cx="1385448" cy="396874"/>
          </a:xfrm>
          <a:prstGeom prst="rect">
            <a:avLst/>
          </a:prstGeom>
          <a:noFill/>
          <a:ln w="9525">
            <a:noFill/>
          </a:ln>
        </p:spPr>
      </p:pic>
      <p:sp>
        <p:nvSpPr>
          <p:cNvPr id="6" name="矩形 5"/>
          <p:cNvSpPr/>
          <p:nvPr/>
        </p:nvSpPr>
        <p:spPr>
          <a:xfrm>
            <a:off x="714348" y="1500174"/>
            <a:ext cx="7858180" cy="2354491"/>
          </a:xfrm>
          <a:prstGeom prst="rect">
            <a:avLst/>
          </a:prstGeom>
        </p:spPr>
        <p:txBody>
          <a:bodyPr wrap="square">
            <a:spAutoFit/>
          </a:bodyPr>
          <a:lstStyle/>
          <a:p>
            <a:pPr>
              <a:lnSpc>
                <a:spcPct val="150000"/>
              </a:lnSpc>
            </a:pPr>
            <a:r>
              <a:rPr lang="en-US" altLang="zh-CN" sz="1400">
                <a:latin typeface="+mn-ea"/>
              </a:rPr>
              <a:t> </a:t>
            </a:r>
            <a:r>
              <a:rPr lang="en-US" altLang="zh-CN" sz="1400" smtClean="0">
                <a:latin typeface="+mn-ea"/>
              </a:rPr>
              <a:t>   </a:t>
            </a:r>
            <a:r>
              <a:rPr lang="zh-CN" altLang="en-US" sz="1400" smtClean="0">
                <a:latin typeface="+mn-ea"/>
              </a:rPr>
              <a:t>逻辑等价性验证是一种静态分析方法，使用形式化技术，逻辑等价性验证无需测试向量即可判断一个设计的两个版本在逻辑功能上是否等价。阿尔卡斯等价性验证工具</a:t>
            </a:r>
            <a:r>
              <a:rPr lang="en-US" altLang="zh-CN" sz="1400" smtClean="0">
                <a:latin typeface="+mn-ea"/>
              </a:rPr>
              <a:t>MegaEC</a:t>
            </a:r>
            <a:r>
              <a:rPr lang="zh-CN" altLang="en-US" sz="1400" smtClean="0">
                <a:latin typeface="+mn-ea"/>
              </a:rPr>
              <a:t>让设计者快速检测设计演化过程中的各种逻辑功能错误。</a:t>
            </a:r>
            <a:r>
              <a:rPr lang="en-US" altLang="zh-CN" sz="1400" smtClean="0">
                <a:latin typeface="+mn-ea"/>
              </a:rPr>
              <a:t>MegaEC</a:t>
            </a:r>
            <a:r>
              <a:rPr lang="zh-CN" altLang="en-US" sz="1400" smtClean="0">
                <a:latin typeface="+mn-ea"/>
              </a:rPr>
              <a:t>可以用来比较两个寄存器传输级（</a:t>
            </a:r>
            <a:r>
              <a:rPr lang="en-US" altLang="zh-CN" sz="1400" smtClean="0">
                <a:latin typeface="+mn-ea"/>
              </a:rPr>
              <a:t>RTL</a:t>
            </a:r>
            <a:r>
              <a:rPr lang="zh-CN" altLang="en-US" sz="1400" smtClean="0">
                <a:latin typeface="+mn-ea"/>
              </a:rPr>
              <a:t>）设计以保证</a:t>
            </a:r>
            <a:r>
              <a:rPr lang="en-US" altLang="zh-CN" sz="1400" smtClean="0">
                <a:latin typeface="+mn-ea"/>
              </a:rPr>
              <a:t>RTL</a:t>
            </a:r>
            <a:r>
              <a:rPr lang="zh-CN" altLang="en-US" sz="1400" smtClean="0">
                <a:latin typeface="+mn-ea"/>
              </a:rPr>
              <a:t>设计优化的可靠性，也可以比较</a:t>
            </a:r>
            <a:r>
              <a:rPr lang="en-US" altLang="zh-CN" sz="1400" smtClean="0">
                <a:latin typeface="+mn-ea"/>
              </a:rPr>
              <a:t>RTL</a:t>
            </a:r>
            <a:r>
              <a:rPr lang="zh-CN" altLang="en-US" sz="1400" smtClean="0">
                <a:latin typeface="+mn-ea"/>
              </a:rPr>
              <a:t>和门级设计，或者门级对门级设计，以保证后续的设计实现和修改正确无误。</a:t>
            </a:r>
            <a:r>
              <a:rPr lang="en-US" altLang="zh-CN" sz="1400" smtClean="0">
                <a:latin typeface="+mn-ea"/>
              </a:rPr>
              <a:t>MegaEC</a:t>
            </a:r>
            <a:r>
              <a:rPr lang="zh-CN" altLang="en-US" sz="1400" smtClean="0">
                <a:latin typeface="+mn-ea"/>
              </a:rPr>
              <a:t>工具可以用于整个设计周期，在扫描链插入、时钟树综合、优化、人工网表编辑之后都可以用</a:t>
            </a:r>
            <a:r>
              <a:rPr lang="en-US" altLang="zh-CN" sz="1400" smtClean="0">
                <a:latin typeface="+mn-ea"/>
              </a:rPr>
              <a:t>MegaEC</a:t>
            </a:r>
            <a:r>
              <a:rPr lang="zh-CN" altLang="en-US" sz="1400" smtClean="0">
                <a:latin typeface="+mn-ea"/>
              </a:rPr>
              <a:t>检查新版本设计和原设计的功能等价性。在整个设计过程中，用户无需使用耗时的门级仿真就可以保证设计功能的正确性。</a:t>
            </a:r>
            <a:endParaRPr lang="zh-CN" altLang="en-US" sz="1400">
              <a:latin typeface="+mn-ea"/>
            </a:endParaRPr>
          </a:p>
        </p:txBody>
      </p:sp>
      <p:sp>
        <p:nvSpPr>
          <p:cNvPr id="7" name="矩形 6"/>
          <p:cNvSpPr/>
          <p:nvPr/>
        </p:nvSpPr>
        <p:spPr>
          <a:xfrm>
            <a:off x="3714744" y="4572008"/>
            <a:ext cx="5000660" cy="1754326"/>
          </a:xfrm>
          <a:prstGeom prst="rect">
            <a:avLst/>
          </a:prstGeom>
        </p:spPr>
        <p:txBody>
          <a:bodyPr wrap="square">
            <a:spAutoFit/>
          </a:bodyPr>
          <a:lstStyle/>
          <a:p>
            <a:r>
              <a:rPr lang="en-US" altLang="zh-CN" b="1" smtClean="0">
                <a:solidFill>
                  <a:schemeClr val="accent5">
                    <a:lumMod val="75000"/>
                  </a:schemeClr>
                </a:solidFill>
              </a:rPr>
              <a:t>Mega EC </a:t>
            </a:r>
            <a:r>
              <a:rPr lang="zh-CN" altLang="en-US" b="1" smtClean="0">
                <a:solidFill>
                  <a:schemeClr val="accent5">
                    <a:lumMod val="75000"/>
                  </a:schemeClr>
                </a:solidFill>
              </a:rPr>
              <a:t>特点和优势</a:t>
            </a:r>
          </a:p>
          <a:p>
            <a:endParaRPr lang="zh-CN" altLang="en-US" smtClean="0"/>
          </a:p>
          <a:p>
            <a:r>
              <a:rPr lang="en-US" altLang="zh-CN" smtClean="0"/>
              <a:t>1. </a:t>
            </a:r>
            <a:r>
              <a:rPr lang="zh-CN" altLang="en-US" smtClean="0"/>
              <a:t>可扩展性： 可以验证整个</a:t>
            </a:r>
            <a:r>
              <a:rPr lang="en-US" altLang="zh-CN" smtClean="0"/>
              <a:t>SOC</a:t>
            </a:r>
            <a:r>
              <a:rPr lang="zh-CN" altLang="en-US" smtClean="0"/>
              <a:t>设计</a:t>
            </a:r>
          </a:p>
          <a:p>
            <a:r>
              <a:rPr lang="en-US" altLang="zh-CN" smtClean="0"/>
              <a:t>2.  </a:t>
            </a:r>
            <a:r>
              <a:rPr lang="zh-CN" altLang="en-US" smtClean="0"/>
              <a:t>支持先进的</a:t>
            </a:r>
            <a:r>
              <a:rPr lang="en-US" altLang="zh-CN" smtClean="0"/>
              <a:t>Data-Path </a:t>
            </a:r>
            <a:r>
              <a:rPr lang="zh-CN" altLang="en-US" smtClean="0"/>
              <a:t>优化</a:t>
            </a:r>
          </a:p>
          <a:p>
            <a:r>
              <a:rPr lang="en-US" altLang="zh-CN" smtClean="0"/>
              <a:t>3.  </a:t>
            </a:r>
            <a:r>
              <a:rPr lang="zh-CN" altLang="en-US" smtClean="0"/>
              <a:t>支持</a:t>
            </a:r>
            <a:r>
              <a:rPr lang="en-US" altLang="zh-CN" smtClean="0"/>
              <a:t>FPGA </a:t>
            </a:r>
            <a:r>
              <a:rPr lang="zh-CN" altLang="en-US" smtClean="0"/>
              <a:t>设计流程</a:t>
            </a:r>
          </a:p>
          <a:p>
            <a:r>
              <a:rPr lang="en-US" altLang="zh-CN" smtClean="0"/>
              <a:t>4. </a:t>
            </a:r>
            <a:r>
              <a:rPr lang="zh-CN" altLang="en-US" smtClean="0"/>
              <a:t>支持先进门钟设计优化 （</a:t>
            </a:r>
            <a:r>
              <a:rPr lang="en-US" altLang="zh-CN" smtClean="0"/>
              <a:t>Clock Gating</a:t>
            </a:r>
            <a:r>
              <a:rPr lang="zh-CN" altLang="en-US" smtClean="0"/>
              <a:t>）</a:t>
            </a:r>
            <a:endParaRPr lang="zh-CN" altLang="en-US"/>
          </a:p>
        </p:txBody>
      </p:sp>
      <p:pic>
        <p:nvPicPr>
          <p:cNvPr id="22" name="图片 21" descr="无标题.png"/>
          <p:cNvPicPr>
            <a:picLocks noChangeAspect="1"/>
          </p:cNvPicPr>
          <p:nvPr/>
        </p:nvPicPr>
        <p:blipFill>
          <a:blip r:embed="rId3" cstate="print"/>
          <a:stretch>
            <a:fillRect/>
          </a:stretch>
        </p:blipFill>
        <p:spPr>
          <a:xfrm rot="5400000">
            <a:off x="2393141" y="4964918"/>
            <a:ext cx="714379" cy="928694"/>
          </a:xfrm>
          <a:prstGeom prst="rect">
            <a:avLst/>
          </a:prstGeom>
        </p:spPr>
      </p:pic>
      <p:grpSp>
        <p:nvGrpSpPr>
          <p:cNvPr id="14" name="组合 109"/>
          <p:cNvGrpSpPr/>
          <p:nvPr/>
        </p:nvGrpSpPr>
        <p:grpSpPr>
          <a:xfrm>
            <a:off x="571472" y="4572008"/>
            <a:ext cx="1663394" cy="1659674"/>
            <a:chOff x="7146423" y="413387"/>
            <a:chExt cx="495231" cy="496232"/>
          </a:xfrm>
        </p:grpSpPr>
        <p:grpSp>
          <p:nvGrpSpPr>
            <p:cNvPr id="15" name="组合 110"/>
            <p:cNvGrpSpPr/>
            <p:nvPr/>
          </p:nvGrpSpPr>
          <p:grpSpPr>
            <a:xfrm>
              <a:off x="7146423" y="413387"/>
              <a:ext cx="495231" cy="496232"/>
              <a:chOff x="1589596" y="810715"/>
              <a:chExt cx="2340698" cy="2345431"/>
            </a:xfrm>
          </p:grpSpPr>
          <p:grpSp>
            <p:nvGrpSpPr>
              <p:cNvPr id="17" name="组合 79"/>
              <p:cNvGrpSpPr/>
              <p:nvPr/>
            </p:nvGrpSpPr>
            <p:grpSpPr bwMode="auto">
              <a:xfrm>
                <a:off x="1589596" y="810715"/>
                <a:ext cx="2340698" cy="2345431"/>
                <a:chOff x="6379729" y="2488774"/>
                <a:chExt cx="2513016" cy="2513016"/>
              </a:xfrm>
            </p:grpSpPr>
            <p:sp>
              <p:nvSpPr>
                <p:cNvPr id="1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863600">
                    <a:buClrTx/>
                    <a:buSzTx/>
                    <a:defRPr/>
                  </a:pPr>
                  <a:endParaRPr lang="zh-CN" altLang="en-US" kern="0" dirty="0">
                    <a:solidFill>
                      <a:srgbClr val="FFFFFF"/>
                    </a:solidFill>
                    <a:latin typeface="Arial" panose="020B0604020202020204"/>
                    <a:ea typeface="宋体" panose="02010600030101010101" pitchFamily="2" charset="-122"/>
                  </a:endParaRPr>
                </a:p>
              </p:txBody>
            </p:sp>
            <p:sp>
              <p:nvSpPr>
                <p:cNvPr id="20"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863600" eaLnBrk="1" hangingPunct="1">
                    <a:buClrTx/>
                    <a:buSzTx/>
                    <a:defRPr/>
                  </a:pPr>
                  <a:endParaRPr lang="zh-CN" altLang="en-US" kern="0" dirty="0">
                    <a:solidFill>
                      <a:srgbClr val="FFFFFF"/>
                    </a:solidFill>
                  </a:endParaRPr>
                </a:p>
              </p:txBody>
            </p:sp>
          </p:grpSp>
          <p:sp>
            <p:nvSpPr>
              <p:cNvPr id="18" name="椭圆 80"/>
              <p:cNvSpPr/>
              <p:nvPr/>
            </p:nvSpPr>
            <p:spPr bwMode="auto">
              <a:xfrm>
                <a:off x="1932719" y="1141998"/>
                <a:ext cx="1691507" cy="1694935"/>
              </a:xfrm>
              <a:prstGeom prst="ellipse">
                <a:avLst/>
              </a:prstGeom>
              <a:solidFill>
                <a:schemeClr val="accent5">
                  <a:lumMod val="75000"/>
                </a:schemeClr>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863600" eaLnBrk="1" hangingPunct="1">
                  <a:buClrTx/>
                  <a:buSzTx/>
                  <a:defRPr/>
                </a:pPr>
                <a:endParaRPr lang="zh-CN" altLang="en-US" sz="1000" b="1" kern="0"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微软雅黑" panose="020B0503020204020204" pitchFamily="34" charset="-122"/>
                  <a:ea typeface="微软雅黑" panose="020B0503020204020204" pitchFamily="34" charset="-122"/>
                </a:endParaRPr>
              </a:p>
            </p:txBody>
          </p:sp>
        </p:grpSp>
        <p:sp>
          <p:nvSpPr>
            <p:cNvPr id="16" name="TextBox 15"/>
            <p:cNvSpPr txBox="1"/>
            <p:nvPr/>
          </p:nvSpPr>
          <p:spPr>
            <a:xfrm>
              <a:off x="7285020" y="546441"/>
              <a:ext cx="222972" cy="230058"/>
            </a:xfrm>
            <a:prstGeom prst="rect">
              <a:avLst/>
            </a:prstGeom>
            <a:noFill/>
          </p:spPr>
          <p:txBody>
            <a:bodyPr wrap="none" rtlCol="0">
              <a:spAutoFit/>
            </a:bodyPr>
            <a:lstStyle/>
            <a:p>
              <a:pPr algn="ctr" defTabSz="863600">
                <a:buClrTx/>
                <a:buSzTx/>
              </a:pPr>
              <a:r>
                <a:rPr lang="zh-CN" altLang="en-US" sz="2200" b="1" smtClean="0">
                  <a:solidFill>
                    <a:prstClr val="white"/>
                  </a:solidFill>
                  <a:latin typeface="微软雅黑" panose="020B0503020204020204" pitchFamily="34" charset="-122"/>
                  <a:ea typeface="微软雅黑" panose="020B0503020204020204" pitchFamily="34" charset="-122"/>
                </a:rPr>
                <a:t>产品</a:t>
              </a:r>
              <a:endParaRPr lang="en-US" altLang="zh-CN" sz="2200" b="1" smtClean="0">
                <a:solidFill>
                  <a:prstClr val="white"/>
                </a:solidFill>
                <a:latin typeface="微软雅黑" panose="020B0503020204020204" pitchFamily="34" charset="-122"/>
                <a:ea typeface="微软雅黑" panose="020B0503020204020204" pitchFamily="34" charset="-122"/>
              </a:endParaRPr>
            </a:p>
            <a:p>
              <a:pPr algn="ctr" defTabSz="863600">
                <a:buClrTx/>
                <a:buSzTx/>
              </a:pPr>
              <a:r>
                <a:rPr lang="zh-CN" altLang="en-US" sz="2200" b="1" smtClean="0">
                  <a:solidFill>
                    <a:prstClr val="white"/>
                  </a:solidFill>
                  <a:latin typeface="微软雅黑" panose="020B0503020204020204" pitchFamily="34" charset="-122"/>
                  <a:ea typeface="微软雅黑" panose="020B0503020204020204" pitchFamily="34" charset="-122"/>
                </a:rPr>
                <a:t>优势</a:t>
              </a:r>
              <a:endParaRPr lang="en-US" altLang="zh-CN" sz="2200" b="1"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730</Words>
  <Application>Microsoft Office PowerPoint</Application>
  <PresentationFormat>全屏显示(4:3)</PresentationFormat>
  <Paragraphs>31</Paragraphs>
  <Slides>3</Slides>
  <Notes>1</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主题</vt:lpstr>
      <vt:lpstr>幻灯片 1</vt:lpstr>
      <vt:lpstr>幻灯片 2</vt:lpstr>
      <vt:lpstr>幻灯片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John</dc:creator>
  <cp:lastModifiedBy>John</cp:lastModifiedBy>
  <cp:revision>13</cp:revision>
  <dcterms:created xsi:type="dcterms:W3CDTF">2018-06-08T07:13:29Z</dcterms:created>
  <dcterms:modified xsi:type="dcterms:W3CDTF">2018-06-08T23:32:46Z</dcterms:modified>
</cp:coreProperties>
</file>