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3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6540" y="2505075"/>
            <a:ext cx="1146175" cy="543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段选择符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808480" y="2514600"/>
            <a:ext cx="1649095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offset</a:t>
            </a:r>
            <a:endParaRPr lang="en-US" altLang="zh-CN"/>
          </a:p>
        </p:txBody>
      </p:sp>
      <p:sp>
        <p:nvSpPr>
          <p:cNvPr id="8" name="右箭头 7"/>
          <p:cNvSpPr/>
          <p:nvPr/>
        </p:nvSpPr>
        <p:spPr>
          <a:xfrm>
            <a:off x="3655060" y="2712085"/>
            <a:ext cx="316230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178935" y="1971040"/>
            <a:ext cx="1274445" cy="1640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分段机制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619115" y="2712085"/>
            <a:ext cx="316230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16200000">
            <a:off x="1311275" y="2315210"/>
            <a:ext cx="524510" cy="20675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9155" y="3700145"/>
            <a:ext cx="1708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logic address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125210" y="2470150"/>
            <a:ext cx="1492250" cy="6915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线性地址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0719435" y="2470150"/>
            <a:ext cx="1492250" cy="6915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分页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382635" y="4305935"/>
            <a:ext cx="1492250" cy="6915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物理地址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797165" y="2712085"/>
            <a:ext cx="316230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8220075" y="2228215"/>
            <a:ext cx="1817370" cy="11753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分页机制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8973185" y="3611245"/>
            <a:ext cx="316230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0156825" y="2712085"/>
            <a:ext cx="316230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右箭头 20"/>
          <p:cNvSpPr/>
          <p:nvPr/>
        </p:nvSpPr>
        <p:spPr>
          <a:xfrm rot="10800000">
            <a:off x="10719435" y="3700145"/>
            <a:ext cx="641985" cy="7505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16820" y="2430145"/>
            <a:ext cx="36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714105" y="3526790"/>
            <a:ext cx="325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6385" y="2212975"/>
            <a:ext cx="57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86385" y="2212975"/>
            <a:ext cx="42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86485" y="2212975"/>
            <a:ext cx="42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808480" y="210185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081655" y="2101850"/>
            <a:ext cx="42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125210" y="2061845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269480" y="2061845"/>
            <a:ext cx="42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692005" y="3873500"/>
            <a:ext cx="42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190230" y="387350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56540" y="370840"/>
            <a:ext cx="1323975" cy="5530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段选择符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66900" y="351155"/>
            <a:ext cx="3893185" cy="5727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offset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353820" y="2068830"/>
            <a:ext cx="2608580" cy="34569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上箭头 6"/>
          <p:cNvSpPr/>
          <p:nvPr/>
        </p:nvSpPr>
        <p:spPr>
          <a:xfrm rot="5400000">
            <a:off x="-163195" y="1788795"/>
            <a:ext cx="2163445" cy="8699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63345" y="2830830"/>
            <a:ext cx="2588260" cy="494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段描述符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685" y="5310505"/>
            <a:ext cx="937895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GDTR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1017270" y="5438775"/>
            <a:ext cx="504190" cy="1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010660" y="3067050"/>
            <a:ext cx="340868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57770" y="657225"/>
            <a:ext cx="2164080" cy="593788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0"/>
            </a:lightRig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346575" y="973455"/>
            <a:ext cx="356235" cy="1205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4406265" y="2267585"/>
            <a:ext cx="236855" cy="20701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37050" y="2208530"/>
            <a:ext cx="394970" cy="315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70400" y="2524125"/>
            <a:ext cx="10858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791710" y="2326640"/>
            <a:ext cx="2627630" cy="12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72375" y="1645285"/>
            <a:ext cx="2153920" cy="15805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57770" y="2262505"/>
            <a:ext cx="2183130" cy="25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9859645" y="1645920"/>
            <a:ext cx="424180" cy="15805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482580" y="2251075"/>
            <a:ext cx="120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 limit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809230" y="3511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线性地址空间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1180" y="2880360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段基地址</a:t>
            </a:r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7132955" y="2435225"/>
            <a:ext cx="217170" cy="6426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45630" y="2514600"/>
            <a:ext cx="18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偏移</a:t>
            </a:r>
            <a:endParaRPr lang="zh-CN" altLang="en-US"/>
          </a:p>
        </p:txBody>
      </p:sp>
      <p:cxnSp>
        <p:nvCxnSpPr>
          <p:cNvPr id="2" name="曲线连接符 1"/>
          <p:cNvCxnSpPr>
            <a:stCxn id="4" idx="2"/>
          </p:cNvCxnSpPr>
          <p:nvPr/>
        </p:nvCxnSpPr>
        <p:spPr>
          <a:xfrm rot="5400000" flipV="1">
            <a:off x="-808990" y="2651125"/>
            <a:ext cx="5175885" cy="1720215"/>
          </a:xfrm>
          <a:prstGeom prst="curvedConnector3">
            <a:avLst>
              <a:gd name="adj1" fmla="val 50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343660" y="6099175"/>
            <a:ext cx="4873625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描述符索引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180965" y="6096000"/>
            <a:ext cx="1036320" cy="779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RPL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4452620" y="6099175"/>
            <a:ext cx="728345" cy="777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343660" y="5715635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789295" y="571563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20725" y="844550"/>
            <a:ext cx="1284605" cy="44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05330" y="844550"/>
            <a:ext cx="1284605" cy="445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89935" y="844550"/>
            <a:ext cx="1284605" cy="4451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页内偏移</a:t>
            </a:r>
            <a:endParaRPr lang="zh-CN" altLang="en-US"/>
          </a:p>
        </p:txBody>
      </p:sp>
      <p:sp>
        <p:nvSpPr>
          <p:cNvPr id="7" name="直角上箭头 6"/>
          <p:cNvSpPr/>
          <p:nvPr/>
        </p:nvSpPr>
        <p:spPr>
          <a:xfrm rot="5400000">
            <a:off x="-198120" y="2376170"/>
            <a:ext cx="2627630" cy="4546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上箭头 8"/>
          <p:cNvSpPr/>
          <p:nvPr/>
        </p:nvSpPr>
        <p:spPr>
          <a:xfrm rot="5400000">
            <a:off x="1438275" y="2079625"/>
            <a:ext cx="2035175" cy="454660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3185" y="2969260"/>
            <a:ext cx="790575" cy="2479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83510" y="2969260"/>
            <a:ext cx="790575" cy="24796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3185" y="3709670"/>
            <a:ext cx="800735" cy="20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目录项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83510" y="3117215"/>
            <a:ext cx="800735" cy="20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页表项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47955" y="5212080"/>
            <a:ext cx="730885" cy="424815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CR3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888365" y="5448935"/>
            <a:ext cx="474345" cy="8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11" idx="2"/>
            <a:endCxn id="12" idx="3"/>
          </p:cNvCxnSpPr>
          <p:nvPr/>
        </p:nvCxnSpPr>
        <p:spPr>
          <a:xfrm rot="5400000" flipH="1">
            <a:off x="1798955" y="4168140"/>
            <a:ext cx="1635125" cy="925195"/>
          </a:xfrm>
          <a:prstGeom prst="bentConnector4">
            <a:avLst>
              <a:gd name="adj1" fmla="val -14563"/>
              <a:gd name="adj2" fmla="val 7138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162800" y="805180"/>
            <a:ext cx="3348990" cy="525653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77455" y="350520"/>
            <a:ext cx="242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物理地址空间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162800" y="1565910"/>
            <a:ext cx="3348990" cy="1689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566160" y="3147060"/>
            <a:ext cx="359664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172325" y="2188210"/>
            <a:ext cx="3349625" cy="425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848735" y="1289685"/>
            <a:ext cx="167640" cy="11264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十字形 24"/>
          <p:cNvSpPr/>
          <p:nvPr/>
        </p:nvSpPr>
        <p:spPr>
          <a:xfrm>
            <a:off x="3818890" y="2477135"/>
            <a:ext cx="197485" cy="252095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142740" y="2514600"/>
            <a:ext cx="2924175" cy="990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882390" y="2771140"/>
            <a:ext cx="9906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上下箭头 27"/>
          <p:cNvSpPr/>
          <p:nvPr/>
        </p:nvSpPr>
        <p:spPr>
          <a:xfrm>
            <a:off x="6006465" y="2603500"/>
            <a:ext cx="109220" cy="5727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59450" y="276161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页内偏移</a:t>
            </a:r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10650220" y="1585595"/>
            <a:ext cx="365760" cy="1630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075035" y="2188210"/>
            <a:ext cx="115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页长</a:t>
            </a:r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10245725" y="476250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4G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0621010" y="3250565"/>
            <a:ext cx="120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页基地址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142740" y="3487420"/>
            <a:ext cx="1617345" cy="32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页帧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760085" y="3487420"/>
            <a:ext cx="1264285" cy="3359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页内偏移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6880" y="311785"/>
            <a:ext cx="2412365" cy="550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23745" y="311785"/>
            <a:ext cx="615315" cy="550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33265" y="1235075"/>
            <a:ext cx="2800350" cy="396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2155" y="1235075"/>
            <a:ext cx="2800350" cy="3966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16195" y="765175"/>
            <a:ext cx="223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GDT T1=0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147810" y="81407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LDT T=1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532630" y="1235075"/>
            <a:ext cx="280098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32630" y="1726565"/>
            <a:ext cx="280098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33265" y="2292985"/>
            <a:ext cx="2800985" cy="566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LDTR Address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533265" y="2859405"/>
            <a:ext cx="280098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33265" y="3992245"/>
            <a:ext cx="280098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33265" y="3425825"/>
            <a:ext cx="280098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4" idx="3"/>
            <a:endCxn id="8" idx="0"/>
          </p:cNvCxnSpPr>
          <p:nvPr/>
        </p:nvCxnSpPr>
        <p:spPr>
          <a:xfrm>
            <a:off x="2849245" y="587375"/>
            <a:ext cx="3384550" cy="177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4" idx="3"/>
            <a:endCxn id="9" idx="0"/>
          </p:cNvCxnSpPr>
          <p:nvPr/>
        </p:nvCxnSpPr>
        <p:spPr>
          <a:xfrm>
            <a:off x="2849245" y="587375"/>
            <a:ext cx="6978650" cy="22669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52155" y="1235075"/>
            <a:ext cx="2800985" cy="566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52155" y="1801495"/>
            <a:ext cx="2800985" cy="566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52155" y="2367915"/>
            <a:ext cx="2800985" cy="566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52155" y="2934335"/>
            <a:ext cx="2800985" cy="566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351520" y="3500755"/>
            <a:ext cx="2800985" cy="566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352155" y="4067175"/>
            <a:ext cx="2800985" cy="566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7065" y="1510030"/>
            <a:ext cx="29635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虚拟地址空间里一共有</a:t>
            </a:r>
            <a:r>
              <a:rPr lang="en-US" altLang="zh-CN"/>
              <a:t>8096</a:t>
            </a:r>
            <a:r>
              <a:rPr lang="zh-CN" altLang="en-US"/>
              <a:t>个段，其中一半由</a:t>
            </a:r>
            <a:r>
              <a:rPr lang="en-US" altLang="zh-CN"/>
              <a:t>GDT</a:t>
            </a:r>
            <a:r>
              <a:rPr lang="zh-CN" altLang="en-US"/>
              <a:t>全局描述符表来映射，他们是系统中所有任务共有的。另一半由</a:t>
            </a:r>
            <a:r>
              <a:rPr lang="en-US" altLang="zh-CN"/>
              <a:t>LDT</a:t>
            </a:r>
            <a:r>
              <a:rPr lang="zh-CN" altLang="en-US"/>
              <a:t>来映射，发生任务切换的时候，</a:t>
            </a:r>
            <a:r>
              <a:rPr lang="en-US" altLang="zh-CN"/>
              <a:t>GDT</a:t>
            </a:r>
            <a:r>
              <a:rPr lang="zh-CN" altLang="en-US"/>
              <a:t>内容不变，</a:t>
            </a:r>
            <a:r>
              <a:rPr lang="en-US" altLang="zh-CN"/>
              <a:t>LDT</a:t>
            </a:r>
            <a:r>
              <a:rPr lang="zh-CN" altLang="en-US"/>
              <a:t>内容将会改变。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581525" y="5606415"/>
            <a:ext cx="2736850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GDT Address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8351520" y="5606415"/>
            <a:ext cx="2736850" cy="4692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LDT Address</a:t>
            </a:r>
            <a:endParaRPr lang="en-US" altLang="zh-CN"/>
          </a:p>
        </p:txBody>
      </p:sp>
      <p:cxnSp>
        <p:nvCxnSpPr>
          <p:cNvPr id="27" name="曲线连接符 26"/>
          <p:cNvCxnSpPr>
            <a:stCxn id="12" idx="3"/>
            <a:endCxn id="26" idx="1"/>
          </p:cNvCxnSpPr>
          <p:nvPr/>
        </p:nvCxnSpPr>
        <p:spPr>
          <a:xfrm>
            <a:off x="7334250" y="2576195"/>
            <a:ext cx="1017270" cy="32651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5" idx="3"/>
            <a:endCxn id="6" idx="2"/>
          </p:cNvCxnSpPr>
          <p:nvPr/>
        </p:nvCxnSpPr>
        <p:spPr>
          <a:xfrm flipH="1" flipV="1">
            <a:off x="5933440" y="5201920"/>
            <a:ext cx="1384935" cy="639445"/>
          </a:xfrm>
          <a:prstGeom prst="curvedConnector4">
            <a:avLst>
              <a:gd name="adj1" fmla="val -18294"/>
              <a:gd name="adj2" fmla="val 683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925820" y="6075680"/>
            <a:ext cx="1408430" cy="454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Limit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9679940" y="6075680"/>
            <a:ext cx="1408430" cy="454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Limit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8352790" y="6075680"/>
            <a:ext cx="132715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8352790" y="6529705"/>
            <a:ext cx="132715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Sel.</a:t>
            </a:r>
            <a:endParaRPr lang="en-US" altLang="zh-CN"/>
          </a:p>
        </p:txBody>
      </p:sp>
      <p:cxnSp>
        <p:nvCxnSpPr>
          <p:cNvPr id="33" name="曲线连接符 32"/>
          <p:cNvCxnSpPr>
            <a:stCxn id="26" idx="3"/>
            <a:endCxn id="7" idx="2"/>
          </p:cNvCxnSpPr>
          <p:nvPr/>
        </p:nvCxnSpPr>
        <p:spPr>
          <a:xfrm flipH="1" flipV="1">
            <a:off x="9752330" y="5201920"/>
            <a:ext cx="1336040" cy="639445"/>
          </a:xfrm>
          <a:prstGeom prst="curvedConnector4">
            <a:avLst>
              <a:gd name="adj1" fmla="val -22624"/>
              <a:gd name="adj2" fmla="val 683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869055" y="6036310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GDTR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0637520" y="6505575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LDTR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408430" y="1315720"/>
            <a:ext cx="3626485" cy="43554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034915" y="1315720"/>
            <a:ext cx="5974715" cy="435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408430" y="2122805"/>
            <a:ext cx="9629775" cy="1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08430" y="2915920"/>
            <a:ext cx="9629775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08430" y="3550285"/>
            <a:ext cx="9611360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08430" y="4273550"/>
            <a:ext cx="9602470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91920" y="5043805"/>
            <a:ext cx="9610090" cy="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4035" y="166370"/>
            <a:ext cx="919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为了减少地址转换时间和变成复杂性，处理器提供了</a:t>
            </a:r>
            <a:r>
              <a:rPr lang="en-US" altLang="zh-CN"/>
              <a:t>6</a:t>
            </a:r>
            <a:r>
              <a:rPr lang="zh-CN" altLang="en-US"/>
              <a:t>个段选择符寄存器，即段寄存器，每个寄存器支持特定类型的内存引用（代码，数据或堆栈）。</a:t>
            </a:r>
            <a:r>
              <a:rPr lang="en-US" altLang="zh-CN"/>
              <a:t>CS,DS,SS</a:t>
            </a:r>
            <a:r>
              <a:rPr lang="zh-CN" altLang="en-US"/>
              <a:t>必须加载，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FS</a:t>
            </a:r>
            <a:r>
              <a:rPr lang="zh-CN" altLang="en-US"/>
              <a:t>，</a:t>
            </a:r>
            <a:r>
              <a:rPr lang="en-US" altLang="zh-CN"/>
              <a:t>GS</a:t>
            </a:r>
            <a:r>
              <a:rPr lang="zh-CN" altLang="en-US"/>
              <a:t>可以被用于让当前执行程序访问其他几个数据段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405890" y="622935"/>
            <a:ext cx="8692515" cy="153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05890" y="604520"/>
            <a:ext cx="3108325" cy="1555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基地址</a:t>
            </a:r>
            <a:endParaRPr lang="zh-CN" altLang="en-US"/>
          </a:p>
          <a:p>
            <a:pPr algn="ctr"/>
            <a:r>
              <a:rPr lang="en-US" altLang="zh-CN"/>
              <a:t>31...24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397000" y="2927350"/>
            <a:ext cx="8692515" cy="1571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97000" y="2926715"/>
            <a:ext cx="4354830" cy="15722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基地址</a:t>
            </a:r>
            <a:endParaRPr lang="zh-CN" altLang="en-US"/>
          </a:p>
          <a:p>
            <a:pPr algn="ctr"/>
            <a:r>
              <a:rPr lang="en-US" altLang="zh-CN"/>
              <a:t>15...0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52465" y="2926715"/>
            <a:ext cx="4337050" cy="15722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段限长</a:t>
            </a:r>
            <a:endParaRPr lang="zh-CN" altLang="en-US"/>
          </a:p>
          <a:p>
            <a:pPr algn="ctr"/>
            <a:r>
              <a:rPr lang="en-US" altLang="zh-CN"/>
              <a:t>15...0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514215" y="614045"/>
            <a:ext cx="219075" cy="15271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733290" y="622935"/>
            <a:ext cx="219075" cy="15271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52365" y="622935"/>
            <a:ext cx="273050" cy="15271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25415" y="622935"/>
            <a:ext cx="249555" cy="15271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474970" y="613410"/>
            <a:ext cx="959485" cy="1536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段限长</a:t>
            </a:r>
            <a:endParaRPr lang="zh-CN" altLang="en-US"/>
          </a:p>
          <a:p>
            <a:pPr algn="ctr"/>
            <a:r>
              <a:rPr lang="en-US" altLang="zh-CN"/>
              <a:t>19...16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434455" y="622935"/>
            <a:ext cx="249555" cy="15271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684010" y="623570"/>
            <a:ext cx="501650" cy="1536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185660" y="622935"/>
            <a:ext cx="249555" cy="15271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435215" y="622935"/>
            <a:ext cx="499110" cy="1536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929880" y="622935"/>
            <a:ext cx="2177415" cy="153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基地址</a:t>
            </a:r>
            <a:endParaRPr lang="zh-CN" altLang="en-US"/>
          </a:p>
          <a:p>
            <a:pPr algn="ctr"/>
            <a:r>
              <a:rPr lang="en-US" altLang="zh-CN"/>
              <a:t>23...16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451610" y="5212715"/>
            <a:ext cx="508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段描述符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宽屏</PresentationFormat>
  <Paragraphs>133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linln1</cp:lastModifiedBy>
  <cp:revision>9</cp:revision>
  <dcterms:created xsi:type="dcterms:W3CDTF">2020-09-27T04:35:00Z</dcterms:created>
  <dcterms:modified xsi:type="dcterms:W3CDTF">2020-10-11T10:03:09Z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