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31" r:id="rId3"/>
    <p:sldId id="318" r:id="rId4"/>
    <p:sldId id="326" r:id="rId5"/>
    <p:sldId id="328" r:id="rId6"/>
    <p:sldId id="330" r:id="rId7"/>
    <p:sldId id="333" r:id="rId8"/>
    <p:sldId id="332" r:id="rId9"/>
    <p:sldId id="324" r:id="rId10"/>
    <p:sldId id="329" r:id="rId11"/>
    <p:sldId id="325" r:id="rId12"/>
    <p:sldId id="319" r:id="rId13"/>
    <p:sldId id="322" r:id="rId14"/>
    <p:sldId id="323" r:id="rId15"/>
    <p:sldId id="334" r:id="rId16"/>
    <p:sldId id="320" r:id="rId17"/>
    <p:sldId id="321" r:id="rId18"/>
    <p:sldId id="335" r:id="rId19"/>
    <p:sldId id="311" r:id="rId20"/>
    <p:sldId id="310" r:id="rId21"/>
    <p:sldId id="312" r:id="rId22"/>
    <p:sldId id="313" r:id="rId23"/>
    <p:sldId id="314" r:id="rId24"/>
    <p:sldId id="315" r:id="rId25"/>
    <p:sldId id="316" r:id="rId26"/>
    <p:sldId id="317" r:id="rId27"/>
    <p:sldId id="309" r:id="rId28"/>
    <p:sldId id="327" r:id="rId29"/>
    <p:sldId id="27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85941" autoAdjust="0"/>
  </p:normalViewPr>
  <p:slideViewPr>
    <p:cSldViewPr snapToGrid="0">
      <p:cViewPr varScale="1">
        <p:scale>
          <a:sx n="93" d="100"/>
          <a:sy n="93" d="100"/>
        </p:scale>
        <p:origin x="7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9FDB-91F5-4E58-8276-BC9BEBAAFC7B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754F0-E8B8-4DF7-AC40-3D8C89457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78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545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655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169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410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179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635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74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574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155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506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492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90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812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620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993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277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323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07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F8A1-1726-492F-8809-C27CB878132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983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DC1-51F0-4C4F-B8B9-4128F3B70E0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42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038-E44B-4A1D-A717-07C7DF07CB44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6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B6D0-88CF-4B9C-BF7C-2673C59D85F9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09100" y="6356349"/>
            <a:ext cx="2743200" cy="365125"/>
          </a:xfrm>
        </p:spPr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482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F805-A628-4B59-B522-5FA8FC7CA39F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36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3CCA-A219-491C-A791-2F7FE86B8FE8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969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585-471A-4C13-B0AC-7DB420E1C85F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3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AF56-A843-44E2-9102-95E561F9E267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02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3026-4B21-4B36-ADBA-3CCB291465A3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D52E-C9F2-46B7-8E81-FB0744DCCE65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80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8B63-FEEC-418D-88AA-3B8150676BCC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9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9303" y="0"/>
            <a:ext cx="10515600" cy="955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9303" y="1133647"/>
            <a:ext cx="10515600" cy="5110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8E086-0792-4878-B82E-37AF22AE53CB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26799" y="6428689"/>
            <a:ext cx="94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659819" y="0"/>
            <a:ext cx="35157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Python</a:t>
            </a:r>
            <a:r>
              <a:rPr lang="zh-CN" altLang="en-US" sz="36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程序设计</a:t>
            </a:r>
            <a:endParaRPr lang="zh-CN" altLang="en-US" sz="3600" b="1" cap="none" spc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096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1789" y="1122363"/>
            <a:ext cx="11209105" cy="2387600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/>
              <a:t>常用</a:t>
            </a:r>
            <a:r>
              <a:rPr lang="zh-CN" altLang="en-US" smtClean="0"/>
              <a:t>模块</a:t>
            </a:r>
            <a:r>
              <a:rPr lang="en-US" altLang="zh-CN" smtClean="0"/>
              <a:t>part2</a:t>
            </a:r>
            <a:br>
              <a:rPr lang="en-US" altLang="zh-CN" smtClean="0"/>
            </a:br>
            <a:r>
              <a:rPr lang="en-US" altLang="zh-CN" smtClean="0"/>
              <a:t>json</a:t>
            </a:r>
            <a:r>
              <a:rPr lang="zh-CN" altLang="en-US" smtClean="0"/>
              <a:t>、</a:t>
            </a:r>
            <a:r>
              <a:rPr lang="en-US" altLang="zh-CN" smtClean="0"/>
              <a:t>collections</a:t>
            </a:r>
            <a:r>
              <a:rPr lang="zh-CN" altLang="en-US" smtClean="0"/>
              <a:t>、</a:t>
            </a:r>
            <a:r>
              <a:rPr lang="en-US" altLang="zh-CN" smtClean="0"/>
              <a:t>struct</a:t>
            </a:r>
            <a:r>
              <a:rPr lang="zh-CN" altLang="en-US" smtClean="0"/>
              <a:t>、</a:t>
            </a:r>
            <a:r>
              <a:rPr lang="en-US" altLang="zh-CN" smtClean="0"/>
              <a:t>contextlib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smtClean="0"/>
          </a:p>
          <a:p>
            <a:r>
              <a:rPr lang="en-US" altLang="zh-CN" smtClean="0"/>
              <a:t>2020</a:t>
            </a:r>
            <a:r>
              <a:rPr lang="zh-CN" altLang="en-US" smtClean="0"/>
              <a:t>秋季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munch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1" y="1358472"/>
            <a:ext cx="10102735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b = Munch(foo=Munch(lol=True), hello=42, ponies=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'pretty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!')</a:t>
            </a: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&gt;&gt;&gt; import json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json.dumps(b)</a:t>
            </a: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'{"foo": {"lol": true}, "hello": 42, "ponies": 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</a:rPr>
              <a:t>"pretty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!"}'</a:t>
            </a:r>
            <a:endParaRPr lang="en-US" altLang="zh-CN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2861372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/>
              <a:t>YAML</a:t>
            </a:r>
            <a:r>
              <a:rPr lang="zh-CN" altLang="en-US" sz="2000" smtClean="0"/>
              <a:t>序列化</a:t>
            </a:r>
            <a:endParaRPr lang="zh-CN" altLang="en-US" sz="2000"/>
          </a:p>
        </p:txBody>
      </p:sp>
      <p:sp>
        <p:nvSpPr>
          <p:cNvPr id="7" name="矩形 6"/>
          <p:cNvSpPr/>
          <p:nvPr/>
        </p:nvSpPr>
        <p:spPr>
          <a:xfrm>
            <a:off x="599301" y="3254675"/>
            <a:ext cx="1010273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&gt;&gt;&gt; b = Munch(foo=Munch(lol=True), hello=42, </a:t>
            </a:r>
            <a:r>
              <a:rPr lang="en-US" altLang="zh-CN" smtClean="0">
                <a:latin typeface="Consolas" panose="020B0609020204030204" pitchFamily="49" charset="0"/>
              </a:rPr>
              <a:t>ponies='red')</a:t>
            </a:r>
            <a:endParaRPr lang="en-US" altLang="zh-CN">
              <a:latin typeface="Consolas" panose="020B0609020204030204" pitchFamily="49" charset="0"/>
            </a:endParaRPr>
          </a:p>
          <a:p>
            <a:endParaRPr lang="en-US" altLang="zh-CN" smtClean="0">
              <a:latin typeface="Consolas" panose="020B0609020204030204" pitchFamily="49" charset="0"/>
            </a:endParaRPr>
          </a:p>
          <a:p>
            <a:r>
              <a:rPr lang="en-US" altLang="zh-CN" smtClean="0">
                <a:latin typeface="Consolas" panose="020B0609020204030204" pitchFamily="49" charset="0"/>
              </a:rPr>
              <a:t>&gt;&gt;&gt; </a:t>
            </a:r>
            <a:r>
              <a:rPr lang="en-US" altLang="zh-CN">
                <a:latin typeface="Consolas" panose="020B0609020204030204" pitchFamily="49" charset="0"/>
              </a:rPr>
              <a:t>import yaml</a:t>
            </a:r>
          </a:p>
          <a:p>
            <a:r>
              <a:rPr lang="en-US" altLang="zh-CN">
                <a:latin typeface="Consolas" panose="020B0609020204030204" pitchFamily="49" charset="0"/>
              </a:rPr>
              <a:t>&gt;&gt;&gt; yaml.dump(b)</a:t>
            </a: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'!munch.Munch\nfoo: !munch.Munch\n  lol: true\nhello: 42\nponies: 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</a:rPr>
              <a:t>pretty!\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n'</a:t>
            </a:r>
          </a:p>
          <a:p>
            <a:endParaRPr lang="en-US" altLang="zh-CN" smtClean="0">
              <a:latin typeface="Consolas" panose="020B0609020204030204" pitchFamily="49" charset="0"/>
            </a:endParaRPr>
          </a:p>
          <a:p>
            <a:r>
              <a:rPr lang="en-US" altLang="zh-CN" smtClean="0">
                <a:latin typeface="Consolas" panose="020B0609020204030204" pitchFamily="49" charset="0"/>
              </a:rPr>
              <a:t>&gt;&gt;&gt; </a:t>
            </a:r>
            <a:r>
              <a:rPr lang="en-US" altLang="zh-CN">
                <a:latin typeface="Consolas" panose="020B0609020204030204" pitchFamily="49" charset="0"/>
              </a:rPr>
              <a:t>yaml.safe_dump(b)</a:t>
            </a: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'foo:\n  lol: true\nhello: 42\nponies: are pretty!\n'</a:t>
            </a:r>
            <a:endParaRPr lang="en-US" altLang="zh-CN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9301" y="958362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smtClean="0"/>
              <a:t>JSON</a:t>
            </a:r>
            <a:r>
              <a:rPr lang="zh-CN" altLang="en-US" sz="2000" smtClean="0"/>
              <a:t>序列化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6971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collections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collections</a:t>
            </a:r>
            <a:r>
              <a:rPr lang="zh-CN" altLang="en-US"/>
              <a:t>是</a:t>
            </a:r>
            <a:r>
              <a:rPr lang="en-US" altLang="zh-CN"/>
              <a:t>Python</a:t>
            </a:r>
            <a:r>
              <a:rPr lang="zh-CN" altLang="en-US"/>
              <a:t>内建的一个集合模块，提供了许多有用的集合</a:t>
            </a:r>
            <a:r>
              <a:rPr lang="zh-CN" altLang="en-US" smtClean="0"/>
              <a:t>类。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186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namedtuple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p = (1, 2)</a:t>
            </a:r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/>
              <a:t>tuple</a:t>
            </a:r>
            <a:r>
              <a:rPr lang="zh-CN" altLang="en-US" sz="2000"/>
              <a:t>可以表示不变集合，例如，一个点的二维坐标就可以表示成</a:t>
            </a:r>
          </a:p>
        </p:txBody>
      </p:sp>
      <p:sp>
        <p:nvSpPr>
          <p:cNvPr id="6" name="矩形 5"/>
          <p:cNvSpPr/>
          <p:nvPr/>
        </p:nvSpPr>
        <p:spPr>
          <a:xfrm>
            <a:off x="599302" y="2586668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from collections import namedtuple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Point = namedtuple('Point', ['x', 'y'])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p = Point(1, 2)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p.x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p.y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9301" y="1889126"/>
            <a:ext cx="1106809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/>
              <a:t>看到</a:t>
            </a:r>
            <a:r>
              <a:rPr lang="en-US" altLang="zh-CN" sz="2000"/>
              <a:t>(1, 2)</a:t>
            </a:r>
            <a:r>
              <a:rPr lang="zh-CN" altLang="en-US" sz="2000"/>
              <a:t>，很难看出这个</a:t>
            </a:r>
            <a:r>
              <a:rPr lang="en-US" altLang="zh-CN" sz="2000"/>
              <a:t>tuple</a:t>
            </a:r>
            <a:r>
              <a:rPr lang="zh-CN" altLang="en-US" sz="2000"/>
              <a:t>是用来表示一个坐标的。定义一个</a:t>
            </a:r>
            <a:r>
              <a:rPr lang="en-US" altLang="zh-CN" sz="2000"/>
              <a:t>class</a:t>
            </a:r>
            <a:r>
              <a:rPr lang="zh-CN" altLang="en-US" sz="2000"/>
              <a:t>又小题大做了，这时，</a:t>
            </a:r>
            <a:r>
              <a:rPr lang="en-US" altLang="zh-CN" sz="2000"/>
              <a:t>namedtuple</a:t>
            </a:r>
            <a:r>
              <a:rPr lang="zh-CN" altLang="en-US" sz="2000"/>
              <a:t>就派上了</a:t>
            </a:r>
            <a:r>
              <a:rPr lang="zh-CN" altLang="en-US" sz="2000" smtClean="0"/>
              <a:t>用场。</a:t>
            </a:r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599301" y="4758725"/>
            <a:ext cx="1106809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/>
              <a:t>namedtuple</a:t>
            </a:r>
            <a:r>
              <a:rPr lang="zh-CN" altLang="en-US" sz="2000"/>
              <a:t>是一个函数，它用来创建一个自定义的</a:t>
            </a:r>
            <a:r>
              <a:rPr lang="en-US" altLang="zh-CN" sz="2000"/>
              <a:t>tuple</a:t>
            </a:r>
            <a:r>
              <a:rPr lang="zh-CN" altLang="en-US" sz="2000"/>
              <a:t>对象，并且规定了</a:t>
            </a:r>
            <a:r>
              <a:rPr lang="en-US" altLang="zh-CN" sz="2000"/>
              <a:t>tuple</a:t>
            </a:r>
            <a:r>
              <a:rPr lang="zh-CN" altLang="en-US" sz="2000"/>
              <a:t>元素的个数，并可以用属性而不是索引来引用</a:t>
            </a:r>
            <a:r>
              <a:rPr lang="en-US" altLang="zh-CN" sz="2000"/>
              <a:t>tuple</a:t>
            </a:r>
            <a:r>
              <a:rPr lang="zh-CN" altLang="en-US" sz="2000"/>
              <a:t>的某个元素。</a:t>
            </a:r>
          </a:p>
          <a:p>
            <a:endParaRPr lang="zh-CN" altLang="en-US" sz="2000"/>
          </a:p>
          <a:p>
            <a:r>
              <a:rPr lang="zh-CN" altLang="en-US" sz="2000"/>
              <a:t>这样一来，我们用</a:t>
            </a:r>
            <a:r>
              <a:rPr lang="en-US" altLang="zh-CN" sz="2000"/>
              <a:t>namedtuple</a:t>
            </a:r>
            <a:r>
              <a:rPr lang="zh-CN" altLang="en-US" sz="2000"/>
              <a:t>可以很方便地定义一种数据类型，它具备</a:t>
            </a:r>
            <a:r>
              <a:rPr lang="en-US" altLang="zh-CN" sz="2000"/>
              <a:t>tuple</a:t>
            </a:r>
            <a:r>
              <a:rPr lang="zh-CN" altLang="en-US" sz="2000"/>
              <a:t>的不变性，又可以根据属性来引用，使用十分方便。</a:t>
            </a:r>
          </a:p>
        </p:txBody>
      </p:sp>
    </p:spTree>
    <p:extLst>
      <p:ext uri="{BB962C8B-B14F-4D97-AF65-F5344CB8AC3E}">
        <p14:creationId xmlns:p14="http://schemas.microsoft.com/office/powerpoint/2010/main" val="19086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deque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71220" y="2276660"/>
            <a:ext cx="10102735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from collections import deque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q = deque(['a', 'b', 'c'])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q.append('x')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q.appendleft('y')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q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deque(['y', 'a', 'b', 'c', 'x'])</a:t>
            </a:r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/>
              <a:t>使用</a:t>
            </a:r>
            <a:r>
              <a:rPr lang="en-US" altLang="zh-CN" sz="2000"/>
              <a:t>list</a:t>
            </a:r>
            <a:r>
              <a:rPr lang="zh-CN" altLang="en-US" sz="2000"/>
              <a:t>存储数据时，按索引访问元素很快，但是插入和删除元素就很慢了，因为</a:t>
            </a:r>
            <a:r>
              <a:rPr lang="en-US" altLang="zh-CN" sz="2000"/>
              <a:t>list</a:t>
            </a:r>
            <a:r>
              <a:rPr lang="zh-CN" altLang="en-US" sz="2000"/>
              <a:t>是线性存储，数据量大的时候，插入和删除效率很低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endParaRPr lang="en-US" altLang="zh-CN" sz="2000" smtClean="0"/>
          </a:p>
          <a:p>
            <a:r>
              <a:rPr lang="en-US" altLang="zh-CN" sz="2000"/>
              <a:t>deque</a:t>
            </a:r>
            <a:r>
              <a:rPr lang="zh-CN" altLang="en-US" sz="2000"/>
              <a:t>是为了高效实现插入和删除操作的双向列表，适合用于队列和栈</a:t>
            </a:r>
            <a:r>
              <a:rPr lang="zh-CN" altLang="en-US" sz="2000" smtClean="0"/>
              <a:t>：</a:t>
            </a:r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671220" y="4092409"/>
            <a:ext cx="1106809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/>
              <a:t>deque</a:t>
            </a:r>
            <a:r>
              <a:rPr lang="zh-CN" altLang="en-US" sz="2000"/>
              <a:t>除了实现</a:t>
            </a:r>
            <a:r>
              <a:rPr lang="en-US" altLang="zh-CN" sz="2000"/>
              <a:t>list</a:t>
            </a:r>
            <a:r>
              <a:rPr lang="zh-CN" altLang="en-US" sz="2000"/>
              <a:t>的</a:t>
            </a:r>
            <a:r>
              <a:rPr lang="en-US" altLang="zh-CN" sz="2000"/>
              <a:t>append()</a:t>
            </a:r>
            <a:r>
              <a:rPr lang="zh-CN" altLang="en-US" sz="2000"/>
              <a:t>和</a:t>
            </a:r>
            <a:r>
              <a:rPr lang="en-US" altLang="zh-CN" sz="2000"/>
              <a:t>pop()</a:t>
            </a:r>
            <a:r>
              <a:rPr lang="zh-CN" altLang="en-US" sz="2000"/>
              <a:t>外，还支持</a:t>
            </a:r>
            <a:r>
              <a:rPr lang="en-US" altLang="zh-CN" sz="2000"/>
              <a:t>appendleft()</a:t>
            </a:r>
            <a:r>
              <a:rPr lang="zh-CN" altLang="en-US" sz="2000"/>
              <a:t>和</a:t>
            </a:r>
            <a:r>
              <a:rPr lang="en-US" altLang="zh-CN" sz="2000"/>
              <a:t>popleft()</a:t>
            </a:r>
            <a:r>
              <a:rPr lang="zh-CN" altLang="en-US" sz="2000"/>
              <a:t>，这样就可以非常高效地往头部添加或删除元素。</a:t>
            </a:r>
          </a:p>
        </p:txBody>
      </p:sp>
    </p:spTree>
    <p:extLst>
      <p:ext uri="{BB962C8B-B14F-4D97-AF65-F5344CB8AC3E}">
        <p14:creationId xmlns:p14="http://schemas.microsoft.com/office/powerpoint/2010/main" val="128031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defaultdict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1" y="1661107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from collections import defaultdict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dd = defaultdict(lambda: 'N/A')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dd['key1'] = 'abc'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dd['key1'] # key1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存在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'abc'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dd['key2'] # key2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不存在，返回默认值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'N/A'</a:t>
            </a:r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/>
              <a:t>使用</a:t>
            </a:r>
            <a:r>
              <a:rPr lang="en-US" altLang="zh-CN" sz="2000"/>
              <a:t>dict</a:t>
            </a:r>
            <a:r>
              <a:rPr lang="zh-CN" altLang="en-US" sz="2000"/>
              <a:t>时，如果引用的</a:t>
            </a:r>
            <a:r>
              <a:rPr lang="en-US" altLang="zh-CN" sz="2000"/>
              <a:t>Key</a:t>
            </a:r>
            <a:r>
              <a:rPr lang="zh-CN" altLang="en-US" sz="2000"/>
              <a:t>不存在，就会抛出</a:t>
            </a:r>
            <a:r>
              <a:rPr lang="en-US" altLang="zh-CN" sz="2000"/>
              <a:t>KeyError</a:t>
            </a:r>
            <a:r>
              <a:rPr lang="zh-CN" altLang="en-US" sz="2000"/>
              <a:t>。如果希望</a:t>
            </a:r>
            <a:r>
              <a:rPr lang="en-US" altLang="zh-CN" sz="2000"/>
              <a:t>key</a:t>
            </a:r>
            <a:r>
              <a:rPr lang="zh-CN" altLang="en-US" sz="2000"/>
              <a:t>不存在时，返回一个默认值，就可以用</a:t>
            </a:r>
            <a:r>
              <a:rPr lang="en-US" altLang="zh-CN" sz="2000"/>
              <a:t>defaultdict</a:t>
            </a:r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599301" y="3808673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/>
              <a:t>除了在</a:t>
            </a:r>
            <a:r>
              <a:rPr lang="en-US" altLang="zh-CN" sz="2000"/>
              <a:t>Key</a:t>
            </a:r>
            <a:r>
              <a:rPr lang="zh-CN" altLang="en-US" sz="2000"/>
              <a:t>不存在时返回默认值，</a:t>
            </a:r>
            <a:r>
              <a:rPr lang="en-US" altLang="zh-CN" sz="2000"/>
              <a:t>defaultdict</a:t>
            </a:r>
            <a:r>
              <a:rPr lang="zh-CN" altLang="en-US" sz="2000"/>
              <a:t>的其他行为跟</a:t>
            </a:r>
            <a:r>
              <a:rPr lang="en-US" altLang="zh-CN" sz="2000"/>
              <a:t>dict</a:t>
            </a:r>
            <a:r>
              <a:rPr lang="zh-CN" altLang="en-US" sz="2000"/>
              <a:t>是完全一样的。</a:t>
            </a:r>
          </a:p>
        </p:txBody>
      </p:sp>
    </p:spTree>
    <p:extLst>
      <p:ext uri="{BB962C8B-B14F-4D97-AF65-F5344CB8AC3E}">
        <p14:creationId xmlns:p14="http://schemas.microsoft.com/office/powerpoint/2010/main" val="146296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OrderedDict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1" y="1661107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from collections import OrderedDict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d = dict([('a', 1), ('b', 2), ('c', 3)])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d # dict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的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是无序的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{'a': 1, 'c': 3, 'b': 2}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od = OrderedDict([('a', 1), ('b', 2), ('c', 3)])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od # OrderedDict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的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是有序的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OrderedDict([('a', 1), ('b', 2), ('c', 3)])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smtClean="0"/>
              <a:t>dict</a:t>
            </a:r>
            <a:r>
              <a:rPr lang="zh-CN" altLang="en-US" sz="2000"/>
              <a:t>的</a:t>
            </a:r>
            <a:r>
              <a:rPr lang="en-US" altLang="zh-CN" sz="2000" smtClean="0"/>
              <a:t>Key</a:t>
            </a:r>
            <a:r>
              <a:rPr lang="zh-CN" altLang="en-US" sz="2000"/>
              <a:t>是无序的。在对</a:t>
            </a:r>
            <a:r>
              <a:rPr lang="en-US" altLang="zh-CN" sz="2000"/>
              <a:t>dict</a:t>
            </a:r>
            <a:r>
              <a:rPr lang="zh-CN" altLang="en-US" sz="2000"/>
              <a:t>做迭代</a:t>
            </a:r>
            <a:r>
              <a:rPr lang="zh-CN" altLang="en-US" sz="2000" smtClean="0"/>
              <a:t>时无法</a:t>
            </a:r>
            <a:r>
              <a:rPr lang="zh-CN" altLang="en-US" sz="2000"/>
              <a:t>确定</a:t>
            </a:r>
            <a:r>
              <a:rPr lang="en-US" altLang="zh-CN" sz="2000"/>
              <a:t>Key</a:t>
            </a:r>
            <a:r>
              <a:rPr lang="zh-CN" altLang="en-US" sz="2000"/>
              <a:t>的顺序</a:t>
            </a:r>
            <a:r>
              <a:rPr lang="zh-CN" altLang="en-US" sz="2000" smtClean="0"/>
              <a:t>。</a:t>
            </a:r>
            <a:endParaRPr lang="zh-CN" altLang="en-US" sz="2000"/>
          </a:p>
          <a:p>
            <a:r>
              <a:rPr lang="zh-CN" altLang="en-US" sz="2000"/>
              <a:t>如果要保持</a:t>
            </a:r>
            <a:r>
              <a:rPr lang="en-US" altLang="zh-CN" sz="2000"/>
              <a:t>Key</a:t>
            </a:r>
            <a:r>
              <a:rPr lang="zh-CN" altLang="en-US" sz="2000"/>
              <a:t>的顺序，可以用</a:t>
            </a:r>
            <a:r>
              <a:rPr lang="en-US" altLang="zh-CN" sz="2000"/>
              <a:t>OrderedDict</a:t>
            </a:r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599301" y="3808673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smtClean="0"/>
              <a:t>注意：</a:t>
            </a:r>
            <a:r>
              <a:rPr lang="en-US" altLang="zh-CN" sz="2000" smtClean="0"/>
              <a:t>OrderedDict</a:t>
            </a:r>
            <a:r>
              <a:rPr lang="zh-CN" altLang="en-US" sz="2000"/>
              <a:t>的</a:t>
            </a:r>
            <a:r>
              <a:rPr lang="en-US" altLang="zh-CN" sz="2000"/>
              <a:t>Key</a:t>
            </a:r>
            <a:r>
              <a:rPr lang="zh-CN" altLang="en-US" sz="2000"/>
              <a:t>会按照插入的顺序排列，不是</a:t>
            </a:r>
            <a:r>
              <a:rPr lang="en-US" altLang="zh-CN" sz="2000"/>
              <a:t>Key</a:t>
            </a:r>
            <a:r>
              <a:rPr lang="zh-CN" altLang="en-US" sz="2000"/>
              <a:t>本身排序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599301" y="4193490"/>
            <a:ext cx="10102735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od = OrderedDict()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od['z'] = 1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od['y'] = 2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od['x'] = 3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list(od.keys()) # 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按照插入的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的顺序返回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['z', 'y', 'x']</a:t>
            </a:r>
          </a:p>
        </p:txBody>
      </p:sp>
    </p:spTree>
    <p:extLst>
      <p:ext uri="{BB962C8B-B14F-4D97-AF65-F5344CB8AC3E}">
        <p14:creationId xmlns:p14="http://schemas.microsoft.com/office/powerpoint/2010/main" val="331890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struct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提供了一个</a:t>
            </a:r>
            <a:r>
              <a:rPr lang="en-US" altLang="zh-CN"/>
              <a:t>struct</a:t>
            </a:r>
            <a:r>
              <a:rPr lang="zh-CN" altLang="en-US"/>
              <a:t>模块来解决</a:t>
            </a:r>
            <a:r>
              <a:rPr lang="en-US" altLang="zh-CN"/>
              <a:t>bytes</a:t>
            </a:r>
            <a:r>
              <a:rPr lang="zh-CN" altLang="en-US"/>
              <a:t>和其他二进制数据类型的转换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379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struct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from struct import *</a:t>
            </a:r>
          </a:p>
          <a:p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pack('hhl', 1, 2, 3)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b'\x00\x01\x00\x02\x00\x00\x00\x03'</a:t>
            </a:r>
          </a:p>
          <a:p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unpack('hhl', b'\x00\x01\x00\x02\x00\x00\x00\x03')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(1, 2, 3)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calcsize('hhl')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smtClean="0"/>
              <a:t>序列化</a:t>
            </a:r>
            <a:endParaRPr lang="zh-CN" altLang="en-US" sz="2000"/>
          </a:p>
        </p:txBody>
      </p:sp>
      <p:sp>
        <p:nvSpPr>
          <p:cNvPr id="6" name="矩形 5"/>
          <p:cNvSpPr/>
          <p:nvPr/>
        </p:nvSpPr>
        <p:spPr>
          <a:xfrm>
            <a:off x="599302" y="4507586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record = b'raymond   \x32\x12\x08\x01\x08'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name, serialnum, school, gradelevel = unpack('&lt;10sHHb', record)</a:t>
            </a:r>
          </a:p>
          <a:p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from collections import namedtuple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Student = namedtuple('Student', 'name serialnum school gradelevel')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Student._make(unpack('&lt;10sHHb', record))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Student(name=b'raymond   ', serialnum=4658, school=264, gradelevel=8)</a:t>
            </a:r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9301" y="4107476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smtClean="0"/>
              <a:t>反序列化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8629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struct - format string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59" y="925543"/>
            <a:ext cx="6263028" cy="240937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869" y="58588"/>
            <a:ext cx="5455655" cy="655266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84520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contextlib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的标准库</a:t>
            </a:r>
            <a:r>
              <a:rPr lang="en-US" altLang="zh-CN" smtClean="0"/>
              <a:t>contextlib</a:t>
            </a:r>
            <a:r>
              <a:rPr lang="zh-CN" altLang="en-US" smtClean="0"/>
              <a:t>简化了上下文管理。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84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26611" y="1259217"/>
            <a:ext cx="1794446" cy="441789"/>
          </a:xfrm>
        </p:spPr>
        <p:txBody>
          <a:bodyPr>
            <a:normAutofit/>
          </a:bodyPr>
          <a:lstStyle/>
          <a:p>
            <a:r>
              <a:rPr lang="en-US" altLang="zh-CN"/>
              <a:t>XML</a:t>
            </a:r>
            <a:r>
              <a:rPr lang="zh-CN" altLang="en-US" smtClean="0"/>
              <a:t>示例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3"/>
          </p:nvPr>
        </p:nvSpPr>
        <p:spPr>
          <a:xfrm>
            <a:off x="8347350" y="2016793"/>
            <a:ext cx="2402547" cy="441789"/>
          </a:xfrm>
        </p:spPr>
        <p:txBody>
          <a:bodyPr>
            <a:normAutofit/>
          </a:bodyPr>
          <a:lstStyle/>
          <a:p>
            <a:r>
              <a:rPr lang="en-US" altLang="zh-CN" smtClean="0"/>
              <a:t>YAML</a:t>
            </a:r>
            <a:r>
              <a:rPr lang="zh-CN" altLang="en-US" smtClean="0"/>
              <a:t>示例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50" y="1152406"/>
            <a:ext cx="3880100" cy="545884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413" y="2420251"/>
            <a:ext cx="3762375" cy="4191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11" y="1701006"/>
            <a:ext cx="4304576" cy="491024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7" name="文本占位符 8"/>
          <p:cNvSpPr txBox="1">
            <a:spLocks/>
          </p:cNvSpPr>
          <p:nvPr/>
        </p:nvSpPr>
        <p:spPr>
          <a:xfrm>
            <a:off x="4467250" y="714287"/>
            <a:ext cx="1794446" cy="441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JSON</a:t>
            </a:r>
            <a:r>
              <a:rPr lang="zh-CN" altLang="en-US" smtClean="0"/>
              <a:t>示例</a:t>
            </a:r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599303" y="0"/>
            <a:ext cx="10515600" cy="714287"/>
          </a:xfrm>
        </p:spPr>
        <p:txBody>
          <a:bodyPr/>
          <a:lstStyle/>
          <a:p>
            <a:r>
              <a:rPr lang="zh-CN" altLang="en-US" smtClean="0"/>
              <a:t>标准的数据序列化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758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contextlib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try: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f = open('/path/to/file', 'r')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f.read()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finally: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if f: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f.close()</a:t>
            </a:r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/>
              <a:t>读写文件这样的资源要特别注意，必须在使用完毕后正确关闭</a:t>
            </a:r>
            <a:r>
              <a:rPr lang="zh-CN" altLang="en-US" sz="2000" smtClean="0"/>
              <a:t>它们</a:t>
            </a:r>
            <a:endParaRPr lang="zh-CN" altLang="en-US" sz="2000"/>
          </a:p>
        </p:txBody>
      </p:sp>
      <p:sp>
        <p:nvSpPr>
          <p:cNvPr id="6" name="矩形 5"/>
          <p:cNvSpPr/>
          <p:nvPr/>
        </p:nvSpPr>
        <p:spPr>
          <a:xfrm>
            <a:off x="577965" y="3654785"/>
            <a:ext cx="10102735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with open('/path/to/file', 'r') as f: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f.read()</a:t>
            </a:r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9301" y="3254675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smtClean="0"/>
              <a:t>with</a:t>
            </a:r>
            <a:r>
              <a:rPr lang="zh-CN" altLang="en-US" sz="2000"/>
              <a:t>语句</a:t>
            </a:r>
            <a:r>
              <a:rPr lang="zh-CN" altLang="en-US" sz="2000" smtClean="0"/>
              <a:t>允许更方便</a:t>
            </a:r>
            <a:r>
              <a:rPr lang="zh-CN" altLang="en-US" sz="2000"/>
              <a:t>地使用资源，而不必担心资源没有关闭，所以上面的代码可以简化为</a:t>
            </a:r>
          </a:p>
        </p:txBody>
      </p:sp>
    </p:spTree>
    <p:extLst>
      <p:ext uri="{BB962C8B-B14F-4D97-AF65-F5344CB8AC3E}">
        <p14:creationId xmlns:p14="http://schemas.microsoft.com/office/powerpoint/2010/main" val="345015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contextlib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48013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class Query(object):</a:t>
            </a:r>
          </a:p>
          <a:p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def __init__(self, name):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self.name = name</a:t>
            </a:r>
          </a:p>
          <a:p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def __enter__(self):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print('Begin')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return self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def __exit__(self, exc_type, exc_value, traceback):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if exc_type: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    print('Error')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else: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    print('End')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def query(self):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print('Query info about %s...' % self.name)</a:t>
            </a:r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/>
              <a:t>实现上下文管理是通过</a:t>
            </a:r>
            <a:r>
              <a:rPr lang="en-US" altLang="zh-CN" sz="2000"/>
              <a:t>__enter__</a:t>
            </a:r>
            <a:r>
              <a:rPr lang="zh-CN" altLang="en-US" sz="2000"/>
              <a:t>和</a:t>
            </a:r>
            <a:r>
              <a:rPr lang="en-US" altLang="zh-CN" sz="2000"/>
              <a:t>__exit__</a:t>
            </a:r>
            <a:r>
              <a:rPr lang="zh-CN" altLang="en-US" sz="2000"/>
              <a:t>这两个方法实现的</a:t>
            </a:r>
          </a:p>
        </p:txBody>
      </p:sp>
      <p:sp>
        <p:nvSpPr>
          <p:cNvPr id="6" name="矩形 5"/>
          <p:cNvSpPr/>
          <p:nvPr/>
        </p:nvSpPr>
        <p:spPr>
          <a:xfrm>
            <a:off x="7325474" y="4262533"/>
            <a:ext cx="4623371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# Query</a:t>
            </a:r>
            <a:r>
              <a:rPr lang="zh-CN" alt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对象用于</a:t>
            </a:r>
            <a:r>
              <a:rPr lang="en-US" altLang="zh-C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with</a:t>
            </a:r>
            <a:r>
              <a:rPr lang="zh-CN" alt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语句</a:t>
            </a:r>
            <a:endParaRPr lang="en-US" altLang="zh-CN" sz="20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20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with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Query('Bob') as q:</a:t>
            </a:r>
          </a:p>
          <a:p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    q.query()</a:t>
            </a:r>
            <a:endParaRPr lang="en-US" altLang="zh-CN" sz="20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73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@contextmanager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from contextlib import contextmanager</a:t>
            </a:r>
          </a:p>
          <a:p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class Query(object):</a:t>
            </a:r>
          </a:p>
          <a:p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def __init__(self, name):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self.name = name</a:t>
            </a:r>
          </a:p>
          <a:p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def query(self):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print('Query info about %s...' % self.name)</a:t>
            </a:r>
          </a:p>
          <a:p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@contextmanager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def create_query(name):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print('Begin')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q = Query(name)</a:t>
            </a: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    yield q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print('End')</a:t>
            </a:r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/>
              <a:t>编写</a:t>
            </a:r>
            <a:r>
              <a:rPr lang="en-US" altLang="zh-CN" sz="2000"/>
              <a:t>__enter__</a:t>
            </a:r>
            <a:r>
              <a:rPr lang="zh-CN" altLang="en-US" sz="2000"/>
              <a:t>和</a:t>
            </a:r>
            <a:r>
              <a:rPr lang="en-US" altLang="zh-CN" sz="2000"/>
              <a:t>__exit__</a:t>
            </a:r>
            <a:r>
              <a:rPr lang="zh-CN" altLang="en-US" sz="2000"/>
              <a:t>仍然很繁琐，因此</a:t>
            </a:r>
            <a:r>
              <a:rPr lang="en-US" altLang="zh-CN" sz="2000"/>
              <a:t>Python</a:t>
            </a:r>
            <a:r>
              <a:rPr lang="zh-CN" altLang="en-US" sz="2000"/>
              <a:t>的标准库</a:t>
            </a:r>
            <a:r>
              <a:rPr lang="en-US" altLang="zh-CN" sz="2000"/>
              <a:t>contextlib</a:t>
            </a:r>
            <a:r>
              <a:rPr lang="zh-CN" altLang="en-US" sz="2000"/>
              <a:t>提供了更简单的写法</a:t>
            </a:r>
          </a:p>
        </p:txBody>
      </p:sp>
      <p:sp>
        <p:nvSpPr>
          <p:cNvPr id="6" name="矩形 5"/>
          <p:cNvSpPr/>
          <p:nvPr/>
        </p:nvSpPr>
        <p:spPr>
          <a:xfrm>
            <a:off x="6493268" y="5032910"/>
            <a:ext cx="4890499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# Query</a:t>
            </a:r>
            <a:r>
              <a:rPr lang="zh-CN" alt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对象用于</a:t>
            </a:r>
            <a:r>
              <a:rPr lang="en-US" altLang="zh-C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with</a:t>
            </a:r>
            <a:r>
              <a:rPr lang="zh-CN" alt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语句</a:t>
            </a:r>
            <a:endParaRPr lang="en-US" altLang="zh-CN" sz="20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20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with create_query('Bob') as q:</a:t>
            </a:r>
          </a:p>
          <a:p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    q.query()</a:t>
            </a:r>
          </a:p>
        </p:txBody>
      </p:sp>
    </p:spTree>
    <p:extLst>
      <p:ext uri="{BB962C8B-B14F-4D97-AF65-F5344CB8AC3E}">
        <p14:creationId xmlns:p14="http://schemas.microsoft.com/office/powerpoint/2010/main" val="222048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contextlib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@contextmanager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def tag(name):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print("&lt;%s&gt;" % name)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yield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print("&lt;/%s&gt;" % name)</a:t>
            </a:r>
          </a:p>
          <a:p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with tag("h1"):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print("hello")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print("world")</a:t>
            </a:r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/>
              <a:t>希望在某段代码执行前后自动执行特定代码，也可以用</a:t>
            </a:r>
            <a:r>
              <a:rPr lang="en-US" altLang="zh-CN" sz="2000"/>
              <a:t>@contextmanager</a:t>
            </a:r>
            <a:r>
              <a:rPr lang="zh-CN" altLang="en-US" sz="2000"/>
              <a:t>实现</a:t>
            </a:r>
          </a:p>
        </p:txBody>
      </p:sp>
      <p:sp>
        <p:nvSpPr>
          <p:cNvPr id="6" name="矩形 5"/>
          <p:cNvSpPr/>
          <p:nvPr/>
        </p:nvSpPr>
        <p:spPr>
          <a:xfrm>
            <a:off x="7140539" y="2716440"/>
            <a:ext cx="4126576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代码执行结果</a:t>
            </a:r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h1&gt;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hello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world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&lt;/h1&gt;</a:t>
            </a:r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9301" y="4105117"/>
            <a:ext cx="11068090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/>
              <a:t>代码的执行顺序是：</a:t>
            </a:r>
          </a:p>
          <a:p>
            <a:endParaRPr lang="zh-CN" altLang="en-US" sz="200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/>
              <a:t>with</a:t>
            </a:r>
            <a:r>
              <a:rPr lang="zh-CN" altLang="en-US" sz="2000"/>
              <a:t>语句首先执行</a:t>
            </a:r>
            <a:r>
              <a:rPr lang="en-US" altLang="zh-CN" sz="2000"/>
              <a:t>yield</a:t>
            </a:r>
            <a:r>
              <a:rPr lang="zh-CN" altLang="en-US" sz="2000"/>
              <a:t>之前的语句，因此打印出</a:t>
            </a:r>
            <a:r>
              <a:rPr lang="en-US" altLang="zh-CN" sz="2000"/>
              <a:t>&lt;h1&gt;</a:t>
            </a:r>
            <a:r>
              <a:rPr lang="zh-CN" altLang="en-US" sz="2000"/>
              <a:t>；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/>
              <a:t>yield</a:t>
            </a:r>
            <a:r>
              <a:rPr lang="zh-CN" altLang="en-US" sz="2000"/>
              <a:t>调用会执行</a:t>
            </a:r>
            <a:r>
              <a:rPr lang="en-US" altLang="zh-CN" sz="2000"/>
              <a:t>with</a:t>
            </a:r>
            <a:r>
              <a:rPr lang="zh-CN" altLang="en-US" sz="2000"/>
              <a:t>语句内部的所有语句，因此打印出</a:t>
            </a:r>
            <a:r>
              <a:rPr lang="en-US" altLang="zh-CN" sz="2000"/>
              <a:t>hello</a:t>
            </a:r>
            <a:r>
              <a:rPr lang="zh-CN" altLang="en-US" sz="2000"/>
              <a:t>和</a:t>
            </a:r>
            <a:r>
              <a:rPr lang="en-US" altLang="zh-CN" sz="2000"/>
              <a:t>world</a:t>
            </a:r>
            <a:r>
              <a:rPr lang="zh-CN" altLang="en-US" sz="2000"/>
              <a:t>；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/>
              <a:t>最后执行</a:t>
            </a:r>
            <a:r>
              <a:rPr lang="en-US" altLang="zh-CN" sz="2000"/>
              <a:t>yield</a:t>
            </a:r>
            <a:r>
              <a:rPr lang="zh-CN" altLang="en-US" sz="2000"/>
              <a:t>之后的语句，打印出</a:t>
            </a:r>
            <a:r>
              <a:rPr lang="en-US" altLang="zh-CN" sz="2000"/>
              <a:t>&lt;/h1&gt;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endParaRPr lang="zh-CN" altLang="en-US" sz="2000"/>
          </a:p>
          <a:p>
            <a:r>
              <a:rPr lang="zh-CN" altLang="en-US" sz="2000"/>
              <a:t>因此，</a:t>
            </a:r>
            <a:r>
              <a:rPr lang="en-US" altLang="zh-CN" sz="2000"/>
              <a:t>@contextmanager</a:t>
            </a:r>
            <a:r>
              <a:rPr lang="zh-CN" altLang="en-US" sz="2000"/>
              <a:t>让我们通过编写</a:t>
            </a:r>
            <a:r>
              <a:rPr lang="en-US" altLang="zh-CN" sz="2000"/>
              <a:t>generator</a:t>
            </a:r>
            <a:r>
              <a:rPr lang="zh-CN" altLang="en-US" sz="2000"/>
              <a:t>来简化上下文管理。</a:t>
            </a:r>
          </a:p>
        </p:txBody>
      </p:sp>
    </p:spTree>
    <p:extLst>
      <p:ext uri="{BB962C8B-B14F-4D97-AF65-F5344CB8AC3E}">
        <p14:creationId xmlns:p14="http://schemas.microsoft.com/office/powerpoint/2010/main" val="382639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@closing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import contextlib</a:t>
            </a:r>
          </a:p>
          <a:p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class Resource(object):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def open(self):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print 'Open Resource'</a:t>
            </a:r>
          </a:p>
          <a:p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def close(self):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print 'Close Resource'</a:t>
            </a:r>
          </a:p>
          <a:p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with contextlib.closing(Resource()) as r: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r.open()</a:t>
            </a:r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/>
              <a:t>用了</a:t>
            </a:r>
            <a:r>
              <a:rPr lang="en-US" altLang="zh-CN" sz="2000" smtClean="0"/>
              <a:t>contextlib.closing</a:t>
            </a:r>
            <a:r>
              <a:rPr lang="en-US" altLang="zh-CN" sz="2000"/>
              <a:t>()</a:t>
            </a:r>
            <a:r>
              <a:rPr lang="zh-CN" altLang="en-US" sz="2000"/>
              <a:t>的</a:t>
            </a:r>
            <a:r>
              <a:rPr lang="en-US" altLang="zh-CN" sz="2000"/>
              <a:t>with</a:t>
            </a:r>
            <a:r>
              <a:rPr lang="zh-CN" altLang="en-US" sz="2000"/>
              <a:t>语句块则在退出时会自动调用</a:t>
            </a:r>
            <a:r>
              <a:rPr lang="en-US" altLang="zh-CN" sz="2000"/>
              <a:t>close()</a:t>
            </a:r>
            <a:r>
              <a:rPr lang="zh-CN" altLang="en-US" sz="2000"/>
              <a:t>方法</a:t>
            </a:r>
          </a:p>
        </p:txBody>
      </p:sp>
      <p:sp>
        <p:nvSpPr>
          <p:cNvPr id="11" name="矩形 10"/>
          <p:cNvSpPr/>
          <p:nvPr/>
        </p:nvSpPr>
        <p:spPr>
          <a:xfrm>
            <a:off x="599300" y="4859170"/>
            <a:ext cx="6294659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代码执行结果</a:t>
            </a:r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Open Resource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Close Resource</a:t>
            </a:r>
          </a:p>
        </p:txBody>
      </p:sp>
    </p:spTree>
    <p:extLst>
      <p:ext uri="{BB962C8B-B14F-4D97-AF65-F5344CB8AC3E}">
        <p14:creationId xmlns:p14="http://schemas.microsoft.com/office/powerpoint/2010/main" val="25713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@closing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from contextlib import closing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from urllib.request import urlopen</a:t>
            </a:r>
          </a:p>
          <a:p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with closing(urlopen('https://www.python.org')) as page: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for line in page: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print(line)</a:t>
            </a:r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smtClean="0"/>
              <a:t>如果</a:t>
            </a:r>
            <a:r>
              <a:rPr lang="zh-CN" altLang="en-US" sz="2000"/>
              <a:t>一个对象没有实现上下文</a:t>
            </a:r>
            <a:r>
              <a:rPr lang="zh-CN" altLang="en-US" sz="2000" smtClean="0"/>
              <a:t>，可以</a:t>
            </a:r>
            <a:r>
              <a:rPr lang="zh-CN" altLang="en-US" sz="2000"/>
              <a:t>用</a:t>
            </a:r>
            <a:r>
              <a:rPr lang="en-US" altLang="zh-CN" sz="2000"/>
              <a:t>closing()</a:t>
            </a:r>
            <a:r>
              <a:rPr lang="zh-CN" altLang="en-US" sz="2000"/>
              <a:t>来把该对象变为上下文对象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99301" y="3252362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/>
              <a:t>closing</a:t>
            </a:r>
            <a:r>
              <a:rPr lang="zh-CN" altLang="en-US" sz="2000"/>
              <a:t>也是一个经过</a:t>
            </a:r>
            <a:r>
              <a:rPr lang="en-US" altLang="zh-CN" sz="2000"/>
              <a:t>@contextmanager</a:t>
            </a:r>
            <a:r>
              <a:rPr lang="zh-CN" altLang="en-US" sz="2000"/>
              <a:t>装饰的</a:t>
            </a:r>
            <a:r>
              <a:rPr lang="en-US" altLang="zh-CN" sz="2000"/>
              <a:t>generator</a:t>
            </a:r>
            <a:endParaRPr lang="zh-CN" altLang="en-US" sz="2000"/>
          </a:p>
        </p:txBody>
      </p:sp>
      <p:sp>
        <p:nvSpPr>
          <p:cNvPr id="8" name="矩形 7"/>
          <p:cNvSpPr/>
          <p:nvPr/>
        </p:nvSpPr>
        <p:spPr>
          <a:xfrm>
            <a:off x="599302" y="3673087"/>
            <a:ext cx="10102735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@contextmanager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def closing(thing):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try: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yield thing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finally:</a:t>
            </a: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        thing.close()</a:t>
            </a:r>
            <a:endParaRPr lang="en-US" altLang="zh-CN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9301" y="5562077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/>
              <a:t>它的作用就是把任意对象变为上下文对象，并支持</a:t>
            </a:r>
            <a:r>
              <a:rPr lang="en-US" altLang="zh-CN" sz="2000"/>
              <a:t>with</a:t>
            </a:r>
            <a:r>
              <a:rPr lang="zh-CN" altLang="en-US" sz="2000"/>
              <a:t>语句</a:t>
            </a:r>
            <a:r>
              <a:rPr lang="zh-CN" altLang="en-US" sz="2000" smtClean="0"/>
              <a:t>。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43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@asynccontextmanager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from contextlib import asynccontextmanager</a:t>
            </a:r>
          </a:p>
          <a:p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@asynccontextmanager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async def get_connection():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conn = await acquire_db_connection()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try:</a:t>
            </a: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        yield conn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finally: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await release_db_connection(conn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smtClean="0"/>
              <a:t>异步</a:t>
            </a:r>
            <a:r>
              <a:rPr lang="en-US" altLang="zh-CN" sz="2000" smtClean="0"/>
              <a:t>contextmananger</a:t>
            </a:r>
            <a:r>
              <a:rPr lang="zh-CN" altLang="en-US" sz="2000" smtClean="0"/>
              <a:t>支持协程</a:t>
            </a:r>
            <a:endParaRPr lang="zh-CN" altLang="en-US" sz="2000"/>
          </a:p>
        </p:txBody>
      </p:sp>
      <p:sp>
        <p:nvSpPr>
          <p:cNvPr id="6" name="矩形 5"/>
          <p:cNvSpPr/>
          <p:nvPr/>
        </p:nvSpPr>
        <p:spPr>
          <a:xfrm>
            <a:off x="599301" y="4305172"/>
            <a:ext cx="10102736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async def get_all_users():</a:t>
            </a:r>
          </a:p>
          <a:p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</a:rPr>
              <a:t>    async with get_connection() as conn:</a:t>
            </a:r>
          </a:p>
          <a:p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        return conn.query('SELECT ...')</a:t>
            </a:r>
          </a:p>
        </p:txBody>
      </p:sp>
    </p:spTree>
    <p:extLst>
      <p:ext uri="{BB962C8B-B14F-4D97-AF65-F5344CB8AC3E}">
        <p14:creationId xmlns:p14="http://schemas.microsoft.com/office/powerpoint/2010/main" val="19176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</a:t>
            </a:r>
            <a:r>
              <a:rPr lang="en-US" altLang="zh-CN" smtClean="0"/>
              <a:t>#3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99303" y="1133647"/>
            <a:ext cx="11049358" cy="5110634"/>
          </a:xfrm>
        </p:spPr>
        <p:txBody>
          <a:bodyPr>
            <a:normAutofit/>
          </a:bodyPr>
          <a:lstStyle/>
          <a:p>
            <a:r>
              <a:rPr lang="zh-CN" altLang="en-US" sz="2400" smtClean="0"/>
              <a:t>作业题目：</a:t>
            </a:r>
            <a:r>
              <a:rPr lang="zh-CN" altLang="en-US" sz="2000" smtClean="0"/>
              <a:t>实现</a:t>
            </a:r>
            <a:r>
              <a:rPr lang="en-US" altLang="zh-CN" sz="2000" smtClean="0"/>
              <a:t>localProxy</a:t>
            </a:r>
            <a:r>
              <a:rPr lang="zh-CN" altLang="en-US" sz="2000" smtClean="0"/>
              <a:t>和</a:t>
            </a:r>
            <a:r>
              <a:rPr lang="en-US" altLang="zh-CN" sz="2000" smtClean="0"/>
              <a:t>remoteProxy</a:t>
            </a:r>
            <a:r>
              <a:rPr lang="zh-CN" altLang="en-US" sz="2000" smtClean="0"/>
              <a:t>（</a:t>
            </a:r>
            <a:r>
              <a:rPr lang="zh-CN" altLang="en-US" sz="2000"/>
              <a:t>以</a:t>
            </a:r>
            <a:r>
              <a:rPr lang="zh-CN" altLang="en-US" sz="2000" smtClean="0"/>
              <a:t>作业</a:t>
            </a:r>
            <a:r>
              <a:rPr lang="en-US" altLang="zh-CN" sz="2000" smtClean="0"/>
              <a:t>#2</a:t>
            </a:r>
            <a:r>
              <a:rPr lang="zh-CN" altLang="en-US" sz="2000" smtClean="0"/>
              <a:t>为基础）</a:t>
            </a:r>
            <a:endParaRPr lang="en-US" altLang="zh-CN" sz="2000"/>
          </a:p>
          <a:p>
            <a:r>
              <a:rPr lang="zh-CN" altLang="en-US" sz="2400" smtClean="0"/>
              <a:t>作业要求：</a:t>
            </a:r>
            <a:endParaRPr lang="en-US" altLang="zh-CN" sz="2400" smtClean="0"/>
          </a:p>
          <a:p>
            <a:pPr marL="685800" lvl="2">
              <a:spcBef>
                <a:spcPts val="1000"/>
              </a:spcBef>
            </a:pPr>
            <a:r>
              <a:rPr lang="zh-CN" altLang="en-US" sz="2200"/>
              <a:t>使用</a:t>
            </a:r>
            <a:r>
              <a:rPr lang="en-US" altLang="zh-CN" sz="2200"/>
              <a:t>asyncio</a:t>
            </a:r>
            <a:r>
              <a:rPr lang="zh-CN" altLang="en-US" sz="2200"/>
              <a:t>的</a:t>
            </a:r>
            <a:r>
              <a:rPr lang="en-US" altLang="zh-CN" sz="2200" smtClean="0"/>
              <a:t>streams API</a:t>
            </a:r>
            <a:r>
              <a:rPr lang="zh-CN" altLang="en-US" sz="2200" smtClean="0"/>
              <a:t>实现分离式的</a:t>
            </a:r>
            <a:r>
              <a:rPr lang="en-US" altLang="zh-CN" sz="2200" smtClean="0"/>
              <a:t>localProxy</a:t>
            </a:r>
            <a:r>
              <a:rPr lang="zh-CN" altLang="en-US" sz="2200" smtClean="0"/>
              <a:t>和</a:t>
            </a:r>
            <a:r>
              <a:rPr lang="en-US" altLang="zh-CN" sz="2200" smtClean="0"/>
              <a:t>remoteProxy</a:t>
            </a:r>
            <a:r>
              <a:rPr lang="zh-CN" altLang="en-US" sz="2200" smtClean="0"/>
              <a:t>两个单独程序</a:t>
            </a:r>
            <a:endParaRPr lang="en-US" altLang="zh-CN" sz="2200" smtClean="0"/>
          </a:p>
          <a:p>
            <a:pPr marL="685800" lvl="2">
              <a:spcBef>
                <a:spcPts val="1000"/>
              </a:spcBef>
            </a:pPr>
            <a:r>
              <a:rPr lang="zh-CN" altLang="en-US" sz="2200" smtClean="0"/>
              <a:t>需求说明详见下一页的流程图</a:t>
            </a:r>
            <a:endParaRPr lang="en-US" altLang="zh-CN" sz="2200"/>
          </a:p>
          <a:p>
            <a:pPr lvl="1"/>
            <a:r>
              <a:rPr lang="en-US" altLang="zh-CN" sz="2200" smtClean="0"/>
              <a:t>localProxy</a:t>
            </a:r>
            <a:r>
              <a:rPr lang="zh-CN" altLang="en-US" sz="2200" smtClean="0"/>
              <a:t>收到的每个</a:t>
            </a:r>
            <a:r>
              <a:rPr lang="en-US" altLang="zh-CN" sz="2200" smtClean="0"/>
              <a:t>TCP</a:t>
            </a:r>
            <a:r>
              <a:rPr lang="zh-CN" altLang="en-US" sz="2200" smtClean="0"/>
              <a:t>连接单独建立</a:t>
            </a:r>
            <a:r>
              <a:rPr lang="zh-CN" altLang="en-US" sz="2200" smtClean="0"/>
              <a:t>代理</a:t>
            </a:r>
            <a:r>
              <a:rPr lang="en-US" altLang="zh-CN" sz="2200" smtClean="0"/>
              <a:t>TCP</a:t>
            </a:r>
            <a:r>
              <a:rPr lang="zh-CN" altLang="en-US" sz="2200" smtClean="0"/>
              <a:t>连接</a:t>
            </a:r>
            <a:endParaRPr lang="en-US" altLang="zh-CN" sz="2200" smtClean="0"/>
          </a:p>
          <a:p>
            <a:r>
              <a:rPr lang="zh-CN" altLang="en-US" sz="2400" smtClean="0"/>
              <a:t>提交</a:t>
            </a:r>
            <a:r>
              <a:rPr lang="zh-CN" altLang="en-US" sz="2400"/>
              <a:t>地址</a:t>
            </a:r>
            <a:r>
              <a:rPr lang="zh-CN" altLang="en-US" sz="2400" smtClean="0"/>
              <a:t>：课程</a:t>
            </a:r>
            <a:r>
              <a:rPr lang="en-US" altLang="zh-CN" sz="2400" smtClean="0"/>
              <a:t>QQ</a:t>
            </a:r>
            <a:r>
              <a:rPr lang="zh-CN" altLang="en-US" sz="2400" smtClean="0"/>
              <a:t>群中</a:t>
            </a:r>
            <a:r>
              <a:rPr lang="zh-CN" altLang="en-US" sz="2400" smtClean="0"/>
              <a:t>的</a:t>
            </a:r>
            <a:r>
              <a:rPr lang="zh-CN" altLang="en-US" sz="2400" smtClean="0"/>
              <a:t>作业菜单：</a:t>
            </a:r>
            <a:r>
              <a:rPr lang="en-US" altLang="zh-CN" sz="2400" smtClean="0"/>
              <a:t>#3</a:t>
            </a:r>
            <a:r>
              <a:rPr lang="zh-CN" altLang="en-US" sz="2400" smtClean="0"/>
              <a:t>作业</a:t>
            </a:r>
            <a:endParaRPr lang="en-US" altLang="zh-CN" sz="2400" smtClean="0"/>
          </a:p>
          <a:p>
            <a:r>
              <a:rPr lang="zh-CN" altLang="en-US" sz="2400" smtClean="0"/>
              <a:t>作业文件：</a:t>
            </a:r>
            <a:r>
              <a:rPr lang="en-US" altLang="zh-CN" sz="2400" smtClean="0"/>
              <a:t>py3-</a:t>
            </a:r>
            <a:r>
              <a:rPr lang="zh-CN" altLang="en-US" sz="2400"/>
              <a:t>班级</a:t>
            </a:r>
            <a:r>
              <a:rPr lang="en-US" altLang="zh-CN" sz="2400"/>
              <a:t>-</a:t>
            </a:r>
            <a:r>
              <a:rPr lang="zh-CN" altLang="en-US" sz="2400"/>
              <a:t>学号</a:t>
            </a:r>
            <a:r>
              <a:rPr lang="en-US" altLang="zh-CN" sz="2400"/>
              <a:t>-</a:t>
            </a:r>
            <a:r>
              <a:rPr lang="zh-CN" altLang="en-US" sz="2400" smtClean="0"/>
              <a:t>姓名</a:t>
            </a:r>
            <a:r>
              <a:rPr lang="en-US" altLang="zh-CN" sz="2400" smtClean="0"/>
              <a:t>.md</a:t>
            </a:r>
          </a:p>
          <a:p>
            <a:r>
              <a:rPr lang="zh-CN" altLang="en-US" sz="2400"/>
              <a:t>作业</a:t>
            </a:r>
            <a:r>
              <a:rPr lang="zh-CN" altLang="en-US" sz="2400" smtClean="0"/>
              <a:t>格式：</a:t>
            </a:r>
            <a:r>
              <a:rPr lang="en-US" altLang="zh-CN" sz="2400" smtClean="0"/>
              <a:t>Markdown </a:t>
            </a:r>
            <a:r>
              <a:rPr lang="zh-CN" altLang="en-US" sz="2400" smtClean="0"/>
              <a:t>格式</a:t>
            </a:r>
            <a:r>
              <a:rPr lang="zh-CN" altLang="en-US" sz="2400"/>
              <a:t>（代码嵌入作业模板</a:t>
            </a:r>
            <a:r>
              <a:rPr lang="en-US" altLang="zh-CN" sz="2400"/>
              <a:t>code block</a:t>
            </a:r>
            <a:r>
              <a:rPr lang="zh-CN" altLang="en-US" sz="2400"/>
              <a:t>中）</a:t>
            </a:r>
            <a:endParaRPr lang="en-US" altLang="zh-CN" sz="2400" smtClean="0"/>
          </a:p>
          <a:p>
            <a:r>
              <a:rPr lang="zh-CN" altLang="en-US" sz="2400" smtClean="0"/>
              <a:t>截止时间：</a:t>
            </a:r>
            <a:r>
              <a:rPr lang="en-US" altLang="zh-CN" sz="2400" smtClean="0"/>
              <a:t>2020</a:t>
            </a:r>
            <a:r>
              <a:rPr lang="zh-CN" altLang="en-US" sz="2400" smtClean="0"/>
              <a:t>年</a:t>
            </a:r>
            <a:r>
              <a:rPr lang="en-US" altLang="zh-CN" sz="2400" smtClean="0"/>
              <a:t>11</a:t>
            </a:r>
            <a:r>
              <a:rPr lang="zh-CN" altLang="en-US" sz="2400" smtClean="0"/>
              <a:t>月</a:t>
            </a:r>
            <a:r>
              <a:rPr lang="en-US" altLang="zh-CN" sz="2400" smtClean="0"/>
              <a:t>09</a:t>
            </a:r>
            <a:r>
              <a:rPr lang="zh-CN" altLang="en-US" sz="2400" smtClean="0"/>
              <a:t>日</a:t>
            </a:r>
            <a:r>
              <a:rPr lang="en-US" altLang="zh-CN" sz="2400" smtClean="0"/>
              <a:t>23:59:59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2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</a:t>
            </a:r>
            <a:r>
              <a:rPr lang="en-US" altLang="zh-CN" smtClean="0"/>
              <a:t>#3</a:t>
            </a:r>
            <a:r>
              <a:rPr lang="zh-CN" altLang="en-US" smtClean="0"/>
              <a:t>需求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41" y="1171680"/>
            <a:ext cx="9684440" cy="542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66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结束</a:t>
            </a:r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18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json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标准化的序列化和反序列化。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63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json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1" y="1358472"/>
            <a:ext cx="10102735" cy="3693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import json</a:t>
            </a:r>
          </a:p>
          <a:p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json.dumps(['foo', {'bar': ('baz', None, 1.0, 2)}])</a:t>
            </a: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'["foo", {"bar": ["baz", null, 1.0, 2]}]'</a:t>
            </a:r>
          </a:p>
          <a:p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print(json.dumps({"c": 0, "b": 0, "a": 0}, sort_keys=True))</a:t>
            </a: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{"a": 0, "b": 0, "c": 0}</a:t>
            </a:r>
          </a:p>
          <a:p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from io import StringIO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io = StringIO()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json.dump(['streaming API'], io)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io.getvalue()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'["streaming API"]'</a:t>
            </a:r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smtClean="0"/>
              <a:t>数据序列化（编码）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7262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json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1" y="1358472"/>
            <a:ext cx="10102735" cy="341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 import 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</a:p>
          <a:p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json.loads('["foo", {"bar":["baz", null, 1.0, 2]}]')</a:t>
            </a: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['foo', {'bar': ['baz', None, 1.0, 2]}]</a:t>
            </a:r>
          </a:p>
          <a:p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latin typeface="Consolas" panose="020B0609020204030204" pitchFamily="49" charset="0"/>
              </a:rPr>
              <a:t>&gt;&gt;&gt; </a:t>
            </a:r>
            <a:r>
              <a:rPr lang="en-US" altLang="zh-CN" smtClean="0">
                <a:latin typeface="Consolas" panose="020B0609020204030204" pitchFamily="49" charset="0"/>
              </a:rPr>
              <a:t>print(json.loads('</a:t>
            </a:r>
            <a:r>
              <a:rPr lang="en-US" altLang="zh-CN">
                <a:latin typeface="Consolas" panose="020B0609020204030204" pitchFamily="49" charset="0"/>
              </a:rPr>
              <a:t> </a:t>
            </a:r>
            <a:r>
              <a:rPr lang="en-US" altLang="zh-CN" smtClean="0">
                <a:latin typeface="Consolas" panose="020B0609020204030204" pitchFamily="49" charset="0"/>
              </a:rPr>
              <a:t>{"</a:t>
            </a:r>
            <a:r>
              <a:rPr lang="en-US" altLang="zh-CN">
                <a:latin typeface="Consolas" panose="020B0609020204030204" pitchFamily="49" charset="0"/>
              </a:rPr>
              <a:t>c</a:t>
            </a:r>
            <a:r>
              <a:rPr lang="en-US" altLang="zh-CN" smtClean="0">
                <a:latin typeface="Consolas" panose="020B0609020204030204" pitchFamily="49" charset="0"/>
              </a:rPr>
              <a:t>": </a:t>
            </a:r>
            <a:r>
              <a:rPr lang="en-US" altLang="zh-CN">
                <a:latin typeface="Consolas" panose="020B0609020204030204" pitchFamily="49" charset="0"/>
              </a:rPr>
              <a:t>0, "b": 0, </a:t>
            </a:r>
            <a:r>
              <a:rPr lang="en-US" altLang="zh-CN" smtClean="0">
                <a:latin typeface="Consolas" panose="020B0609020204030204" pitchFamily="49" charset="0"/>
              </a:rPr>
              <a:t>"a": </a:t>
            </a:r>
            <a:r>
              <a:rPr lang="en-US" altLang="zh-CN">
                <a:latin typeface="Consolas" panose="020B0609020204030204" pitchFamily="49" charset="0"/>
              </a:rPr>
              <a:t>0} </a:t>
            </a:r>
            <a:r>
              <a:rPr lang="en-US" altLang="zh-CN" smtClean="0">
                <a:latin typeface="Consolas" panose="020B0609020204030204" pitchFamily="49" charset="0"/>
              </a:rPr>
              <a:t>'))</a:t>
            </a:r>
          </a:p>
          <a:p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</a:rPr>
              <a:t>{"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c": 0, "b": 0, "a": 0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altLang="zh-CN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from io import StringIO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io = StringIO('["streaming API"]')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json.load(io)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['streaming API']</a:t>
            </a:r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smtClean="0"/>
              <a:t>数据</a:t>
            </a:r>
            <a:r>
              <a:rPr lang="zh-CN" altLang="en-US" sz="2000"/>
              <a:t>反</a:t>
            </a:r>
            <a:r>
              <a:rPr lang="zh-CN" altLang="en-US" sz="2000" smtClean="0"/>
              <a:t>序列化（解码）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11219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YAML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比</a:t>
            </a:r>
            <a:r>
              <a:rPr lang="en-US" altLang="zh-CN" smtClean="0"/>
              <a:t>JSON</a:t>
            </a:r>
            <a:r>
              <a:rPr lang="zh-CN" altLang="en-US" smtClean="0"/>
              <a:t>更加简洁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451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yaml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1" y="1666248"/>
            <a:ext cx="10102735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import yaml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yaml.load("""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... - Hesperiidae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... - Papilionidae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... - Apatelodidae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... - Epiplemidae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... """)</a:t>
            </a:r>
          </a:p>
          <a:p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['Hesperiidae', 'Papilionidae', 'Apatelodidae', 'Epiplemidae']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77965" y="4551804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smtClean="0"/>
              <a:t>通过</a:t>
            </a:r>
            <a:r>
              <a:rPr lang="en-US" altLang="zh-CN" sz="2000" smtClean="0"/>
              <a:t>dump</a:t>
            </a:r>
            <a:r>
              <a:rPr lang="zh-CN" altLang="en-US" sz="2000" smtClean="0"/>
              <a:t>序列化</a:t>
            </a:r>
            <a:endParaRPr lang="zh-CN" altLang="en-US" sz="2000"/>
          </a:p>
        </p:txBody>
      </p:sp>
      <p:sp>
        <p:nvSpPr>
          <p:cNvPr id="7" name="矩形 6"/>
          <p:cNvSpPr/>
          <p:nvPr/>
        </p:nvSpPr>
        <p:spPr>
          <a:xfrm>
            <a:off x="599301" y="4930985"/>
            <a:ext cx="10102735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print yaml.dump({'name': 'Silenthand Olleander', 'race': 'Human',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... 'traits': ['ONE_HAND', 'ONE_EYE']})</a:t>
            </a:r>
          </a:p>
          <a:p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name: Silenthand Olleander</a:t>
            </a: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race: Human</a:t>
            </a: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traits: [ONE_HAND, ONE_EYE]</a:t>
            </a:r>
            <a:endParaRPr lang="en-US" altLang="zh-CN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7965" y="958362"/>
            <a:ext cx="1106809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smtClean="0"/>
              <a:t>需要安装</a:t>
            </a:r>
            <a:r>
              <a:rPr lang="en-US" altLang="zh-CN" sz="2000" smtClean="0"/>
              <a:t>pip install pyyaml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r>
              <a:rPr lang="zh-CN" altLang="en-US" sz="2000" smtClean="0"/>
              <a:t>通过</a:t>
            </a:r>
            <a:r>
              <a:rPr lang="en-US" altLang="zh-CN" sz="2000" smtClean="0"/>
              <a:t>load</a:t>
            </a:r>
            <a:r>
              <a:rPr lang="zh-CN" altLang="en-US" sz="2000" smtClean="0"/>
              <a:t>反</a:t>
            </a:r>
            <a:r>
              <a:rPr lang="zh-CN" altLang="en-US" sz="2000"/>
              <a:t>序列化</a:t>
            </a:r>
          </a:p>
        </p:txBody>
      </p:sp>
    </p:spTree>
    <p:extLst>
      <p:ext uri="{BB962C8B-B14F-4D97-AF65-F5344CB8AC3E}">
        <p14:creationId xmlns:p14="http://schemas.microsoft.com/office/powerpoint/2010/main" val="31326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munch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使用属性方式访问</a:t>
            </a:r>
            <a:r>
              <a:rPr lang="en-US" altLang="zh-CN" smtClean="0"/>
              <a:t>dictionary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932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munch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1" y="1358472"/>
            <a:ext cx="10102735" cy="507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from munch import Munch</a:t>
            </a:r>
          </a:p>
          <a:p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b = Munch()</a:t>
            </a:r>
          </a:p>
          <a:p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b.hello = 'world'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b.hello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'world'</a:t>
            </a:r>
          </a:p>
          <a:p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b['hello'] += "!"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b.hello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'world!'</a:t>
            </a:r>
          </a:p>
          <a:p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b.foo = Munch(lol=True)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b.foo.lol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b.foo is b['foo']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smtClean="0"/>
              <a:t>munch</a:t>
            </a:r>
            <a:r>
              <a:rPr lang="zh-CN" altLang="en-US" sz="2000" smtClean="0"/>
              <a:t>是一个需要安装的第三方包，支持以属性方式访问的</a:t>
            </a:r>
            <a:r>
              <a:rPr lang="en-US" altLang="zh-CN" sz="2000" smtClean="0"/>
              <a:t>dict</a:t>
            </a:r>
            <a:r>
              <a:rPr lang="en-US" altLang="zh-CN" sz="2000"/>
              <a:t>ionary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27786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14467</TotalTime>
  <Words>1985</Words>
  <Application>Microsoft Office PowerPoint</Application>
  <PresentationFormat>宽屏</PresentationFormat>
  <Paragraphs>360</Paragraphs>
  <Slides>29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等线</vt:lpstr>
      <vt:lpstr>等线 Light</vt:lpstr>
      <vt:lpstr>Arial</vt:lpstr>
      <vt:lpstr>Consolas</vt:lpstr>
      <vt:lpstr>Office 主题​​</vt:lpstr>
      <vt:lpstr> 常用模块part2 json、collections、struct、contextlib</vt:lpstr>
      <vt:lpstr>标准的数据序列化</vt:lpstr>
      <vt:lpstr>json</vt:lpstr>
      <vt:lpstr>json</vt:lpstr>
      <vt:lpstr>json</vt:lpstr>
      <vt:lpstr>YAML</vt:lpstr>
      <vt:lpstr>yaml</vt:lpstr>
      <vt:lpstr>munch</vt:lpstr>
      <vt:lpstr>munch</vt:lpstr>
      <vt:lpstr>munch</vt:lpstr>
      <vt:lpstr>collections</vt:lpstr>
      <vt:lpstr>namedtuple</vt:lpstr>
      <vt:lpstr>deque</vt:lpstr>
      <vt:lpstr>defaultdict</vt:lpstr>
      <vt:lpstr>OrderedDict</vt:lpstr>
      <vt:lpstr>struct</vt:lpstr>
      <vt:lpstr>struct</vt:lpstr>
      <vt:lpstr>struct - format string</vt:lpstr>
      <vt:lpstr>contextlib</vt:lpstr>
      <vt:lpstr>contextlib</vt:lpstr>
      <vt:lpstr>contextlib</vt:lpstr>
      <vt:lpstr>@contextmanager</vt:lpstr>
      <vt:lpstr>contextlib</vt:lpstr>
      <vt:lpstr>@closing</vt:lpstr>
      <vt:lpstr>@closing</vt:lpstr>
      <vt:lpstr>@asynccontextmanager</vt:lpstr>
      <vt:lpstr>作业#3</vt:lpstr>
      <vt:lpstr>作业#3需求</vt:lpstr>
      <vt:lpstr>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logging, argparse, datetime</dc:title>
  <dc:creator>pirenjie</dc:creator>
  <cp:lastModifiedBy>pirenjie</cp:lastModifiedBy>
  <cp:revision>706</cp:revision>
  <dcterms:created xsi:type="dcterms:W3CDTF">2020-09-08T08:42:53Z</dcterms:created>
  <dcterms:modified xsi:type="dcterms:W3CDTF">2020-11-02T08:07:22Z</dcterms:modified>
</cp:coreProperties>
</file>