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68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C4CB6-0931-46B5-B209-E27921624DEE}" type="datetimeFigureOut">
              <a:rPr lang="zh-CN" altLang="en-US" smtClean="0"/>
              <a:t>2017/2/17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8F344-ED25-46C9-BF79-8007BF5D1A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8621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C4CB6-0931-46B5-B209-E27921624DEE}" type="datetimeFigureOut">
              <a:rPr lang="zh-CN" altLang="en-US" smtClean="0"/>
              <a:t>2017/2/17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8F344-ED25-46C9-BF79-8007BF5D1A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2253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C4CB6-0931-46B5-B209-E27921624DEE}" type="datetimeFigureOut">
              <a:rPr lang="zh-CN" altLang="en-US" smtClean="0"/>
              <a:t>2017/2/17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8F344-ED25-46C9-BF79-8007BF5D1A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4198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C4CB6-0931-46B5-B209-E27921624DEE}" type="datetimeFigureOut">
              <a:rPr lang="zh-CN" altLang="en-US" smtClean="0"/>
              <a:t>2017/2/17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8F344-ED25-46C9-BF79-8007BF5D1A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189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C4CB6-0931-46B5-B209-E27921624DEE}" type="datetimeFigureOut">
              <a:rPr lang="zh-CN" altLang="en-US" smtClean="0"/>
              <a:t>2017/2/17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8F344-ED25-46C9-BF79-8007BF5D1A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9423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C4CB6-0931-46B5-B209-E27921624DEE}" type="datetimeFigureOut">
              <a:rPr lang="zh-CN" altLang="en-US" smtClean="0"/>
              <a:t>2017/2/17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8F344-ED25-46C9-BF79-8007BF5D1A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0731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C4CB6-0931-46B5-B209-E27921624DEE}" type="datetimeFigureOut">
              <a:rPr lang="zh-CN" altLang="en-US" smtClean="0"/>
              <a:t>2017/2/17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8F344-ED25-46C9-BF79-8007BF5D1A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4237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C4CB6-0931-46B5-B209-E27921624DEE}" type="datetimeFigureOut">
              <a:rPr lang="zh-CN" altLang="en-US" smtClean="0"/>
              <a:t>2017/2/17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8F344-ED25-46C9-BF79-8007BF5D1A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8926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C4CB6-0931-46B5-B209-E27921624DEE}" type="datetimeFigureOut">
              <a:rPr lang="zh-CN" altLang="en-US" smtClean="0"/>
              <a:t>2017/2/17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8F344-ED25-46C9-BF79-8007BF5D1A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3258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C4CB6-0931-46B5-B209-E27921624DEE}" type="datetimeFigureOut">
              <a:rPr lang="zh-CN" altLang="en-US" smtClean="0"/>
              <a:t>2017/2/17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8F344-ED25-46C9-BF79-8007BF5D1A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2744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C4CB6-0931-46B5-B209-E27921624DEE}" type="datetimeFigureOut">
              <a:rPr lang="zh-CN" altLang="en-US" smtClean="0"/>
              <a:t>2017/2/17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8F344-ED25-46C9-BF79-8007BF5D1A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095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9C4CB6-0931-46B5-B209-E27921624DEE}" type="datetimeFigureOut">
              <a:rPr lang="zh-CN" altLang="en-US" smtClean="0"/>
              <a:t>2017/2/17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18F344-ED25-46C9-BF79-8007BF5D1A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4163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6287696"/>
              </p:ext>
            </p:extLst>
          </p:nvPr>
        </p:nvGraphicFramePr>
        <p:xfrm>
          <a:off x="7997588" y="486051"/>
          <a:ext cx="1405720" cy="5651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5720"/>
              </a:tblGrid>
              <a:tr h="565102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56510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565102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56510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565102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56510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56510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56510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56510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565102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5027" y="221491"/>
            <a:ext cx="3548417" cy="591558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3357350"/>
            <a:ext cx="723332" cy="46402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eip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0" name="直接箭头连接符 9"/>
          <p:cNvCxnSpPr>
            <a:stCxn id="8" idx="3"/>
          </p:cNvCxnSpPr>
          <p:nvPr/>
        </p:nvCxnSpPr>
        <p:spPr>
          <a:xfrm>
            <a:off x="723332" y="3589362"/>
            <a:ext cx="941695" cy="72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5827592" y="458754"/>
            <a:ext cx="723332" cy="46402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ebp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4" name="直接箭头连接符 13"/>
          <p:cNvCxnSpPr>
            <a:stCxn id="13" idx="3"/>
          </p:cNvCxnSpPr>
          <p:nvPr/>
        </p:nvCxnSpPr>
        <p:spPr>
          <a:xfrm flipV="1">
            <a:off x="6550924" y="221491"/>
            <a:ext cx="1446664" cy="469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5827592" y="963722"/>
            <a:ext cx="723332" cy="46402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esp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6" name="直接箭头连接符 15"/>
          <p:cNvCxnSpPr>
            <a:stCxn id="15" idx="3"/>
          </p:cNvCxnSpPr>
          <p:nvPr/>
        </p:nvCxnSpPr>
        <p:spPr>
          <a:xfrm flipV="1">
            <a:off x="6550924" y="520170"/>
            <a:ext cx="1446664" cy="675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V="1">
            <a:off x="10167582" y="486051"/>
            <a:ext cx="27296" cy="532789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10194878" y="2464976"/>
            <a:ext cx="461665" cy="112438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dirty="0" smtClean="0"/>
              <a:t>地址增大</a:t>
            </a:r>
            <a:endParaRPr lang="zh-CN" altLang="en-US" dirty="0"/>
          </a:p>
        </p:txBody>
      </p:sp>
      <p:sp>
        <p:nvSpPr>
          <p:cNvPr id="26" name="文本框 25"/>
          <p:cNvSpPr txBox="1"/>
          <p:nvPr/>
        </p:nvSpPr>
        <p:spPr>
          <a:xfrm>
            <a:off x="8407021" y="12283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栈底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10656543" y="690766"/>
            <a:ext cx="723332" cy="46402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eax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11505062" y="738112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= ?</a:t>
            </a:r>
            <a:endParaRPr lang="zh-CN" altLang="en-US" dirty="0"/>
          </a:p>
        </p:txBody>
      </p:sp>
      <p:sp>
        <p:nvSpPr>
          <p:cNvPr id="33" name="文本框 32"/>
          <p:cNvSpPr txBox="1"/>
          <p:nvPr/>
        </p:nvSpPr>
        <p:spPr>
          <a:xfrm>
            <a:off x="4333164" y="6488668"/>
            <a:ext cx="2731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函数从</a:t>
            </a:r>
            <a:r>
              <a:rPr lang="en-US" altLang="zh-CN" dirty="0" smtClean="0"/>
              <a:t>main</a:t>
            </a:r>
            <a:r>
              <a:rPr lang="zh-CN" altLang="en-US" dirty="0" smtClean="0"/>
              <a:t>函数开始执行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06806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7997588" y="486051"/>
          <a:ext cx="1405720" cy="5651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5720"/>
              </a:tblGrid>
              <a:tr h="56510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rgbClr val="FF0000"/>
                          </a:solidFill>
                        </a:rPr>
                        <a:t>ebp</a:t>
                      </a:r>
                      <a:endParaRPr lang="zh-CN" alt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56510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CN" alt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56510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FF0000"/>
                          </a:solidFill>
                        </a:rPr>
                        <a:t>f</a:t>
                      </a:r>
                      <a:r>
                        <a:rPr lang="zh-CN" altLang="en-US" sz="2000" b="1" dirty="0" smtClean="0">
                          <a:solidFill>
                            <a:srgbClr val="FF0000"/>
                          </a:solidFill>
                        </a:rPr>
                        <a:t>返回地址</a:t>
                      </a:r>
                      <a:endParaRPr lang="zh-CN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56510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rgbClr val="FF0000"/>
                          </a:solidFill>
                        </a:rPr>
                        <a:t>ebp</a:t>
                      </a:r>
                      <a:endParaRPr lang="zh-CN" alt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565102">
                <a:tc>
                  <a:txBody>
                    <a:bodyPr/>
                    <a:lstStyle/>
                    <a:p>
                      <a:pPr algn="ctr"/>
                      <a:endParaRPr lang="zh-CN" alt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565102">
                <a:tc>
                  <a:txBody>
                    <a:bodyPr/>
                    <a:lstStyle/>
                    <a:p>
                      <a:pPr algn="ctr"/>
                      <a:endParaRPr lang="zh-CN" alt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565102">
                <a:tc>
                  <a:txBody>
                    <a:bodyPr/>
                    <a:lstStyle/>
                    <a:p>
                      <a:pPr algn="ctr"/>
                      <a:endParaRPr lang="zh-CN" alt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565102">
                <a:tc>
                  <a:txBody>
                    <a:bodyPr/>
                    <a:lstStyle/>
                    <a:p>
                      <a:pPr algn="ctr"/>
                      <a:endParaRPr lang="zh-CN" alt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565102">
                <a:tc>
                  <a:txBody>
                    <a:bodyPr/>
                    <a:lstStyle/>
                    <a:p>
                      <a:pPr algn="ctr"/>
                      <a:endParaRPr lang="zh-CN" alt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565102">
                <a:tc>
                  <a:txBody>
                    <a:bodyPr/>
                    <a:lstStyle/>
                    <a:p>
                      <a:pPr algn="ctr"/>
                      <a:endParaRPr lang="zh-CN" alt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5027" y="221491"/>
            <a:ext cx="3548417" cy="591558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3357350"/>
            <a:ext cx="723332" cy="46402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eip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0" name="直接箭头连接符 9"/>
          <p:cNvCxnSpPr>
            <a:stCxn id="8" idx="3"/>
            <a:endCxn id="7" idx="1"/>
          </p:cNvCxnSpPr>
          <p:nvPr/>
        </p:nvCxnSpPr>
        <p:spPr>
          <a:xfrm flipV="1">
            <a:off x="723332" y="3179281"/>
            <a:ext cx="941695" cy="410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5827592" y="458754"/>
            <a:ext cx="723332" cy="46402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ebp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4" name="直接箭头连接符 13"/>
          <p:cNvCxnSpPr>
            <a:stCxn id="13" idx="3"/>
          </p:cNvCxnSpPr>
          <p:nvPr/>
        </p:nvCxnSpPr>
        <p:spPr>
          <a:xfrm>
            <a:off x="6550924" y="690766"/>
            <a:ext cx="1446664" cy="20660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5827592" y="963722"/>
            <a:ext cx="723332" cy="46402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esp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6" name="直接箭头连接符 15"/>
          <p:cNvCxnSpPr>
            <a:stCxn id="15" idx="3"/>
            <a:endCxn id="5" idx="1"/>
          </p:cNvCxnSpPr>
          <p:nvPr/>
        </p:nvCxnSpPr>
        <p:spPr>
          <a:xfrm>
            <a:off x="6550924" y="1195734"/>
            <a:ext cx="1446664" cy="21158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V="1">
            <a:off x="10167582" y="486051"/>
            <a:ext cx="27296" cy="532789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10194878" y="2464976"/>
            <a:ext cx="461665" cy="112438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dirty="0" smtClean="0"/>
              <a:t>地址增大</a:t>
            </a:r>
            <a:endParaRPr lang="zh-CN" altLang="en-US" dirty="0"/>
          </a:p>
        </p:txBody>
      </p:sp>
      <p:sp>
        <p:nvSpPr>
          <p:cNvPr id="26" name="文本框 25"/>
          <p:cNvSpPr txBox="1"/>
          <p:nvPr/>
        </p:nvSpPr>
        <p:spPr>
          <a:xfrm>
            <a:off x="8407021" y="12283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栈底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10656543" y="690766"/>
            <a:ext cx="723332" cy="46402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eax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11505062" y="738112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= 3</a:t>
            </a:r>
            <a:endParaRPr lang="zh-CN" altLang="en-US" dirty="0"/>
          </a:p>
        </p:txBody>
      </p:sp>
      <p:sp>
        <p:nvSpPr>
          <p:cNvPr id="33" name="文本框 32"/>
          <p:cNvSpPr txBox="1"/>
          <p:nvPr/>
        </p:nvSpPr>
        <p:spPr>
          <a:xfrm>
            <a:off x="4333164" y="6488668"/>
            <a:ext cx="10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 eax</a:t>
            </a:r>
            <a:r>
              <a:rPr lang="zh-CN" altLang="en-US" dirty="0" smtClean="0"/>
              <a:t>赋值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50065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2752365"/>
              </p:ext>
            </p:extLst>
          </p:nvPr>
        </p:nvGraphicFramePr>
        <p:xfrm>
          <a:off x="7997588" y="486051"/>
          <a:ext cx="1405720" cy="5651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5720"/>
              </a:tblGrid>
              <a:tr h="56510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rgbClr val="FF0000"/>
                          </a:solidFill>
                        </a:rPr>
                        <a:t>ebp</a:t>
                      </a:r>
                      <a:endParaRPr lang="zh-CN" alt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56510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CN" alt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56510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FF0000"/>
                          </a:solidFill>
                        </a:rPr>
                        <a:t>f</a:t>
                      </a:r>
                      <a:r>
                        <a:rPr lang="zh-CN" altLang="en-US" sz="2000" b="1" dirty="0" smtClean="0">
                          <a:solidFill>
                            <a:srgbClr val="FF0000"/>
                          </a:solidFill>
                        </a:rPr>
                        <a:t>返回地址</a:t>
                      </a:r>
                      <a:endParaRPr lang="zh-CN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56510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rgbClr val="FF0000"/>
                          </a:solidFill>
                        </a:rPr>
                        <a:t>ebp</a:t>
                      </a:r>
                      <a:endParaRPr lang="zh-CN" alt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56510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CN" alt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565102">
                <a:tc>
                  <a:txBody>
                    <a:bodyPr/>
                    <a:lstStyle/>
                    <a:p>
                      <a:pPr algn="ctr"/>
                      <a:endParaRPr lang="zh-CN" alt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565102">
                <a:tc>
                  <a:txBody>
                    <a:bodyPr/>
                    <a:lstStyle/>
                    <a:p>
                      <a:pPr algn="ctr"/>
                      <a:endParaRPr lang="zh-CN" alt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565102">
                <a:tc>
                  <a:txBody>
                    <a:bodyPr/>
                    <a:lstStyle/>
                    <a:p>
                      <a:pPr algn="ctr"/>
                      <a:endParaRPr lang="zh-CN" alt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565102">
                <a:tc>
                  <a:txBody>
                    <a:bodyPr/>
                    <a:lstStyle/>
                    <a:p>
                      <a:pPr algn="ctr"/>
                      <a:endParaRPr lang="zh-CN" alt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565102">
                <a:tc>
                  <a:txBody>
                    <a:bodyPr/>
                    <a:lstStyle/>
                    <a:p>
                      <a:pPr algn="ctr"/>
                      <a:endParaRPr lang="zh-CN" alt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5027" y="221491"/>
            <a:ext cx="3548417" cy="591558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3357350"/>
            <a:ext cx="723332" cy="46402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eip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0" name="直接箭头连接符 9"/>
          <p:cNvCxnSpPr>
            <a:stCxn id="8" idx="3"/>
          </p:cNvCxnSpPr>
          <p:nvPr/>
        </p:nvCxnSpPr>
        <p:spPr>
          <a:xfrm flipV="1">
            <a:off x="723332" y="3357350"/>
            <a:ext cx="941695" cy="232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5827592" y="458754"/>
            <a:ext cx="723332" cy="46402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ebp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4" name="直接箭头连接符 13"/>
          <p:cNvCxnSpPr>
            <a:stCxn id="13" idx="3"/>
          </p:cNvCxnSpPr>
          <p:nvPr/>
        </p:nvCxnSpPr>
        <p:spPr>
          <a:xfrm>
            <a:off x="6550924" y="690766"/>
            <a:ext cx="1446664" cy="20660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5827592" y="963722"/>
            <a:ext cx="723332" cy="46402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esp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6" name="直接箭头连接符 15"/>
          <p:cNvCxnSpPr>
            <a:stCxn id="15" idx="3"/>
            <a:endCxn id="5" idx="1"/>
          </p:cNvCxnSpPr>
          <p:nvPr/>
        </p:nvCxnSpPr>
        <p:spPr>
          <a:xfrm>
            <a:off x="6550924" y="1195734"/>
            <a:ext cx="1446664" cy="21158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V="1">
            <a:off x="10167582" y="486051"/>
            <a:ext cx="27296" cy="532789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10194878" y="2464976"/>
            <a:ext cx="461665" cy="112438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dirty="0" smtClean="0"/>
              <a:t>地址增大</a:t>
            </a:r>
            <a:endParaRPr lang="zh-CN" altLang="en-US" dirty="0"/>
          </a:p>
        </p:txBody>
      </p:sp>
      <p:sp>
        <p:nvSpPr>
          <p:cNvPr id="26" name="文本框 25"/>
          <p:cNvSpPr txBox="1"/>
          <p:nvPr/>
        </p:nvSpPr>
        <p:spPr>
          <a:xfrm>
            <a:off x="8407021" y="12283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栈底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10656543" y="690766"/>
            <a:ext cx="723332" cy="46402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eax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11505062" y="738112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= 3</a:t>
            </a:r>
            <a:endParaRPr lang="zh-CN" altLang="en-US" dirty="0"/>
          </a:p>
        </p:txBody>
      </p:sp>
      <p:sp>
        <p:nvSpPr>
          <p:cNvPr id="33" name="文本框 32"/>
          <p:cNvSpPr txBox="1"/>
          <p:nvPr/>
        </p:nvSpPr>
        <p:spPr>
          <a:xfrm>
            <a:off x="4333164" y="6488668"/>
            <a:ext cx="2192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 esp</a:t>
            </a:r>
            <a:r>
              <a:rPr lang="zh-CN" altLang="en-US" dirty="0" smtClean="0"/>
              <a:t>指向的位置赋值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4583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858436"/>
              </p:ext>
            </p:extLst>
          </p:nvPr>
        </p:nvGraphicFramePr>
        <p:xfrm>
          <a:off x="7997588" y="486051"/>
          <a:ext cx="1405720" cy="5651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5720"/>
              </a:tblGrid>
              <a:tr h="56510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rgbClr val="FF0000"/>
                          </a:solidFill>
                        </a:rPr>
                        <a:t>ebp</a:t>
                      </a:r>
                      <a:endParaRPr lang="zh-CN" alt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56510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CN" alt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56510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FF0000"/>
                          </a:solidFill>
                        </a:rPr>
                        <a:t>f</a:t>
                      </a:r>
                      <a:r>
                        <a:rPr lang="zh-CN" altLang="en-US" sz="2000" b="1" dirty="0" smtClean="0">
                          <a:solidFill>
                            <a:srgbClr val="FF0000"/>
                          </a:solidFill>
                        </a:rPr>
                        <a:t>返回地址</a:t>
                      </a:r>
                      <a:endParaRPr lang="zh-CN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56510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rgbClr val="FF0000"/>
                          </a:solidFill>
                        </a:rPr>
                        <a:t>ebp</a:t>
                      </a:r>
                      <a:endParaRPr lang="zh-CN" alt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56510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CN" alt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56510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FF0000"/>
                          </a:solidFill>
                        </a:rPr>
                        <a:t>g</a:t>
                      </a:r>
                      <a:r>
                        <a:rPr lang="zh-CN" altLang="en-US" sz="2000" b="1" dirty="0" smtClean="0">
                          <a:solidFill>
                            <a:srgbClr val="FF0000"/>
                          </a:solidFill>
                        </a:rPr>
                        <a:t>返回地址</a:t>
                      </a:r>
                      <a:endParaRPr lang="zh-CN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565102">
                <a:tc>
                  <a:txBody>
                    <a:bodyPr/>
                    <a:lstStyle/>
                    <a:p>
                      <a:pPr algn="ctr"/>
                      <a:endParaRPr lang="zh-CN" alt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565102">
                <a:tc>
                  <a:txBody>
                    <a:bodyPr/>
                    <a:lstStyle/>
                    <a:p>
                      <a:pPr algn="ctr"/>
                      <a:endParaRPr lang="zh-CN" alt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565102">
                <a:tc>
                  <a:txBody>
                    <a:bodyPr/>
                    <a:lstStyle/>
                    <a:p>
                      <a:pPr algn="ctr"/>
                      <a:endParaRPr lang="zh-CN" alt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565102">
                <a:tc>
                  <a:txBody>
                    <a:bodyPr/>
                    <a:lstStyle/>
                    <a:p>
                      <a:pPr algn="ctr"/>
                      <a:endParaRPr lang="zh-CN" alt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5027" y="221491"/>
            <a:ext cx="3548417" cy="591558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3357350"/>
            <a:ext cx="723332" cy="46402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eip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0" name="直接箭头连接符 9"/>
          <p:cNvCxnSpPr>
            <a:stCxn id="8" idx="3"/>
          </p:cNvCxnSpPr>
          <p:nvPr/>
        </p:nvCxnSpPr>
        <p:spPr>
          <a:xfrm flipV="1">
            <a:off x="723332" y="586854"/>
            <a:ext cx="1050877" cy="3002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5827592" y="458754"/>
            <a:ext cx="723332" cy="46402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ebp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4" name="直接箭头连接符 13"/>
          <p:cNvCxnSpPr>
            <a:stCxn id="13" idx="3"/>
          </p:cNvCxnSpPr>
          <p:nvPr/>
        </p:nvCxnSpPr>
        <p:spPr>
          <a:xfrm>
            <a:off x="6550924" y="690766"/>
            <a:ext cx="1446664" cy="20660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5827592" y="963722"/>
            <a:ext cx="723332" cy="46402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esp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6" name="直接箭头连接符 15"/>
          <p:cNvCxnSpPr>
            <a:stCxn id="15" idx="3"/>
          </p:cNvCxnSpPr>
          <p:nvPr/>
        </p:nvCxnSpPr>
        <p:spPr>
          <a:xfrm>
            <a:off x="6550924" y="1195734"/>
            <a:ext cx="1446664" cy="2625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V="1">
            <a:off x="10167582" y="486051"/>
            <a:ext cx="27296" cy="532789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10194878" y="2464976"/>
            <a:ext cx="461665" cy="112438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dirty="0" smtClean="0"/>
              <a:t>地址增大</a:t>
            </a:r>
            <a:endParaRPr lang="zh-CN" altLang="en-US" dirty="0"/>
          </a:p>
        </p:txBody>
      </p:sp>
      <p:sp>
        <p:nvSpPr>
          <p:cNvPr id="26" name="文本框 25"/>
          <p:cNvSpPr txBox="1"/>
          <p:nvPr/>
        </p:nvSpPr>
        <p:spPr>
          <a:xfrm>
            <a:off x="8407021" y="12283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栈底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10656543" y="690766"/>
            <a:ext cx="723332" cy="46402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eax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11505062" y="738112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= 3</a:t>
            </a:r>
            <a:endParaRPr lang="zh-CN" altLang="en-US" dirty="0"/>
          </a:p>
        </p:txBody>
      </p:sp>
      <p:sp>
        <p:nvSpPr>
          <p:cNvPr id="33" name="文本框 32"/>
          <p:cNvSpPr txBox="1"/>
          <p:nvPr/>
        </p:nvSpPr>
        <p:spPr>
          <a:xfrm>
            <a:off x="4333164" y="6488668"/>
            <a:ext cx="2765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 esp-4,g</a:t>
            </a:r>
            <a:r>
              <a:rPr lang="zh-CN" altLang="en-US" dirty="0" smtClean="0"/>
              <a:t>函数返回地址入栈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5290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6886945"/>
              </p:ext>
            </p:extLst>
          </p:nvPr>
        </p:nvGraphicFramePr>
        <p:xfrm>
          <a:off x="7997588" y="486051"/>
          <a:ext cx="1405720" cy="5651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5720"/>
              </a:tblGrid>
              <a:tr h="56510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rgbClr val="FF0000"/>
                          </a:solidFill>
                        </a:rPr>
                        <a:t>ebp</a:t>
                      </a:r>
                      <a:endParaRPr lang="zh-CN" alt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56510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CN" alt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56510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FF0000"/>
                          </a:solidFill>
                        </a:rPr>
                        <a:t>f</a:t>
                      </a:r>
                      <a:r>
                        <a:rPr lang="zh-CN" altLang="en-US" sz="2000" b="1" dirty="0" smtClean="0">
                          <a:solidFill>
                            <a:srgbClr val="FF0000"/>
                          </a:solidFill>
                        </a:rPr>
                        <a:t>返回地址</a:t>
                      </a:r>
                      <a:endParaRPr lang="zh-CN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56510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rgbClr val="FF0000"/>
                          </a:solidFill>
                        </a:rPr>
                        <a:t>ebp</a:t>
                      </a:r>
                      <a:endParaRPr lang="zh-CN" alt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56510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CN" alt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56510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FF0000"/>
                          </a:solidFill>
                        </a:rPr>
                        <a:t>g</a:t>
                      </a:r>
                      <a:r>
                        <a:rPr lang="zh-CN" altLang="en-US" sz="2000" b="1" dirty="0" smtClean="0">
                          <a:solidFill>
                            <a:srgbClr val="FF0000"/>
                          </a:solidFill>
                        </a:rPr>
                        <a:t>返回地址</a:t>
                      </a:r>
                      <a:endParaRPr lang="zh-CN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56510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rgbClr val="FF0000"/>
                          </a:solidFill>
                        </a:rPr>
                        <a:t>ebp</a:t>
                      </a:r>
                      <a:endParaRPr lang="zh-CN" alt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565102">
                <a:tc>
                  <a:txBody>
                    <a:bodyPr/>
                    <a:lstStyle/>
                    <a:p>
                      <a:pPr algn="ctr"/>
                      <a:endParaRPr lang="zh-CN" alt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565102">
                <a:tc>
                  <a:txBody>
                    <a:bodyPr/>
                    <a:lstStyle/>
                    <a:p>
                      <a:pPr algn="ctr"/>
                      <a:endParaRPr lang="zh-CN" alt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565102">
                <a:tc>
                  <a:txBody>
                    <a:bodyPr/>
                    <a:lstStyle/>
                    <a:p>
                      <a:pPr algn="ctr"/>
                      <a:endParaRPr lang="zh-CN" alt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5027" y="221491"/>
            <a:ext cx="3548417" cy="591558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3357350"/>
            <a:ext cx="723332" cy="46402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eip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0" name="直接箭头连接符 9"/>
          <p:cNvCxnSpPr>
            <a:stCxn id="8" idx="3"/>
          </p:cNvCxnSpPr>
          <p:nvPr/>
        </p:nvCxnSpPr>
        <p:spPr>
          <a:xfrm flipV="1">
            <a:off x="723332" y="738112"/>
            <a:ext cx="1078172" cy="2851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5827592" y="458754"/>
            <a:ext cx="723332" cy="46402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ebp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4" name="直接箭头连接符 13"/>
          <p:cNvCxnSpPr>
            <a:stCxn id="13" idx="3"/>
          </p:cNvCxnSpPr>
          <p:nvPr/>
        </p:nvCxnSpPr>
        <p:spPr>
          <a:xfrm>
            <a:off x="6550924" y="690766"/>
            <a:ext cx="1446664" cy="20660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5827592" y="963722"/>
            <a:ext cx="723332" cy="46402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esp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6" name="直接箭头连接符 15"/>
          <p:cNvCxnSpPr>
            <a:stCxn id="15" idx="3"/>
          </p:cNvCxnSpPr>
          <p:nvPr/>
        </p:nvCxnSpPr>
        <p:spPr>
          <a:xfrm>
            <a:off x="6550924" y="1195734"/>
            <a:ext cx="1446664" cy="32670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V="1">
            <a:off x="10167582" y="486051"/>
            <a:ext cx="27296" cy="532789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10194878" y="2464976"/>
            <a:ext cx="461665" cy="112438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dirty="0" smtClean="0"/>
              <a:t>地址增大</a:t>
            </a:r>
            <a:endParaRPr lang="zh-CN" altLang="en-US" dirty="0"/>
          </a:p>
        </p:txBody>
      </p:sp>
      <p:sp>
        <p:nvSpPr>
          <p:cNvPr id="26" name="文本框 25"/>
          <p:cNvSpPr txBox="1"/>
          <p:nvPr/>
        </p:nvSpPr>
        <p:spPr>
          <a:xfrm>
            <a:off x="8407021" y="12283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栈底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10656543" y="690766"/>
            <a:ext cx="723332" cy="46402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eax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11505062" y="738112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= 3</a:t>
            </a:r>
            <a:endParaRPr lang="zh-CN" altLang="en-US" dirty="0"/>
          </a:p>
        </p:txBody>
      </p:sp>
      <p:sp>
        <p:nvSpPr>
          <p:cNvPr id="33" name="文本框 32"/>
          <p:cNvSpPr txBox="1"/>
          <p:nvPr/>
        </p:nvSpPr>
        <p:spPr>
          <a:xfrm>
            <a:off x="4333164" y="6488668"/>
            <a:ext cx="1630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 esp-4,ebp</a:t>
            </a:r>
            <a:r>
              <a:rPr lang="zh-CN" altLang="en-US" dirty="0" smtClean="0"/>
              <a:t>入栈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82663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3925072"/>
              </p:ext>
            </p:extLst>
          </p:nvPr>
        </p:nvGraphicFramePr>
        <p:xfrm>
          <a:off x="7997588" y="486051"/>
          <a:ext cx="1405720" cy="5651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5720"/>
              </a:tblGrid>
              <a:tr h="56510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rgbClr val="FF0000"/>
                          </a:solidFill>
                        </a:rPr>
                        <a:t>ebp</a:t>
                      </a:r>
                      <a:endParaRPr lang="zh-CN" alt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56510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CN" alt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56510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FF0000"/>
                          </a:solidFill>
                        </a:rPr>
                        <a:t>f</a:t>
                      </a:r>
                      <a:r>
                        <a:rPr lang="zh-CN" altLang="en-US" sz="2000" b="1" dirty="0" smtClean="0">
                          <a:solidFill>
                            <a:srgbClr val="FF0000"/>
                          </a:solidFill>
                        </a:rPr>
                        <a:t>返回地址</a:t>
                      </a:r>
                      <a:endParaRPr lang="zh-CN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56510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rgbClr val="FF0000"/>
                          </a:solidFill>
                        </a:rPr>
                        <a:t>ebp</a:t>
                      </a:r>
                      <a:endParaRPr lang="zh-CN" alt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56510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CN" alt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56510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FF0000"/>
                          </a:solidFill>
                        </a:rPr>
                        <a:t>g</a:t>
                      </a:r>
                      <a:r>
                        <a:rPr lang="zh-CN" altLang="en-US" sz="2000" b="1" dirty="0" smtClean="0">
                          <a:solidFill>
                            <a:srgbClr val="FF0000"/>
                          </a:solidFill>
                        </a:rPr>
                        <a:t>返回地址</a:t>
                      </a:r>
                      <a:endParaRPr lang="zh-CN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56510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rgbClr val="FF0000"/>
                          </a:solidFill>
                        </a:rPr>
                        <a:t>ebp</a:t>
                      </a:r>
                      <a:endParaRPr lang="zh-CN" alt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565102">
                <a:tc>
                  <a:txBody>
                    <a:bodyPr/>
                    <a:lstStyle/>
                    <a:p>
                      <a:pPr algn="ctr"/>
                      <a:endParaRPr lang="zh-CN" alt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565102">
                <a:tc>
                  <a:txBody>
                    <a:bodyPr/>
                    <a:lstStyle/>
                    <a:p>
                      <a:pPr algn="ctr"/>
                      <a:endParaRPr lang="zh-CN" alt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565102">
                <a:tc>
                  <a:txBody>
                    <a:bodyPr/>
                    <a:lstStyle/>
                    <a:p>
                      <a:pPr algn="ctr"/>
                      <a:endParaRPr lang="zh-CN" alt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5027" y="221491"/>
            <a:ext cx="3548417" cy="591558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3357350"/>
            <a:ext cx="723332" cy="46402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eip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0" name="直接箭头连接符 9"/>
          <p:cNvCxnSpPr>
            <a:stCxn id="8" idx="3"/>
          </p:cNvCxnSpPr>
          <p:nvPr/>
        </p:nvCxnSpPr>
        <p:spPr>
          <a:xfrm flipV="1">
            <a:off x="723332" y="963722"/>
            <a:ext cx="1078172" cy="2625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5827592" y="458754"/>
            <a:ext cx="723332" cy="46402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ebp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4" name="直接箭头连接符 13"/>
          <p:cNvCxnSpPr>
            <a:stCxn id="13" idx="3"/>
          </p:cNvCxnSpPr>
          <p:nvPr/>
        </p:nvCxnSpPr>
        <p:spPr>
          <a:xfrm>
            <a:off x="6550924" y="690766"/>
            <a:ext cx="1446664" cy="3772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5827592" y="963722"/>
            <a:ext cx="723332" cy="46402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esp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6" name="直接箭头连接符 15"/>
          <p:cNvCxnSpPr>
            <a:stCxn id="15" idx="3"/>
          </p:cNvCxnSpPr>
          <p:nvPr/>
        </p:nvCxnSpPr>
        <p:spPr>
          <a:xfrm>
            <a:off x="6550924" y="1195734"/>
            <a:ext cx="1446664" cy="32670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V="1">
            <a:off x="10167582" y="486051"/>
            <a:ext cx="27296" cy="532789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10194878" y="2464976"/>
            <a:ext cx="461665" cy="112438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dirty="0" smtClean="0"/>
              <a:t>地址增大</a:t>
            </a:r>
            <a:endParaRPr lang="zh-CN" altLang="en-US" dirty="0"/>
          </a:p>
        </p:txBody>
      </p:sp>
      <p:sp>
        <p:nvSpPr>
          <p:cNvPr id="26" name="文本框 25"/>
          <p:cNvSpPr txBox="1"/>
          <p:nvPr/>
        </p:nvSpPr>
        <p:spPr>
          <a:xfrm>
            <a:off x="8407021" y="12283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栈底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10656543" y="690766"/>
            <a:ext cx="723332" cy="46402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eax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11505062" y="738112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= 3</a:t>
            </a:r>
            <a:endParaRPr lang="zh-CN" altLang="en-US" dirty="0"/>
          </a:p>
        </p:txBody>
      </p:sp>
      <p:sp>
        <p:nvSpPr>
          <p:cNvPr id="33" name="文本框 32"/>
          <p:cNvSpPr txBox="1"/>
          <p:nvPr/>
        </p:nvSpPr>
        <p:spPr>
          <a:xfrm>
            <a:off x="4333164" y="6488668"/>
            <a:ext cx="3515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  esp</a:t>
            </a:r>
            <a:r>
              <a:rPr lang="zh-CN" altLang="en-US" dirty="0" smtClean="0"/>
              <a:t>赋值</a:t>
            </a:r>
            <a:r>
              <a:rPr lang="en-US" altLang="zh-CN" dirty="0" smtClean="0"/>
              <a:t>ebp</a:t>
            </a:r>
            <a:r>
              <a:rPr lang="zh-CN" altLang="en-US" dirty="0" smtClean="0"/>
              <a:t>，两者指向同一位置</a:t>
            </a:r>
          </a:p>
        </p:txBody>
      </p:sp>
    </p:spTree>
    <p:extLst>
      <p:ext uri="{BB962C8B-B14F-4D97-AF65-F5344CB8AC3E}">
        <p14:creationId xmlns:p14="http://schemas.microsoft.com/office/powerpoint/2010/main" val="3285678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7997588" y="486051"/>
          <a:ext cx="1405720" cy="5651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5720"/>
              </a:tblGrid>
              <a:tr h="56510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rgbClr val="FF0000"/>
                          </a:solidFill>
                        </a:rPr>
                        <a:t>ebp</a:t>
                      </a:r>
                      <a:endParaRPr lang="zh-CN" alt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56510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CN" alt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56510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FF0000"/>
                          </a:solidFill>
                        </a:rPr>
                        <a:t>f</a:t>
                      </a:r>
                      <a:r>
                        <a:rPr lang="zh-CN" altLang="en-US" sz="2000" b="1" dirty="0" smtClean="0">
                          <a:solidFill>
                            <a:srgbClr val="FF0000"/>
                          </a:solidFill>
                        </a:rPr>
                        <a:t>返回地址</a:t>
                      </a:r>
                      <a:endParaRPr lang="zh-CN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56510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rgbClr val="FF0000"/>
                          </a:solidFill>
                        </a:rPr>
                        <a:t>ebp</a:t>
                      </a:r>
                      <a:endParaRPr lang="zh-CN" alt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56510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CN" alt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56510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FF0000"/>
                          </a:solidFill>
                        </a:rPr>
                        <a:t>g</a:t>
                      </a:r>
                      <a:r>
                        <a:rPr lang="zh-CN" altLang="en-US" sz="2000" b="1" dirty="0" smtClean="0">
                          <a:solidFill>
                            <a:srgbClr val="FF0000"/>
                          </a:solidFill>
                        </a:rPr>
                        <a:t>返回地址</a:t>
                      </a:r>
                      <a:endParaRPr lang="zh-CN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56510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rgbClr val="FF0000"/>
                          </a:solidFill>
                        </a:rPr>
                        <a:t>ebp</a:t>
                      </a:r>
                      <a:endParaRPr lang="zh-CN" alt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565102">
                <a:tc>
                  <a:txBody>
                    <a:bodyPr/>
                    <a:lstStyle/>
                    <a:p>
                      <a:pPr algn="ctr"/>
                      <a:endParaRPr lang="zh-CN" alt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565102">
                <a:tc>
                  <a:txBody>
                    <a:bodyPr/>
                    <a:lstStyle/>
                    <a:p>
                      <a:pPr algn="ctr"/>
                      <a:endParaRPr lang="zh-CN" alt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565102">
                <a:tc>
                  <a:txBody>
                    <a:bodyPr/>
                    <a:lstStyle/>
                    <a:p>
                      <a:pPr algn="ctr"/>
                      <a:endParaRPr lang="zh-CN" alt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5027" y="221491"/>
            <a:ext cx="3548417" cy="591558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3357350"/>
            <a:ext cx="723332" cy="46402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eip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0" name="直接箭头连接符 9"/>
          <p:cNvCxnSpPr>
            <a:stCxn id="8" idx="3"/>
          </p:cNvCxnSpPr>
          <p:nvPr/>
        </p:nvCxnSpPr>
        <p:spPr>
          <a:xfrm flipV="1">
            <a:off x="723332" y="1323833"/>
            <a:ext cx="941695" cy="2265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5827592" y="458754"/>
            <a:ext cx="723332" cy="46402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ebp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4" name="直接箭头连接符 13"/>
          <p:cNvCxnSpPr>
            <a:stCxn id="13" idx="3"/>
          </p:cNvCxnSpPr>
          <p:nvPr/>
        </p:nvCxnSpPr>
        <p:spPr>
          <a:xfrm>
            <a:off x="6550924" y="690766"/>
            <a:ext cx="1446664" cy="3772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5827592" y="963722"/>
            <a:ext cx="723332" cy="46402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esp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6" name="直接箭头连接符 15"/>
          <p:cNvCxnSpPr>
            <a:stCxn id="15" idx="3"/>
          </p:cNvCxnSpPr>
          <p:nvPr/>
        </p:nvCxnSpPr>
        <p:spPr>
          <a:xfrm>
            <a:off x="6550924" y="1195734"/>
            <a:ext cx="1446664" cy="32670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V="1">
            <a:off x="10167582" y="486051"/>
            <a:ext cx="27296" cy="532789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10194878" y="2464976"/>
            <a:ext cx="461665" cy="112438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dirty="0" smtClean="0"/>
              <a:t>地址增大</a:t>
            </a:r>
            <a:endParaRPr lang="zh-CN" altLang="en-US" dirty="0"/>
          </a:p>
        </p:txBody>
      </p:sp>
      <p:sp>
        <p:nvSpPr>
          <p:cNvPr id="26" name="文本框 25"/>
          <p:cNvSpPr txBox="1"/>
          <p:nvPr/>
        </p:nvSpPr>
        <p:spPr>
          <a:xfrm>
            <a:off x="8407021" y="12283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栈底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10656543" y="690766"/>
            <a:ext cx="723332" cy="46402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eax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11505062" y="738112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= 3</a:t>
            </a:r>
            <a:endParaRPr lang="zh-CN" altLang="en-US" dirty="0"/>
          </a:p>
        </p:txBody>
      </p:sp>
      <p:sp>
        <p:nvSpPr>
          <p:cNvPr id="33" name="文本框 32"/>
          <p:cNvSpPr txBox="1"/>
          <p:nvPr/>
        </p:nvSpPr>
        <p:spPr>
          <a:xfrm>
            <a:off x="4333164" y="6488668"/>
            <a:ext cx="14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  eax</a:t>
            </a:r>
            <a:r>
              <a:rPr lang="zh-CN" altLang="en-US" dirty="0" smtClean="0"/>
              <a:t>赋值为</a:t>
            </a:r>
            <a:r>
              <a:rPr lang="en-US" altLang="zh-CN" dirty="0" smtClean="0"/>
              <a:t>3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671877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7997588" y="486051"/>
          <a:ext cx="1405720" cy="5651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5720"/>
              </a:tblGrid>
              <a:tr h="56510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rgbClr val="FF0000"/>
                          </a:solidFill>
                        </a:rPr>
                        <a:t>ebp</a:t>
                      </a:r>
                      <a:endParaRPr lang="zh-CN" alt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56510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CN" alt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56510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FF0000"/>
                          </a:solidFill>
                        </a:rPr>
                        <a:t>f</a:t>
                      </a:r>
                      <a:r>
                        <a:rPr lang="zh-CN" altLang="en-US" sz="2000" b="1" dirty="0" smtClean="0">
                          <a:solidFill>
                            <a:srgbClr val="FF0000"/>
                          </a:solidFill>
                        </a:rPr>
                        <a:t>返回地址</a:t>
                      </a:r>
                      <a:endParaRPr lang="zh-CN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56510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rgbClr val="FF0000"/>
                          </a:solidFill>
                        </a:rPr>
                        <a:t>ebp</a:t>
                      </a:r>
                      <a:endParaRPr lang="zh-CN" alt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56510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CN" alt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56510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FF0000"/>
                          </a:solidFill>
                        </a:rPr>
                        <a:t>g</a:t>
                      </a:r>
                      <a:r>
                        <a:rPr lang="zh-CN" altLang="en-US" sz="2000" b="1" dirty="0" smtClean="0">
                          <a:solidFill>
                            <a:srgbClr val="FF0000"/>
                          </a:solidFill>
                        </a:rPr>
                        <a:t>返回地址</a:t>
                      </a:r>
                      <a:endParaRPr lang="zh-CN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56510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rgbClr val="FF0000"/>
                          </a:solidFill>
                        </a:rPr>
                        <a:t>ebp</a:t>
                      </a:r>
                      <a:endParaRPr lang="zh-CN" alt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565102">
                <a:tc>
                  <a:txBody>
                    <a:bodyPr/>
                    <a:lstStyle/>
                    <a:p>
                      <a:pPr algn="ctr"/>
                      <a:endParaRPr lang="zh-CN" alt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565102">
                <a:tc>
                  <a:txBody>
                    <a:bodyPr/>
                    <a:lstStyle/>
                    <a:p>
                      <a:pPr algn="ctr"/>
                      <a:endParaRPr lang="zh-CN" alt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565102">
                <a:tc>
                  <a:txBody>
                    <a:bodyPr/>
                    <a:lstStyle/>
                    <a:p>
                      <a:pPr algn="ctr"/>
                      <a:endParaRPr lang="zh-CN" alt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5027" y="221491"/>
            <a:ext cx="3548417" cy="591558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3357350"/>
            <a:ext cx="723332" cy="46402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eip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0" name="直接箭头连接符 9"/>
          <p:cNvCxnSpPr>
            <a:stCxn id="8" idx="3"/>
          </p:cNvCxnSpPr>
          <p:nvPr/>
        </p:nvCxnSpPr>
        <p:spPr>
          <a:xfrm flipV="1">
            <a:off x="723332" y="1528549"/>
            <a:ext cx="941695" cy="20608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5827592" y="458754"/>
            <a:ext cx="723332" cy="46402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ebp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4" name="直接箭头连接符 13"/>
          <p:cNvCxnSpPr>
            <a:stCxn id="13" idx="3"/>
          </p:cNvCxnSpPr>
          <p:nvPr/>
        </p:nvCxnSpPr>
        <p:spPr>
          <a:xfrm>
            <a:off x="6550924" y="690766"/>
            <a:ext cx="1446664" cy="3772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5827592" y="963722"/>
            <a:ext cx="723332" cy="46402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esp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6" name="直接箭头连接符 15"/>
          <p:cNvCxnSpPr>
            <a:stCxn id="15" idx="3"/>
          </p:cNvCxnSpPr>
          <p:nvPr/>
        </p:nvCxnSpPr>
        <p:spPr>
          <a:xfrm>
            <a:off x="6550924" y="1195734"/>
            <a:ext cx="1446664" cy="32670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V="1">
            <a:off x="10167582" y="486051"/>
            <a:ext cx="27296" cy="532789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10194878" y="2464976"/>
            <a:ext cx="461665" cy="112438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dirty="0" smtClean="0"/>
              <a:t>地址增大</a:t>
            </a:r>
            <a:endParaRPr lang="zh-CN" altLang="en-US" dirty="0"/>
          </a:p>
        </p:txBody>
      </p:sp>
      <p:sp>
        <p:nvSpPr>
          <p:cNvPr id="26" name="文本框 25"/>
          <p:cNvSpPr txBox="1"/>
          <p:nvPr/>
        </p:nvSpPr>
        <p:spPr>
          <a:xfrm>
            <a:off x="8407021" y="12283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栈底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10656543" y="690766"/>
            <a:ext cx="723332" cy="46402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eax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11505062" y="738112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= 5</a:t>
            </a:r>
            <a:endParaRPr lang="zh-CN" altLang="en-US" dirty="0"/>
          </a:p>
        </p:txBody>
      </p:sp>
      <p:sp>
        <p:nvSpPr>
          <p:cNvPr id="33" name="文本框 32"/>
          <p:cNvSpPr txBox="1"/>
          <p:nvPr/>
        </p:nvSpPr>
        <p:spPr>
          <a:xfrm>
            <a:off x="4319516" y="6488668"/>
            <a:ext cx="846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  eax</a:t>
            </a:r>
            <a:r>
              <a:rPr lang="en-US" altLang="zh-CN" dirty="0" smtClean="0"/>
              <a:t>+2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292812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7039440"/>
              </p:ext>
            </p:extLst>
          </p:nvPr>
        </p:nvGraphicFramePr>
        <p:xfrm>
          <a:off x="7997588" y="486051"/>
          <a:ext cx="1405720" cy="5651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5720"/>
              </a:tblGrid>
              <a:tr h="56510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rgbClr val="FF0000"/>
                          </a:solidFill>
                        </a:rPr>
                        <a:t>ebp</a:t>
                      </a:r>
                      <a:endParaRPr lang="zh-CN" alt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56510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CN" alt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56510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FF0000"/>
                          </a:solidFill>
                        </a:rPr>
                        <a:t>f</a:t>
                      </a:r>
                      <a:r>
                        <a:rPr lang="zh-CN" altLang="en-US" sz="2000" b="1" dirty="0" smtClean="0">
                          <a:solidFill>
                            <a:srgbClr val="FF0000"/>
                          </a:solidFill>
                        </a:rPr>
                        <a:t>返回地址</a:t>
                      </a:r>
                      <a:endParaRPr lang="zh-CN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56510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rgbClr val="FF0000"/>
                          </a:solidFill>
                        </a:rPr>
                        <a:t>ebp</a:t>
                      </a:r>
                      <a:endParaRPr lang="zh-CN" alt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56510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CN" alt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56510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FF0000"/>
                          </a:solidFill>
                        </a:rPr>
                        <a:t>g</a:t>
                      </a:r>
                      <a:r>
                        <a:rPr lang="zh-CN" altLang="en-US" sz="2000" b="1" dirty="0" smtClean="0">
                          <a:solidFill>
                            <a:srgbClr val="FF0000"/>
                          </a:solidFill>
                        </a:rPr>
                        <a:t>返回地址</a:t>
                      </a:r>
                      <a:endParaRPr lang="zh-CN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565102">
                <a:tc>
                  <a:txBody>
                    <a:bodyPr/>
                    <a:lstStyle/>
                    <a:p>
                      <a:pPr algn="ctr"/>
                      <a:endParaRPr lang="zh-CN" alt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565102">
                <a:tc>
                  <a:txBody>
                    <a:bodyPr/>
                    <a:lstStyle/>
                    <a:p>
                      <a:pPr algn="ctr"/>
                      <a:endParaRPr lang="zh-CN" alt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565102">
                <a:tc>
                  <a:txBody>
                    <a:bodyPr/>
                    <a:lstStyle/>
                    <a:p>
                      <a:pPr algn="ctr"/>
                      <a:endParaRPr lang="zh-CN" alt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565102">
                <a:tc>
                  <a:txBody>
                    <a:bodyPr/>
                    <a:lstStyle/>
                    <a:p>
                      <a:pPr algn="ctr"/>
                      <a:endParaRPr lang="zh-CN" alt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5027" y="221491"/>
            <a:ext cx="3548417" cy="591558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3357350"/>
            <a:ext cx="723332" cy="46402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eip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0" name="直接箭头连接符 9"/>
          <p:cNvCxnSpPr>
            <a:stCxn id="8" idx="3"/>
          </p:cNvCxnSpPr>
          <p:nvPr/>
        </p:nvCxnSpPr>
        <p:spPr>
          <a:xfrm flipV="1">
            <a:off x="723332" y="1774209"/>
            <a:ext cx="941695" cy="1815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5827592" y="458754"/>
            <a:ext cx="723332" cy="46402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ebp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4" name="直接箭头连接符 13"/>
          <p:cNvCxnSpPr>
            <a:stCxn id="13" idx="3"/>
          </p:cNvCxnSpPr>
          <p:nvPr/>
        </p:nvCxnSpPr>
        <p:spPr>
          <a:xfrm>
            <a:off x="6550924" y="690766"/>
            <a:ext cx="1446664" cy="20524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5827592" y="963722"/>
            <a:ext cx="723332" cy="46402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esp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6" name="直接箭头连接符 15"/>
          <p:cNvCxnSpPr>
            <a:stCxn id="15" idx="3"/>
          </p:cNvCxnSpPr>
          <p:nvPr/>
        </p:nvCxnSpPr>
        <p:spPr>
          <a:xfrm>
            <a:off x="6550924" y="1195734"/>
            <a:ext cx="1446664" cy="2625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V="1">
            <a:off x="10167582" y="486051"/>
            <a:ext cx="27296" cy="532789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10194878" y="2464976"/>
            <a:ext cx="461665" cy="112438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dirty="0" smtClean="0"/>
              <a:t>地址增大</a:t>
            </a:r>
            <a:endParaRPr lang="zh-CN" altLang="en-US" dirty="0"/>
          </a:p>
        </p:txBody>
      </p:sp>
      <p:sp>
        <p:nvSpPr>
          <p:cNvPr id="26" name="文本框 25"/>
          <p:cNvSpPr txBox="1"/>
          <p:nvPr/>
        </p:nvSpPr>
        <p:spPr>
          <a:xfrm>
            <a:off x="8407021" y="12283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栈底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10656543" y="690766"/>
            <a:ext cx="723332" cy="46402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eax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11505062" y="738112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= 5</a:t>
            </a:r>
            <a:endParaRPr lang="zh-CN" altLang="en-US" dirty="0"/>
          </a:p>
        </p:txBody>
      </p:sp>
      <p:sp>
        <p:nvSpPr>
          <p:cNvPr id="33" name="文本框 32"/>
          <p:cNvSpPr txBox="1"/>
          <p:nvPr/>
        </p:nvSpPr>
        <p:spPr>
          <a:xfrm>
            <a:off x="4319516" y="6488668"/>
            <a:ext cx="2837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  ebp</a:t>
            </a:r>
            <a:r>
              <a:rPr lang="zh-CN" altLang="en-US" dirty="0" smtClean="0"/>
              <a:t>出栈</a:t>
            </a:r>
            <a:r>
              <a:rPr lang="en-US" altLang="zh-CN" dirty="0" smtClean="0"/>
              <a:t>,</a:t>
            </a:r>
            <a:r>
              <a:rPr lang="zh-CN" altLang="en-US" dirty="0" smtClean="0"/>
              <a:t>赋值给</a:t>
            </a:r>
            <a:r>
              <a:rPr lang="en-US" altLang="zh-CN" dirty="0" smtClean="0"/>
              <a:t>ebp,esp+4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392013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8301949"/>
              </p:ext>
            </p:extLst>
          </p:nvPr>
        </p:nvGraphicFramePr>
        <p:xfrm>
          <a:off x="7997588" y="486051"/>
          <a:ext cx="1405720" cy="5651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5720"/>
              </a:tblGrid>
              <a:tr h="56510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rgbClr val="FF0000"/>
                          </a:solidFill>
                        </a:rPr>
                        <a:t>ebp</a:t>
                      </a:r>
                      <a:endParaRPr lang="zh-CN" alt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56510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CN" alt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56510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FF0000"/>
                          </a:solidFill>
                        </a:rPr>
                        <a:t>f</a:t>
                      </a:r>
                      <a:r>
                        <a:rPr lang="zh-CN" altLang="en-US" sz="2000" b="1" dirty="0" smtClean="0">
                          <a:solidFill>
                            <a:srgbClr val="FF0000"/>
                          </a:solidFill>
                        </a:rPr>
                        <a:t>返回地址</a:t>
                      </a:r>
                      <a:endParaRPr lang="zh-CN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56510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rgbClr val="FF0000"/>
                          </a:solidFill>
                        </a:rPr>
                        <a:t>ebp</a:t>
                      </a:r>
                      <a:endParaRPr lang="zh-CN" alt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56510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CN" alt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565102"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565102">
                <a:tc>
                  <a:txBody>
                    <a:bodyPr/>
                    <a:lstStyle/>
                    <a:p>
                      <a:pPr algn="ctr"/>
                      <a:endParaRPr lang="zh-CN" alt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565102">
                <a:tc>
                  <a:txBody>
                    <a:bodyPr/>
                    <a:lstStyle/>
                    <a:p>
                      <a:pPr algn="ctr"/>
                      <a:endParaRPr lang="zh-CN" alt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565102">
                <a:tc>
                  <a:txBody>
                    <a:bodyPr/>
                    <a:lstStyle/>
                    <a:p>
                      <a:pPr algn="ctr"/>
                      <a:endParaRPr lang="zh-CN" alt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565102">
                <a:tc>
                  <a:txBody>
                    <a:bodyPr/>
                    <a:lstStyle/>
                    <a:p>
                      <a:pPr algn="ctr"/>
                      <a:endParaRPr lang="zh-CN" alt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5027" y="221491"/>
            <a:ext cx="3548417" cy="591558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3357350"/>
            <a:ext cx="723332" cy="46402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eip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0" name="直接箭头连接符 9"/>
          <p:cNvCxnSpPr>
            <a:stCxn id="8" idx="3"/>
          </p:cNvCxnSpPr>
          <p:nvPr/>
        </p:nvCxnSpPr>
        <p:spPr>
          <a:xfrm>
            <a:off x="723332" y="3589362"/>
            <a:ext cx="9416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5827592" y="458754"/>
            <a:ext cx="723332" cy="46402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ebp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4" name="直接箭头连接符 13"/>
          <p:cNvCxnSpPr>
            <a:stCxn id="13" idx="3"/>
          </p:cNvCxnSpPr>
          <p:nvPr/>
        </p:nvCxnSpPr>
        <p:spPr>
          <a:xfrm>
            <a:off x="6550924" y="690766"/>
            <a:ext cx="1446664" cy="20524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5827592" y="963722"/>
            <a:ext cx="723332" cy="46402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esp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6" name="直接箭头连接符 15"/>
          <p:cNvCxnSpPr>
            <a:stCxn id="15" idx="3"/>
            <a:endCxn id="5" idx="1"/>
          </p:cNvCxnSpPr>
          <p:nvPr/>
        </p:nvCxnSpPr>
        <p:spPr>
          <a:xfrm>
            <a:off x="6550924" y="1195734"/>
            <a:ext cx="1446664" cy="21158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V="1">
            <a:off x="10167582" y="486051"/>
            <a:ext cx="27296" cy="532789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10194878" y="2464976"/>
            <a:ext cx="461665" cy="112438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dirty="0" smtClean="0"/>
              <a:t>地址增大</a:t>
            </a:r>
            <a:endParaRPr lang="zh-CN" altLang="en-US" dirty="0"/>
          </a:p>
        </p:txBody>
      </p:sp>
      <p:sp>
        <p:nvSpPr>
          <p:cNvPr id="26" name="文本框 25"/>
          <p:cNvSpPr txBox="1"/>
          <p:nvPr/>
        </p:nvSpPr>
        <p:spPr>
          <a:xfrm>
            <a:off x="8407021" y="12283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栈底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10656543" y="690766"/>
            <a:ext cx="723332" cy="46402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eax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11505062" y="738112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= 5</a:t>
            </a:r>
            <a:endParaRPr lang="zh-CN" altLang="en-US" dirty="0"/>
          </a:p>
        </p:txBody>
      </p:sp>
      <p:sp>
        <p:nvSpPr>
          <p:cNvPr id="33" name="文本框 32"/>
          <p:cNvSpPr txBox="1"/>
          <p:nvPr/>
        </p:nvSpPr>
        <p:spPr>
          <a:xfrm>
            <a:off x="4319516" y="6488668"/>
            <a:ext cx="3788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  g</a:t>
            </a:r>
            <a:r>
              <a:rPr lang="zh-CN" altLang="en-US" dirty="0" smtClean="0"/>
              <a:t>返回地址出栈，赋值给</a:t>
            </a:r>
            <a:r>
              <a:rPr lang="en-US" altLang="zh-CN" dirty="0" smtClean="0"/>
              <a:t>eip</a:t>
            </a:r>
            <a:r>
              <a:rPr lang="zh-CN" altLang="en-US" dirty="0" smtClean="0"/>
              <a:t>，</a:t>
            </a:r>
            <a:r>
              <a:rPr lang="en-US" altLang="zh-CN" dirty="0" smtClean="0"/>
              <a:t>esp+4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303852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743187"/>
              </p:ext>
            </p:extLst>
          </p:nvPr>
        </p:nvGraphicFramePr>
        <p:xfrm>
          <a:off x="7997588" y="486051"/>
          <a:ext cx="1405720" cy="5651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5720"/>
              </a:tblGrid>
              <a:tr h="56510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rgbClr val="FF0000"/>
                          </a:solidFill>
                        </a:rPr>
                        <a:t>ebp</a:t>
                      </a:r>
                      <a:endParaRPr lang="zh-CN" alt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56510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CN" alt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56510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FF0000"/>
                          </a:solidFill>
                        </a:rPr>
                        <a:t>f</a:t>
                      </a:r>
                      <a:r>
                        <a:rPr lang="zh-CN" altLang="en-US" sz="2000" b="1" dirty="0" smtClean="0">
                          <a:solidFill>
                            <a:srgbClr val="FF0000"/>
                          </a:solidFill>
                        </a:rPr>
                        <a:t>返回地址</a:t>
                      </a:r>
                      <a:endParaRPr lang="zh-CN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565102">
                <a:tc>
                  <a:txBody>
                    <a:bodyPr/>
                    <a:lstStyle/>
                    <a:p>
                      <a:pPr algn="ctr"/>
                      <a:endParaRPr lang="zh-CN" alt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565102">
                <a:tc>
                  <a:txBody>
                    <a:bodyPr/>
                    <a:lstStyle/>
                    <a:p>
                      <a:pPr algn="ctr"/>
                      <a:endParaRPr lang="zh-CN" alt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565102"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565102">
                <a:tc>
                  <a:txBody>
                    <a:bodyPr/>
                    <a:lstStyle/>
                    <a:p>
                      <a:pPr algn="ctr"/>
                      <a:endParaRPr lang="zh-CN" alt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565102">
                <a:tc>
                  <a:txBody>
                    <a:bodyPr/>
                    <a:lstStyle/>
                    <a:p>
                      <a:pPr algn="ctr"/>
                      <a:endParaRPr lang="zh-CN" alt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565102">
                <a:tc>
                  <a:txBody>
                    <a:bodyPr/>
                    <a:lstStyle/>
                    <a:p>
                      <a:pPr algn="ctr"/>
                      <a:endParaRPr lang="zh-CN" alt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565102">
                <a:tc>
                  <a:txBody>
                    <a:bodyPr/>
                    <a:lstStyle/>
                    <a:p>
                      <a:pPr algn="ctr"/>
                      <a:endParaRPr lang="zh-CN" alt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5027" y="221491"/>
            <a:ext cx="3548417" cy="591558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3357350"/>
            <a:ext cx="723332" cy="46402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eip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0" name="直接箭头连接符 9"/>
          <p:cNvCxnSpPr>
            <a:stCxn id="8" idx="3"/>
          </p:cNvCxnSpPr>
          <p:nvPr/>
        </p:nvCxnSpPr>
        <p:spPr>
          <a:xfrm>
            <a:off x="723332" y="3589362"/>
            <a:ext cx="941695" cy="232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5827592" y="458754"/>
            <a:ext cx="723332" cy="46402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ebp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4" name="直接箭头连接符 13"/>
          <p:cNvCxnSpPr>
            <a:stCxn id="13" idx="3"/>
          </p:cNvCxnSpPr>
          <p:nvPr/>
        </p:nvCxnSpPr>
        <p:spPr>
          <a:xfrm>
            <a:off x="6550924" y="690766"/>
            <a:ext cx="1446664" cy="4166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5827592" y="963722"/>
            <a:ext cx="723332" cy="46402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esp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6" name="直接箭头连接符 15"/>
          <p:cNvCxnSpPr>
            <a:stCxn id="15" idx="3"/>
          </p:cNvCxnSpPr>
          <p:nvPr/>
        </p:nvCxnSpPr>
        <p:spPr>
          <a:xfrm>
            <a:off x="6550924" y="1195734"/>
            <a:ext cx="1446664" cy="974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V="1">
            <a:off x="10167582" y="486051"/>
            <a:ext cx="27296" cy="532789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10194878" y="2464976"/>
            <a:ext cx="461665" cy="112438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dirty="0" smtClean="0"/>
              <a:t>地址增大</a:t>
            </a:r>
            <a:endParaRPr lang="zh-CN" altLang="en-US" dirty="0"/>
          </a:p>
        </p:txBody>
      </p:sp>
      <p:sp>
        <p:nvSpPr>
          <p:cNvPr id="26" name="文本框 25"/>
          <p:cNvSpPr txBox="1"/>
          <p:nvPr/>
        </p:nvSpPr>
        <p:spPr>
          <a:xfrm>
            <a:off x="8407021" y="12283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栈底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10656543" y="690766"/>
            <a:ext cx="723332" cy="46402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eax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11505062" y="738112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= 5</a:t>
            </a:r>
            <a:endParaRPr lang="zh-CN" altLang="en-US" dirty="0"/>
          </a:p>
        </p:txBody>
      </p:sp>
      <p:sp>
        <p:nvSpPr>
          <p:cNvPr id="33" name="文本框 32"/>
          <p:cNvSpPr txBox="1"/>
          <p:nvPr/>
        </p:nvSpPr>
        <p:spPr>
          <a:xfrm>
            <a:off x="4319516" y="6488668"/>
            <a:ext cx="7478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  ebp</a:t>
            </a:r>
            <a:r>
              <a:rPr lang="zh-CN" altLang="en-US" dirty="0" smtClean="0"/>
              <a:t>赋值给</a:t>
            </a:r>
            <a:r>
              <a:rPr lang="en-US" altLang="zh-CN" dirty="0" err="1" smtClean="0"/>
              <a:t>esp,ebp</a:t>
            </a:r>
            <a:r>
              <a:rPr lang="zh-CN" altLang="en-US" dirty="0" smtClean="0"/>
              <a:t>出栈</a:t>
            </a:r>
            <a:r>
              <a:rPr lang="zh-CN" altLang="en-US" dirty="0" smtClean="0"/>
              <a:t>赋值给</a:t>
            </a:r>
            <a:r>
              <a:rPr lang="en-US" altLang="zh-CN" dirty="0" smtClean="0"/>
              <a:t>ebp</a:t>
            </a:r>
            <a:r>
              <a:rPr lang="zh-CN" altLang="en-US" dirty="0" smtClean="0"/>
              <a:t>，</a:t>
            </a:r>
            <a:r>
              <a:rPr lang="en-US" altLang="zh-CN" dirty="0" smtClean="0"/>
              <a:t>esp+4,esp</a:t>
            </a:r>
            <a:r>
              <a:rPr lang="zh-CN" altLang="en-US" dirty="0" smtClean="0"/>
              <a:t>在</a:t>
            </a:r>
            <a:r>
              <a:rPr lang="en-US" altLang="zh-CN" dirty="0" smtClean="0"/>
              <a:t>leave</a:t>
            </a:r>
            <a:r>
              <a:rPr lang="zh-CN" altLang="en-US" dirty="0" smtClean="0"/>
              <a:t>指令中变化了两次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090494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2476940"/>
              </p:ext>
            </p:extLst>
          </p:nvPr>
        </p:nvGraphicFramePr>
        <p:xfrm>
          <a:off x="7997588" y="486051"/>
          <a:ext cx="1405720" cy="5651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5720"/>
              </a:tblGrid>
              <a:tr h="56510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rgbClr val="FF0000"/>
                          </a:solidFill>
                        </a:rPr>
                        <a:t>ebp</a:t>
                      </a:r>
                      <a:endParaRPr lang="zh-CN" alt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565102">
                <a:tc>
                  <a:txBody>
                    <a:bodyPr/>
                    <a:lstStyle/>
                    <a:p>
                      <a:pPr algn="ctr"/>
                      <a:endParaRPr lang="zh-CN" alt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565102">
                <a:tc>
                  <a:txBody>
                    <a:bodyPr/>
                    <a:lstStyle/>
                    <a:p>
                      <a:pPr algn="ctr"/>
                      <a:endParaRPr lang="zh-CN" alt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565102">
                <a:tc>
                  <a:txBody>
                    <a:bodyPr/>
                    <a:lstStyle/>
                    <a:p>
                      <a:pPr algn="ctr"/>
                      <a:endParaRPr lang="zh-CN" alt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565102">
                <a:tc>
                  <a:txBody>
                    <a:bodyPr/>
                    <a:lstStyle/>
                    <a:p>
                      <a:pPr algn="ctr"/>
                      <a:endParaRPr lang="zh-CN" alt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565102">
                <a:tc>
                  <a:txBody>
                    <a:bodyPr/>
                    <a:lstStyle/>
                    <a:p>
                      <a:pPr algn="ctr"/>
                      <a:endParaRPr lang="zh-CN" alt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565102">
                <a:tc>
                  <a:txBody>
                    <a:bodyPr/>
                    <a:lstStyle/>
                    <a:p>
                      <a:pPr algn="ctr"/>
                      <a:endParaRPr lang="zh-CN" alt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565102">
                <a:tc>
                  <a:txBody>
                    <a:bodyPr/>
                    <a:lstStyle/>
                    <a:p>
                      <a:pPr algn="ctr"/>
                      <a:endParaRPr lang="zh-CN" alt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565102">
                <a:tc>
                  <a:txBody>
                    <a:bodyPr/>
                    <a:lstStyle/>
                    <a:p>
                      <a:pPr algn="ctr"/>
                      <a:endParaRPr lang="zh-CN" alt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565102">
                <a:tc>
                  <a:txBody>
                    <a:bodyPr/>
                    <a:lstStyle/>
                    <a:p>
                      <a:pPr algn="ctr"/>
                      <a:endParaRPr lang="zh-CN" alt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5027" y="221491"/>
            <a:ext cx="3548417" cy="591558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3357350"/>
            <a:ext cx="723332" cy="46402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eip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0" name="直接箭头连接符 9"/>
          <p:cNvCxnSpPr>
            <a:stCxn id="8" idx="3"/>
          </p:cNvCxnSpPr>
          <p:nvPr/>
        </p:nvCxnSpPr>
        <p:spPr>
          <a:xfrm>
            <a:off x="723332" y="3589362"/>
            <a:ext cx="941695" cy="9826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5827592" y="458754"/>
            <a:ext cx="723332" cy="46402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ebp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4" name="直接箭头连接符 13"/>
          <p:cNvCxnSpPr>
            <a:stCxn id="13" idx="3"/>
          </p:cNvCxnSpPr>
          <p:nvPr/>
        </p:nvCxnSpPr>
        <p:spPr>
          <a:xfrm flipV="1">
            <a:off x="6550924" y="486051"/>
            <a:ext cx="1446664" cy="204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5827592" y="963722"/>
            <a:ext cx="723332" cy="46402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esp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6" name="直接箭头连接符 15"/>
          <p:cNvCxnSpPr>
            <a:stCxn id="15" idx="3"/>
          </p:cNvCxnSpPr>
          <p:nvPr/>
        </p:nvCxnSpPr>
        <p:spPr>
          <a:xfrm flipV="1">
            <a:off x="6550924" y="963722"/>
            <a:ext cx="1446664" cy="232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V="1">
            <a:off x="10167582" y="486051"/>
            <a:ext cx="27296" cy="532789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10194878" y="2464976"/>
            <a:ext cx="461665" cy="112438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dirty="0" smtClean="0"/>
              <a:t>地址增大</a:t>
            </a:r>
            <a:endParaRPr lang="zh-CN" altLang="en-US" dirty="0"/>
          </a:p>
        </p:txBody>
      </p:sp>
      <p:sp>
        <p:nvSpPr>
          <p:cNvPr id="26" name="文本框 25"/>
          <p:cNvSpPr txBox="1"/>
          <p:nvPr/>
        </p:nvSpPr>
        <p:spPr>
          <a:xfrm>
            <a:off x="8407021" y="12283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栈底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10656543" y="690766"/>
            <a:ext cx="723332" cy="46402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eax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11505062" y="738112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= ?</a:t>
            </a:r>
            <a:endParaRPr lang="zh-CN" altLang="en-US" dirty="0"/>
          </a:p>
        </p:txBody>
      </p:sp>
      <p:sp>
        <p:nvSpPr>
          <p:cNvPr id="33" name="文本框 32"/>
          <p:cNvSpPr txBox="1"/>
          <p:nvPr/>
        </p:nvSpPr>
        <p:spPr>
          <a:xfrm>
            <a:off x="4333164" y="6488668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esp-4,ebp</a:t>
            </a:r>
            <a:r>
              <a:rPr lang="zh-CN" altLang="en-US" dirty="0" smtClean="0"/>
              <a:t>入栈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41347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9925538"/>
              </p:ext>
            </p:extLst>
          </p:nvPr>
        </p:nvGraphicFramePr>
        <p:xfrm>
          <a:off x="7997588" y="486051"/>
          <a:ext cx="1405720" cy="5651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5720"/>
              </a:tblGrid>
              <a:tr h="56510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rgbClr val="FF0000"/>
                          </a:solidFill>
                        </a:rPr>
                        <a:t>ebp</a:t>
                      </a:r>
                      <a:endParaRPr lang="zh-CN" alt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56510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CN" alt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565102"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565102">
                <a:tc>
                  <a:txBody>
                    <a:bodyPr/>
                    <a:lstStyle/>
                    <a:p>
                      <a:pPr algn="ctr"/>
                      <a:endParaRPr lang="zh-CN" alt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565102">
                <a:tc>
                  <a:txBody>
                    <a:bodyPr/>
                    <a:lstStyle/>
                    <a:p>
                      <a:pPr algn="ctr"/>
                      <a:endParaRPr lang="zh-CN" alt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565102"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565102">
                <a:tc>
                  <a:txBody>
                    <a:bodyPr/>
                    <a:lstStyle/>
                    <a:p>
                      <a:pPr algn="ctr"/>
                      <a:endParaRPr lang="zh-CN" alt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565102">
                <a:tc>
                  <a:txBody>
                    <a:bodyPr/>
                    <a:lstStyle/>
                    <a:p>
                      <a:pPr algn="ctr"/>
                      <a:endParaRPr lang="zh-CN" alt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565102">
                <a:tc>
                  <a:txBody>
                    <a:bodyPr/>
                    <a:lstStyle/>
                    <a:p>
                      <a:pPr algn="ctr"/>
                      <a:endParaRPr lang="zh-CN" alt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565102">
                <a:tc>
                  <a:txBody>
                    <a:bodyPr/>
                    <a:lstStyle/>
                    <a:p>
                      <a:pPr algn="ctr"/>
                      <a:endParaRPr lang="zh-CN" alt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5027" y="221491"/>
            <a:ext cx="3548417" cy="591558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3357350"/>
            <a:ext cx="723332" cy="46402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eip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0" name="直接箭头连接符 9"/>
          <p:cNvCxnSpPr>
            <a:stCxn id="8" idx="3"/>
          </p:cNvCxnSpPr>
          <p:nvPr/>
        </p:nvCxnSpPr>
        <p:spPr>
          <a:xfrm>
            <a:off x="723332" y="3589362"/>
            <a:ext cx="941695" cy="19652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5827592" y="458754"/>
            <a:ext cx="723332" cy="46402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ebp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4" name="直接箭头连接符 13"/>
          <p:cNvCxnSpPr>
            <a:stCxn id="13" idx="3"/>
          </p:cNvCxnSpPr>
          <p:nvPr/>
        </p:nvCxnSpPr>
        <p:spPr>
          <a:xfrm>
            <a:off x="6550924" y="690766"/>
            <a:ext cx="1446664" cy="4166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5827592" y="963722"/>
            <a:ext cx="723332" cy="46402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esp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6" name="直接箭头连接符 15"/>
          <p:cNvCxnSpPr>
            <a:stCxn id="15" idx="3"/>
          </p:cNvCxnSpPr>
          <p:nvPr/>
        </p:nvCxnSpPr>
        <p:spPr>
          <a:xfrm>
            <a:off x="6550924" y="1195734"/>
            <a:ext cx="1446664" cy="4010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V="1">
            <a:off x="10167582" y="486051"/>
            <a:ext cx="27296" cy="532789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10194878" y="2464976"/>
            <a:ext cx="461665" cy="112438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dirty="0" smtClean="0"/>
              <a:t>地址增大</a:t>
            </a:r>
            <a:endParaRPr lang="zh-CN" altLang="en-US" dirty="0"/>
          </a:p>
        </p:txBody>
      </p:sp>
      <p:sp>
        <p:nvSpPr>
          <p:cNvPr id="26" name="文本框 25"/>
          <p:cNvSpPr txBox="1"/>
          <p:nvPr/>
        </p:nvSpPr>
        <p:spPr>
          <a:xfrm>
            <a:off x="8407021" y="12283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栈底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10656543" y="690766"/>
            <a:ext cx="723332" cy="46402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eax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11505062" y="738112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= 5</a:t>
            </a:r>
            <a:endParaRPr lang="zh-CN" altLang="en-US" dirty="0"/>
          </a:p>
        </p:txBody>
      </p:sp>
      <p:sp>
        <p:nvSpPr>
          <p:cNvPr id="33" name="文本框 32"/>
          <p:cNvSpPr txBox="1"/>
          <p:nvPr/>
        </p:nvSpPr>
        <p:spPr>
          <a:xfrm>
            <a:off x="4319516" y="6488668"/>
            <a:ext cx="3735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 f</a:t>
            </a:r>
            <a:r>
              <a:rPr lang="zh-CN" altLang="en-US" dirty="0" smtClean="0"/>
              <a:t>返回地址出栈，赋值给</a:t>
            </a:r>
            <a:r>
              <a:rPr lang="en-US" altLang="zh-CN" dirty="0" smtClean="0"/>
              <a:t>eip</a:t>
            </a:r>
            <a:r>
              <a:rPr lang="zh-CN" altLang="en-US" dirty="0" smtClean="0"/>
              <a:t>，</a:t>
            </a:r>
            <a:r>
              <a:rPr lang="en-US" altLang="zh-CN" dirty="0" smtClean="0"/>
              <a:t>esp+4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090135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7997588" y="486051"/>
          <a:ext cx="1405720" cy="5651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5720"/>
              </a:tblGrid>
              <a:tr h="56510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rgbClr val="FF0000"/>
                          </a:solidFill>
                        </a:rPr>
                        <a:t>ebp</a:t>
                      </a:r>
                      <a:endParaRPr lang="zh-CN" alt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56510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CN" alt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565102"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565102">
                <a:tc>
                  <a:txBody>
                    <a:bodyPr/>
                    <a:lstStyle/>
                    <a:p>
                      <a:pPr algn="ctr"/>
                      <a:endParaRPr lang="zh-CN" alt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565102">
                <a:tc>
                  <a:txBody>
                    <a:bodyPr/>
                    <a:lstStyle/>
                    <a:p>
                      <a:pPr algn="ctr"/>
                      <a:endParaRPr lang="zh-CN" alt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565102"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565102">
                <a:tc>
                  <a:txBody>
                    <a:bodyPr/>
                    <a:lstStyle/>
                    <a:p>
                      <a:pPr algn="ctr"/>
                      <a:endParaRPr lang="zh-CN" alt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565102">
                <a:tc>
                  <a:txBody>
                    <a:bodyPr/>
                    <a:lstStyle/>
                    <a:p>
                      <a:pPr algn="ctr"/>
                      <a:endParaRPr lang="zh-CN" alt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565102">
                <a:tc>
                  <a:txBody>
                    <a:bodyPr/>
                    <a:lstStyle/>
                    <a:p>
                      <a:pPr algn="ctr"/>
                      <a:endParaRPr lang="zh-CN" alt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565102">
                <a:tc>
                  <a:txBody>
                    <a:bodyPr/>
                    <a:lstStyle/>
                    <a:p>
                      <a:pPr algn="ctr"/>
                      <a:endParaRPr lang="zh-CN" alt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5027" y="221491"/>
            <a:ext cx="3548417" cy="591558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3357350"/>
            <a:ext cx="723332" cy="46402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eip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0" name="直接箭头连接符 9"/>
          <p:cNvCxnSpPr>
            <a:stCxn id="8" idx="3"/>
          </p:cNvCxnSpPr>
          <p:nvPr/>
        </p:nvCxnSpPr>
        <p:spPr>
          <a:xfrm>
            <a:off x="723332" y="3589362"/>
            <a:ext cx="941695" cy="2224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5827592" y="458754"/>
            <a:ext cx="723332" cy="46402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ebp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4" name="直接箭头连接符 13"/>
          <p:cNvCxnSpPr>
            <a:stCxn id="13" idx="3"/>
          </p:cNvCxnSpPr>
          <p:nvPr/>
        </p:nvCxnSpPr>
        <p:spPr>
          <a:xfrm>
            <a:off x="6550924" y="690766"/>
            <a:ext cx="1446664" cy="4166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5827592" y="963722"/>
            <a:ext cx="723332" cy="46402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esp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6" name="直接箭头连接符 15"/>
          <p:cNvCxnSpPr>
            <a:stCxn id="15" idx="3"/>
          </p:cNvCxnSpPr>
          <p:nvPr/>
        </p:nvCxnSpPr>
        <p:spPr>
          <a:xfrm>
            <a:off x="6550924" y="1195734"/>
            <a:ext cx="1446664" cy="4010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V="1">
            <a:off x="10167582" y="486051"/>
            <a:ext cx="27296" cy="532789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10194878" y="2464976"/>
            <a:ext cx="461665" cy="112438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dirty="0" smtClean="0"/>
              <a:t>地址增大</a:t>
            </a:r>
            <a:endParaRPr lang="zh-CN" altLang="en-US" dirty="0"/>
          </a:p>
        </p:txBody>
      </p:sp>
      <p:sp>
        <p:nvSpPr>
          <p:cNvPr id="26" name="文本框 25"/>
          <p:cNvSpPr txBox="1"/>
          <p:nvPr/>
        </p:nvSpPr>
        <p:spPr>
          <a:xfrm>
            <a:off x="8407021" y="12283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栈底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10656543" y="690766"/>
            <a:ext cx="723332" cy="46402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eax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11505062" y="738112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= 6</a:t>
            </a:r>
            <a:endParaRPr lang="zh-CN" altLang="en-US" dirty="0"/>
          </a:p>
        </p:txBody>
      </p:sp>
      <p:sp>
        <p:nvSpPr>
          <p:cNvPr id="33" name="文本框 32"/>
          <p:cNvSpPr txBox="1"/>
          <p:nvPr/>
        </p:nvSpPr>
        <p:spPr>
          <a:xfrm>
            <a:off x="4319516" y="6488668"/>
            <a:ext cx="793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 eax+1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904424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2459429"/>
              </p:ext>
            </p:extLst>
          </p:nvPr>
        </p:nvGraphicFramePr>
        <p:xfrm>
          <a:off x="7997588" y="486051"/>
          <a:ext cx="1405720" cy="5651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5720"/>
              </a:tblGrid>
              <a:tr h="565102">
                <a:tc>
                  <a:txBody>
                    <a:bodyPr/>
                    <a:lstStyle/>
                    <a:p>
                      <a:pPr algn="ctr"/>
                      <a:endParaRPr lang="zh-CN" alt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565102">
                <a:tc>
                  <a:txBody>
                    <a:bodyPr/>
                    <a:lstStyle/>
                    <a:p>
                      <a:pPr algn="ctr"/>
                      <a:endParaRPr lang="zh-CN" alt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565102"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565102">
                <a:tc>
                  <a:txBody>
                    <a:bodyPr/>
                    <a:lstStyle/>
                    <a:p>
                      <a:pPr algn="ctr"/>
                      <a:endParaRPr lang="zh-CN" alt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565102">
                <a:tc>
                  <a:txBody>
                    <a:bodyPr/>
                    <a:lstStyle/>
                    <a:p>
                      <a:pPr algn="ctr"/>
                      <a:endParaRPr lang="zh-CN" alt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565102"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565102">
                <a:tc>
                  <a:txBody>
                    <a:bodyPr/>
                    <a:lstStyle/>
                    <a:p>
                      <a:pPr algn="ctr"/>
                      <a:endParaRPr lang="zh-CN" alt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565102">
                <a:tc>
                  <a:txBody>
                    <a:bodyPr/>
                    <a:lstStyle/>
                    <a:p>
                      <a:pPr algn="ctr"/>
                      <a:endParaRPr lang="zh-CN" alt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565102">
                <a:tc>
                  <a:txBody>
                    <a:bodyPr/>
                    <a:lstStyle/>
                    <a:p>
                      <a:pPr algn="ctr"/>
                      <a:endParaRPr lang="zh-CN" alt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565102">
                <a:tc>
                  <a:txBody>
                    <a:bodyPr/>
                    <a:lstStyle/>
                    <a:p>
                      <a:pPr algn="ctr"/>
                      <a:endParaRPr lang="zh-CN" alt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5027" y="221491"/>
            <a:ext cx="3548417" cy="591558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3357350"/>
            <a:ext cx="723332" cy="46402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eip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0" name="直接箭头连接符 9"/>
          <p:cNvCxnSpPr>
            <a:stCxn id="8" idx="3"/>
          </p:cNvCxnSpPr>
          <p:nvPr/>
        </p:nvCxnSpPr>
        <p:spPr>
          <a:xfrm>
            <a:off x="723332" y="3589362"/>
            <a:ext cx="941695" cy="2361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5827592" y="458754"/>
            <a:ext cx="723332" cy="46402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ebp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4" name="直接箭头连接符 13"/>
          <p:cNvCxnSpPr>
            <a:stCxn id="13" idx="3"/>
          </p:cNvCxnSpPr>
          <p:nvPr/>
        </p:nvCxnSpPr>
        <p:spPr>
          <a:xfrm flipV="1">
            <a:off x="6550924" y="221491"/>
            <a:ext cx="1446664" cy="469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5827592" y="963722"/>
            <a:ext cx="723332" cy="46402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esp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6" name="直接箭头连接符 15"/>
          <p:cNvCxnSpPr>
            <a:stCxn id="15" idx="3"/>
          </p:cNvCxnSpPr>
          <p:nvPr/>
        </p:nvCxnSpPr>
        <p:spPr>
          <a:xfrm flipV="1">
            <a:off x="6550924" y="486051"/>
            <a:ext cx="1446664" cy="7096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V="1">
            <a:off x="10167582" y="486051"/>
            <a:ext cx="27296" cy="532789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10194878" y="2464976"/>
            <a:ext cx="461665" cy="112438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dirty="0" smtClean="0"/>
              <a:t>地址增大</a:t>
            </a:r>
            <a:endParaRPr lang="zh-CN" altLang="en-US" dirty="0"/>
          </a:p>
        </p:txBody>
      </p:sp>
      <p:sp>
        <p:nvSpPr>
          <p:cNvPr id="26" name="文本框 25"/>
          <p:cNvSpPr txBox="1"/>
          <p:nvPr/>
        </p:nvSpPr>
        <p:spPr>
          <a:xfrm>
            <a:off x="8407021" y="12283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栈底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10656543" y="690766"/>
            <a:ext cx="723332" cy="46402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eax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11505062" y="738112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= 6</a:t>
            </a:r>
            <a:endParaRPr lang="zh-CN" altLang="en-US" dirty="0"/>
          </a:p>
        </p:txBody>
      </p:sp>
      <p:sp>
        <p:nvSpPr>
          <p:cNvPr id="33" name="文本框 32"/>
          <p:cNvSpPr txBox="1"/>
          <p:nvPr/>
        </p:nvSpPr>
        <p:spPr>
          <a:xfrm>
            <a:off x="4319516" y="6488668"/>
            <a:ext cx="7291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 ebp</a:t>
            </a:r>
            <a:r>
              <a:rPr lang="zh-CN" altLang="en-US" dirty="0" smtClean="0"/>
              <a:t>赋值给</a:t>
            </a:r>
            <a:r>
              <a:rPr lang="en-US" altLang="zh-CN" dirty="0" err="1" smtClean="0"/>
              <a:t>esp,ebp</a:t>
            </a:r>
            <a:r>
              <a:rPr lang="zh-CN" altLang="en-US" dirty="0" smtClean="0"/>
              <a:t>出栈赋值给</a:t>
            </a:r>
            <a:r>
              <a:rPr lang="en-US" altLang="zh-CN" dirty="0" smtClean="0"/>
              <a:t>ebp</a:t>
            </a:r>
            <a:r>
              <a:rPr lang="zh-CN" altLang="en-US" dirty="0" smtClean="0"/>
              <a:t>，</a:t>
            </a:r>
            <a:r>
              <a:rPr lang="en-US" altLang="zh-CN" dirty="0" smtClean="0"/>
              <a:t>esp+4,esp</a:t>
            </a:r>
            <a:r>
              <a:rPr lang="zh-CN" altLang="en-US" dirty="0" smtClean="0"/>
              <a:t>在</a:t>
            </a:r>
            <a:r>
              <a:rPr lang="en-US" altLang="zh-CN" dirty="0" smtClean="0"/>
              <a:t>leave</a:t>
            </a:r>
            <a:r>
              <a:rPr lang="zh-CN" altLang="en-US" dirty="0" smtClean="0"/>
              <a:t>指令中变化了两次</a:t>
            </a:r>
          </a:p>
        </p:txBody>
      </p:sp>
    </p:spTree>
    <p:extLst>
      <p:ext uri="{BB962C8B-B14F-4D97-AF65-F5344CB8AC3E}">
        <p14:creationId xmlns:p14="http://schemas.microsoft.com/office/powerpoint/2010/main" val="908072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7997588" y="486051"/>
          <a:ext cx="1405720" cy="5651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5720"/>
              </a:tblGrid>
              <a:tr h="565102">
                <a:tc>
                  <a:txBody>
                    <a:bodyPr/>
                    <a:lstStyle/>
                    <a:p>
                      <a:pPr algn="ctr"/>
                      <a:endParaRPr lang="zh-CN" alt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565102">
                <a:tc>
                  <a:txBody>
                    <a:bodyPr/>
                    <a:lstStyle/>
                    <a:p>
                      <a:pPr algn="ctr"/>
                      <a:endParaRPr lang="zh-CN" alt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565102"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565102">
                <a:tc>
                  <a:txBody>
                    <a:bodyPr/>
                    <a:lstStyle/>
                    <a:p>
                      <a:pPr algn="ctr"/>
                      <a:endParaRPr lang="zh-CN" alt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565102">
                <a:tc>
                  <a:txBody>
                    <a:bodyPr/>
                    <a:lstStyle/>
                    <a:p>
                      <a:pPr algn="ctr"/>
                      <a:endParaRPr lang="zh-CN" alt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565102"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565102">
                <a:tc>
                  <a:txBody>
                    <a:bodyPr/>
                    <a:lstStyle/>
                    <a:p>
                      <a:pPr algn="ctr"/>
                      <a:endParaRPr lang="zh-CN" alt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565102">
                <a:tc>
                  <a:txBody>
                    <a:bodyPr/>
                    <a:lstStyle/>
                    <a:p>
                      <a:pPr algn="ctr"/>
                      <a:endParaRPr lang="zh-CN" alt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565102">
                <a:tc>
                  <a:txBody>
                    <a:bodyPr/>
                    <a:lstStyle/>
                    <a:p>
                      <a:pPr algn="ctr"/>
                      <a:endParaRPr lang="zh-CN" alt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565102">
                <a:tc>
                  <a:txBody>
                    <a:bodyPr/>
                    <a:lstStyle/>
                    <a:p>
                      <a:pPr algn="ctr"/>
                      <a:endParaRPr lang="zh-CN" alt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5027" y="221491"/>
            <a:ext cx="3548417" cy="591558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3357350"/>
            <a:ext cx="723332" cy="46402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eip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827592" y="458754"/>
            <a:ext cx="723332" cy="46402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ebp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827592" y="963722"/>
            <a:ext cx="723332" cy="46402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esp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0" name="直接箭头连接符 19"/>
          <p:cNvCxnSpPr/>
          <p:nvPr/>
        </p:nvCxnSpPr>
        <p:spPr>
          <a:xfrm flipV="1">
            <a:off x="10167582" y="486051"/>
            <a:ext cx="27296" cy="532789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10194878" y="2464976"/>
            <a:ext cx="461665" cy="112438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dirty="0" smtClean="0"/>
              <a:t>地址增大</a:t>
            </a:r>
            <a:endParaRPr lang="zh-CN" altLang="en-US" dirty="0"/>
          </a:p>
        </p:txBody>
      </p:sp>
      <p:sp>
        <p:nvSpPr>
          <p:cNvPr id="26" name="文本框 25"/>
          <p:cNvSpPr txBox="1"/>
          <p:nvPr/>
        </p:nvSpPr>
        <p:spPr>
          <a:xfrm>
            <a:off x="8407021" y="12283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栈底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10656543" y="690766"/>
            <a:ext cx="723332" cy="46402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eax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11505062" y="738112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= 6</a:t>
            </a:r>
            <a:endParaRPr lang="zh-CN" altLang="en-US" dirty="0"/>
          </a:p>
        </p:txBody>
      </p:sp>
      <p:sp>
        <p:nvSpPr>
          <p:cNvPr id="33" name="文本框 32"/>
          <p:cNvSpPr txBox="1"/>
          <p:nvPr/>
        </p:nvSpPr>
        <p:spPr>
          <a:xfrm>
            <a:off x="4319516" y="6488668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 </a:t>
            </a:r>
            <a:r>
              <a:rPr lang="zh-CN" altLang="en-US" dirty="0" smtClean="0"/>
              <a:t>运行结束</a:t>
            </a:r>
          </a:p>
        </p:txBody>
      </p:sp>
    </p:spTree>
    <p:extLst>
      <p:ext uri="{BB962C8B-B14F-4D97-AF65-F5344CB8AC3E}">
        <p14:creationId xmlns:p14="http://schemas.microsoft.com/office/powerpoint/2010/main" val="1547278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7997588" y="486051"/>
          <a:ext cx="1405720" cy="5651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5720"/>
              </a:tblGrid>
              <a:tr h="56510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rgbClr val="FF0000"/>
                          </a:solidFill>
                        </a:rPr>
                        <a:t>ebp</a:t>
                      </a:r>
                      <a:endParaRPr lang="zh-CN" alt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565102">
                <a:tc>
                  <a:txBody>
                    <a:bodyPr/>
                    <a:lstStyle/>
                    <a:p>
                      <a:pPr algn="ctr"/>
                      <a:endParaRPr lang="zh-CN" alt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565102">
                <a:tc>
                  <a:txBody>
                    <a:bodyPr/>
                    <a:lstStyle/>
                    <a:p>
                      <a:pPr algn="ctr"/>
                      <a:endParaRPr lang="zh-CN" alt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565102">
                <a:tc>
                  <a:txBody>
                    <a:bodyPr/>
                    <a:lstStyle/>
                    <a:p>
                      <a:pPr algn="ctr"/>
                      <a:endParaRPr lang="zh-CN" alt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565102">
                <a:tc>
                  <a:txBody>
                    <a:bodyPr/>
                    <a:lstStyle/>
                    <a:p>
                      <a:pPr algn="ctr"/>
                      <a:endParaRPr lang="zh-CN" alt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565102">
                <a:tc>
                  <a:txBody>
                    <a:bodyPr/>
                    <a:lstStyle/>
                    <a:p>
                      <a:pPr algn="ctr"/>
                      <a:endParaRPr lang="zh-CN" alt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565102">
                <a:tc>
                  <a:txBody>
                    <a:bodyPr/>
                    <a:lstStyle/>
                    <a:p>
                      <a:pPr algn="ctr"/>
                      <a:endParaRPr lang="zh-CN" alt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565102">
                <a:tc>
                  <a:txBody>
                    <a:bodyPr/>
                    <a:lstStyle/>
                    <a:p>
                      <a:pPr algn="ctr"/>
                      <a:endParaRPr lang="zh-CN" alt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565102">
                <a:tc>
                  <a:txBody>
                    <a:bodyPr/>
                    <a:lstStyle/>
                    <a:p>
                      <a:pPr algn="ctr"/>
                      <a:endParaRPr lang="zh-CN" alt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565102">
                <a:tc>
                  <a:txBody>
                    <a:bodyPr/>
                    <a:lstStyle/>
                    <a:p>
                      <a:pPr algn="ctr"/>
                      <a:endParaRPr lang="zh-CN" alt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5027" y="221491"/>
            <a:ext cx="3548417" cy="591558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3357350"/>
            <a:ext cx="723332" cy="46402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eip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0" name="直接箭头连接符 9"/>
          <p:cNvCxnSpPr>
            <a:stCxn id="8" idx="3"/>
          </p:cNvCxnSpPr>
          <p:nvPr/>
        </p:nvCxnSpPr>
        <p:spPr>
          <a:xfrm>
            <a:off x="723332" y="3589362"/>
            <a:ext cx="941695" cy="1214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5827592" y="458754"/>
            <a:ext cx="723332" cy="46402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ebp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4" name="直接箭头连接符 13"/>
          <p:cNvCxnSpPr>
            <a:stCxn id="13" idx="3"/>
          </p:cNvCxnSpPr>
          <p:nvPr/>
        </p:nvCxnSpPr>
        <p:spPr>
          <a:xfrm>
            <a:off x="6550924" y="690766"/>
            <a:ext cx="1446664" cy="232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5827592" y="963722"/>
            <a:ext cx="723332" cy="46402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esp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6" name="直接箭头连接符 15"/>
          <p:cNvCxnSpPr>
            <a:stCxn id="15" idx="3"/>
          </p:cNvCxnSpPr>
          <p:nvPr/>
        </p:nvCxnSpPr>
        <p:spPr>
          <a:xfrm flipV="1">
            <a:off x="6550924" y="963722"/>
            <a:ext cx="1446664" cy="232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V="1">
            <a:off x="10167582" y="486051"/>
            <a:ext cx="27296" cy="532789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10194878" y="2464976"/>
            <a:ext cx="461665" cy="112438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dirty="0" smtClean="0"/>
              <a:t>地址增大</a:t>
            </a:r>
            <a:endParaRPr lang="zh-CN" altLang="en-US" dirty="0"/>
          </a:p>
        </p:txBody>
      </p:sp>
      <p:sp>
        <p:nvSpPr>
          <p:cNvPr id="26" name="文本框 25"/>
          <p:cNvSpPr txBox="1"/>
          <p:nvPr/>
        </p:nvSpPr>
        <p:spPr>
          <a:xfrm>
            <a:off x="8407021" y="12283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栈底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10656543" y="690766"/>
            <a:ext cx="723332" cy="46402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eax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11505062" y="738112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= ?</a:t>
            </a:r>
            <a:endParaRPr lang="zh-CN" altLang="en-US" dirty="0"/>
          </a:p>
        </p:txBody>
      </p:sp>
      <p:sp>
        <p:nvSpPr>
          <p:cNvPr id="33" name="文本框 32"/>
          <p:cNvSpPr txBox="1"/>
          <p:nvPr/>
        </p:nvSpPr>
        <p:spPr>
          <a:xfrm>
            <a:off x="4333164" y="6488668"/>
            <a:ext cx="3459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 esp</a:t>
            </a:r>
            <a:r>
              <a:rPr lang="zh-CN" altLang="en-US" dirty="0" smtClean="0"/>
              <a:t>赋值</a:t>
            </a:r>
            <a:r>
              <a:rPr lang="en-US" altLang="zh-CN" dirty="0" smtClean="0"/>
              <a:t>ebp</a:t>
            </a:r>
            <a:r>
              <a:rPr lang="zh-CN" altLang="en-US" dirty="0" smtClean="0"/>
              <a:t>，两者指向同一位置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07258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7997588" y="486051"/>
          <a:ext cx="1405720" cy="5651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5720"/>
              </a:tblGrid>
              <a:tr h="56510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rgbClr val="FF0000"/>
                          </a:solidFill>
                        </a:rPr>
                        <a:t>ebp</a:t>
                      </a:r>
                      <a:endParaRPr lang="zh-CN" alt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565102">
                <a:tc>
                  <a:txBody>
                    <a:bodyPr/>
                    <a:lstStyle/>
                    <a:p>
                      <a:pPr algn="ctr"/>
                      <a:endParaRPr lang="zh-CN" alt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565102">
                <a:tc>
                  <a:txBody>
                    <a:bodyPr/>
                    <a:lstStyle/>
                    <a:p>
                      <a:pPr algn="ctr"/>
                      <a:endParaRPr lang="zh-CN" alt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565102">
                <a:tc>
                  <a:txBody>
                    <a:bodyPr/>
                    <a:lstStyle/>
                    <a:p>
                      <a:pPr algn="ctr"/>
                      <a:endParaRPr lang="zh-CN" alt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565102">
                <a:tc>
                  <a:txBody>
                    <a:bodyPr/>
                    <a:lstStyle/>
                    <a:p>
                      <a:pPr algn="ctr"/>
                      <a:endParaRPr lang="zh-CN" alt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565102">
                <a:tc>
                  <a:txBody>
                    <a:bodyPr/>
                    <a:lstStyle/>
                    <a:p>
                      <a:pPr algn="ctr"/>
                      <a:endParaRPr lang="zh-CN" alt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565102">
                <a:tc>
                  <a:txBody>
                    <a:bodyPr/>
                    <a:lstStyle/>
                    <a:p>
                      <a:pPr algn="ctr"/>
                      <a:endParaRPr lang="zh-CN" alt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565102">
                <a:tc>
                  <a:txBody>
                    <a:bodyPr/>
                    <a:lstStyle/>
                    <a:p>
                      <a:pPr algn="ctr"/>
                      <a:endParaRPr lang="zh-CN" alt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565102">
                <a:tc>
                  <a:txBody>
                    <a:bodyPr/>
                    <a:lstStyle/>
                    <a:p>
                      <a:pPr algn="ctr"/>
                      <a:endParaRPr lang="zh-CN" alt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565102">
                <a:tc>
                  <a:txBody>
                    <a:bodyPr/>
                    <a:lstStyle/>
                    <a:p>
                      <a:pPr algn="ctr"/>
                      <a:endParaRPr lang="zh-CN" alt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5027" y="221491"/>
            <a:ext cx="3548417" cy="591558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3357350"/>
            <a:ext cx="723332" cy="46402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eip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0" name="直接箭头连接符 9"/>
          <p:cNvCxnSpPr>
            <a:stCxn id="8" idx="3"/>
          </p:cNvCxnSpPr>
          <p:nvPr/>
        </p:nvCxnSpPr>
        <p:spPr>
          <a:xfrm>
            <a:off x="723332" y="3589362"/>
            <a:ext cx="941695" cy="1460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5827592" y="458754"/>
            <a:ext cx="723332" cy="46402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ebp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4" name="直接箭头连接符 13"/>
          <p:cNvCxnSpPr>
            <a:stCxn id="13" idx="3"/>
          </p:cNvCxnSpPr>
          <p:nvPr/>
        </p:nvCxnSpPr>
        <p:spPr>
          <a:xfrm>
            <a:off x="6550924" y="690766"/>
            <a:ext cx="1446664" cy="232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5827592" y="963722"/>
            <a:ext cx="723332" cy="46402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esp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6" name="直接箭头连接符 15"/>
          <p:cNvCxnSpPr>
            <a:stCxn id="15" idx="3"/>
          </p:cNvCxnSpPr>
          <p:nvPr/>
        </p:nvCxnSpPr>
        <p:spPr>
          <a:xfrm>
            <a:off x="6550924" y="1195734"/>
            <a:ext cx="1446664" cy="373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V="1">
            <a:off x="10167582" y="486051"/>
            <a:ext cx="27296" cy="532789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10194878" y="2464976"/>
            <a:ext cx="461665" cy="112438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dirty="0" smtClean="0"/>
              <a:t>地址增大</a:t>
            </a:r>
            <a:endParaRPr lang="zh-CN" altLang="en-US" dirty="0"/>
          </a:p>
        </p:txBody>
      </p:sp>
      <p:sp>
        <p:nvSpPr>
          <p:cNvPr id="26" name="文本框 25"/>
          <p:cNvSpPr txBox="1"/>
          <p:nvPr/>
        </p:nvSpPr>
        <p:spPr>
          <a:xfrm>
            <a:off x="8407021" y="12283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栈底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10656543" y="690766"/>
            <a:ext cx="723332" cy="46402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eax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11505062" y="738112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= ?</a:t>
            </a:r>
            <a:endParaRPr lang="zh-CN" altLang="en-US" dirty="0"/>
          </a:p>
        </p:txBody>
      </p:sp>
      <p:sp>
        <p:nvSpPr>
          <p:cNvPr id="33" name="文本框 32"/>
          <p:cNvSpPr txBox="1"/>
          <p:nvPr/>
        </p:nvSpPr>
        <p:spPr>
          <a:xfrm>
            <a:off x="4333164" y="6488668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</a:t>
            </a:r>
            <a:r>
              <a:rPr lang="en-US" altLang="zh-CN" dirty="0" smtClean="0"/>
              <a:t>sp-4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4636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6191279"/>
              </p:ext>
            </p:extLst>
          </p:nvPr>
        </p:nvGraphicFramePr>
        <p:xfrm>
          <a:off x="7997588" y="486051"/>
          <a:ext cx="1405720" cy="5651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5720"/>
              </a:tblGrid>
              <a:tr h="56510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rgbClr val="FF0000"/>
                          </a:solidFill>
                        </a:rPr>
                        <a:t>ebp</a:t>
                      </a:r>
                      <a:endParaRPr lang="zh-CN" alt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56510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CN" alt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565102">
                <a:tc>
                  <a:txBody>
                    <a:bodyPr/>
                    <a:lstStyle/>
                    <a:p>
                      <a:pPr algn="ctr"/>
                      <a:endParaRPr lang="zh-CN" alt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565102">
                <a:tc>
                  <a:txBody>
                    <a:bodyPr/>
                    <a:lstStyle/>
                    <a:p>
                      <a:pPr algn="ctr"/>
                      <a:endParaRPr lang="zh-CN" alt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565102">
                <a:tc>
                  <a:txBody>
                    <a:bodyPr/>
                    <a:lstStyle/>
                    <a:p>
                      <a:pPr algn="ctr"/>
                      <a:endParaRPr lang="zh-CN" alt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565102">
                <a:tc>
                  <a:txBody>
                    <a:bodyPr/>
                    <a:lstStyle/>
                    <a:p>
                      <a:pPr algn="ctr"/>
                      <a:endParaRPr lang="zh-CN" alt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565102">
                <a:tc>
                  <a:txBody>
                    <a:bodyPr/>
                    <a:lstStyle/>
                    <a:p>
                      <a:pPr algn="ctr"/>
                      <a:endParaRPr lang="zh-CN" alt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565102">
                <a:tc>
                  <a:txBody>
                    <a:bodyPr/>
                    <a:lstStyle/>
                    <a:p>
                      <a:pPr algn="ctr"/>
                      <a:endParaRPr lang="zh-CN" alt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565102">
                <a:tc>
                  <a:txBody>
                    <a:bodyPr/>
                    <a:lstStyle/>
                    <a:p>
                      <a:pPr algn="ctr"/>
                      <a:endParaRPr lang="zh-CN" alt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565102">
                <a:tc>
                  <a:txBody>
                    <a:bodyPr/>
                    <a:lstStyle/>
                    <a:p>
                      <a:pPr algn="ctr"/>
                      <a:endParaRPr lang="zh-CN" alt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5027" y="221491"/>
            <a:ext cx="3548417" cy="591558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3357350"/>
            <a:ext cx="723332" cy="46402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eip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0" name="直接箭头连接符 9"/>
          <p:cNvCxnSpPr>
            <a:stCxn id="8" idx="3"/>
          </p:cNvCxnSpPr>
          <p:nvPr/>
        </p:nvCxnSpPr>
        <p:spPr>
          <a:xfrm>
            <a:off x="723332" y="3589362"/>
            <a:ext cx="941695" cy="1678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5827592" y="458754"/>
            <a:ext cx="723332" cy="46402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ebp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4" name="直接箭头连接符 13"/>
          <p:cNvCxnSpPr>
            <a:stCxn id="13" idx="3"/>
          </p:cNvCxnSpPr>
          <p:nvPr/>
        </p:nvCxnSpPr>
        <p:spPr>
          <a:xfrm>
            <a:off x="6550924" y="690766"/>
            <a:ext cx="1446664" cy="232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5827592" y="963722"/>
            <a:ext cx="723332" cy="46402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esp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6" name="直接箭头连接符 15"/>
          <p:cNvCxnSpPr>
            <a:stCxn id="15" idx="3"/>
          </p:cNvCxnSpPr>
          <p:nvPr/>
        </p:nvCxnSpPr>
        <p:spPr>
          <a:xfrm>
            <a:off x="6550924" y="1195734"/>
            <a:ext cx="1446664" cy="3464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V="1">
            <a:off x="10167582" y="486051"/>
            <a:ext cx="27296" cy="532789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10194878" y="2464976"/>
            <a:ext cx="461665" cy="112438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dirty="0" smtClean="0"/>
              <a:t>地址增大</a:t>
            </a:r>
            <a:endParaRPr lang="zh-CN" altLang="en-US" dirty="0"/>
          </a:p>
        </p:txBody>
      </p:sp>
      <p:sp>
        <p:nvSpPr>
          <p:cNvPr id="26" name="文本框 25"/>
          <p:cNvSpPr txBox="1"/>
          <p:nvPr/>
        </p:nvSpPr>
        <p:spPr>
          <a:xfrm>
            <a:off x="8407021" y="12283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栈底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10656543" y="690766"/>
            <a:ext cx="723332" cy="46402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eax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11505062" y="738112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= ?</a:t>
            </a:r>
            <a:endParaRPr lang="zh-CN" altLang="en-US" dirty="0"/>
          </a:p>
        </p:txBody>
      </p:sp>
      <p:sp>
        <p:nvSpPr>
          <p:cNvPr id="33" name="文本框 32"/>
          <p:cNvSpPr txBox="1"/>
          <p:nvPr/>
        </p:nvSpPr>
        <p:spPr>
          <a:xfrm>
            <a:off x="4333164" y="6488668"/>
            <a:ext cx="2244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</a:t>
            </a:r>
            <a:r>
              <a:rPr lang="en-US" altLang="zh-CN" dirty="0" smtClean="0"/>
              <a:t>sp</a:t>
            </a:r>
            <a:r>
              <a:rPr lang="zh-CN" altLang="en-US" dirty="0" smtClean="0"/>
              <a:t>指向的位置赋值</a:t>
            </a:r>
            <a:r>
              <a:rPr lang="en-US" altLang="zh-CN" dirty="0" smtClean="0"/>
              <a:t>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26573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7424999"/>
              </p:ext>
            </p:extLst>
          </p:nvPr>
        </p:nvGraphicFramePr>
        <p:xfrm>
          <a:off x="7997588" y="486051"/>
          <a:ext cx="1405720" cy="5651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5720"/>
              </a:tblGrid>
              <a:tr h="56510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rgbClr val="FF0000"/>
                          </a:solidFill>
                        </a:rPr>
                        <a:t>ebp</a:t>
                      </a:r>
                      <a:endParaRPr lang="zh-CN" alt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56510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CN" alt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56510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FF0000"/>
                          </a:solidFill>
                        </a:rPr>
                        <a:t>f</a:t>
                      </a:r>
                      <a:r>
                        <a:rPr lang="zh-CN" altLang="en-US" sz="2000" b="1" dirty="0" smtClean="0">
                          <a:solidFill>
                            <a:srgbClr val="FF0000"/>
                          </a:solidFill>
                        </a:rPr>
                        <a:t>返回地址</a:t>
                      </a:r>
                      <a:endParaRPr lang="zh-CN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565102">
                <a:tc>
                  <a:txBody>
                    <a:bodyPr/>
                    <a:lstStyle/>
                    <a:p>
                      <a:pPr algn="ctr"/>
                      <a:endParaRPr lang="zh-CN" alt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565102">
                <a:tc>
                  <a:txBody>
                    <a:bodyPr/>
                    <a:lstStyle/>
                    <a:p>
                      <a:pPr algn="ctr"/>
                      <a:endParaRPr lang="zh-CN" alt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565102">
                <a:tc>
                  <a:txBody>
                    <a:bodyPr/>
                    <a:lstStyle/>
                    <a:p>
                      <a:pPr algn="ctr"/>
                      <a:endParaRPr lang="zh-CN" alt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565102">
                <a:tc>
                  <a:txBody>
                    <a:bodyPr/>
                    <a:lstStyle/>
                    <a:p>
                      <a:pPr algn="ctr"/>
                      <a:endParaRPr lang="zh-CN" alt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565102">
                <a:tc>
                  <a:txBody>
                    <a:bodyPr/>
                    <a:lstStyle/>
                    <a:p>
                      <a:pPr algn="ctr"/>
                      <a:endParaRPr lang="zh-CN" alt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565102">
                <a:tc>
                  <a:txBody>
                    <a:bodyPr/>
                    <a:lstStyle/>
                    <a:p>
                      <a:pPr algn="ctr"/>
                      <a:endParaRPr lang="zh-CN" alt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565102">
                <a:tc>
                  <a:txBody>
                    <a:bodyPr/>
                    <a:lstStyle/>
                    <a:p>
                      <a:pPr algn="ctr"/>
                      <a:endParaRPr lang="zh-CN" alt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5027" y="221491"/>
            <a:ext cx="3548417" cy="591558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3357350"/>
            <a:ext cx="723332" cy="46402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eip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0" name="直接箭头连接符 9"/>
          <p:cNvCxnSpPr>
            <a:stCxn id="8" idx="3"/>
          </p:cNvCxnSpPr>
          <p:nvPr/>
        </p:nvCxnSpPr>
        <p:spPr>
          <a:xfrm flipV="1">
            <a:off x="723332" y="2169994"/>
            <a:ext cx="941695" cy="14193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5827592" y="458754"/>
            <a:ext cx="723332" cy="46402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ebp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4" name="直接箭头连接符 13"/>
          <p:cNvCxnSpPr>
            <a:stCxn id="13" idx="3"/>
          </p:cNvCxnSpPr>
          <p:nvPr/>
        </p:nvCxnSpPr>
        <p:spPr>
          <a:xfrm>
            <a:off x="6550924" y="690766"/>
            <a:ext cx="1446664" cy="232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5827592" y="963722"/>
            <a:ext cx="723332" cy="46402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esp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6" name="直接箭头连接符 15"/>
          <p:cNvCxnSpPr>
            <a:stCxn id="15" idx="3"/>
          </p:cNvCxnSpPr>
          <p:nvPr/>
        </p:nvCxnSpPr>
        <p:spPr>
          <a:xfrm>
            <a:off x="6550924" y="1195734"/>
            <a:ext cx="1446664" cy="974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V="1">
            <a:off x="10167582" y="486051"/>
            <a:ext cx="27296" cy="532789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10194878" y="2464976"/>
            <a:ext cx="461665" cy="112438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dirty="0" smtClean="0"/>
              <a:t>地址增大</a:t>
            </a:r>
            <a:endParaRPr lang="zh-CN" altLang="en-US" dirty="0"/>
          </a:p>
        </p:txBody>
      </p:sp>
      <p:sp>
        <p:nvSpPr>
          <p:cNvPr id="26" name="文本框 25"/>
          <p:cNvSpPr txBox="1"/>
          <p:nvPr/>
        </p:nvSpPr>
        <p:spPr>
          <a:xfrm>
            <a:off x="8407021" y="12283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栈底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10656543" y="690766"/>
            <a:ext cx="723332" cy="46402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eax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11505062" y="738112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= ?</a:t>
            </a:r>
            <a:endParaRPr lang="zh-CN" altLang="en-US" dirty="0"/>
          </a:p>
        </p:txBody>
      </p:sp>
      <p:sp>
        <p:nvSpPr>
          <p:cNvPr id="33" name="文本框 32"/>
          <p:cNvSpPr txBox="1"/>
          <p:nvPr/>
        </p:nvSpPr>
        <p:spPr>
          <a:xfrm>
            <a:off x="4333164" y="6488668"/>
            <a:ext cx="3078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esp-4</a:t>
            </a:r>
            <a:r>
              <a:rPr lang="zh-CN" altLang="en-US" dirty="0" smtClean="0"/>
              <a:t>，</a:t>
            </a:r>
            <a:r>
              <a:rPr lang="en-US" altLang="zh-CN" dirty="0" smtClean="0"/>
              <a:t>f</a:t>
            </a:r>
            <a:r>
              <a:rPr lang="zh-CN" altLang="en-US" dirty="0" smtClean="0"/>
              <a:t>函数的返回地址入栈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94836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7906546"/>
              </p:ext>
            </p:extLst>
          </p:nvPr>
        </p:nvGraphicFramePr>
        <p:xfrm>
          <a:off x="7997588" y="486051"/>
          <a:ext cx="1405720" cy="5651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5720"/>
              </a:tblGrid>
              <a:tr h="56510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rgbClr val="FF0000"/>
                          </a:solidFill>
                        </a:rPr>
                        <a:t>ebp</a:t>
                      </a:r>
                      <a:endParaRPr lang="zh-CN" alt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56510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CN" alt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56510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FF0000"/>
                          </a:solidFill>
                        </a:rPr>
                        <a:t>f</a:t>
                      </a:r>
                      <a:r>
                        <a:rPr lang="zh-CN" altLang="en-US" sz="2000" b="1" dirty="0" smtClean="0">
                          <a:solidFill>
                            <a:srgbClr val="FF0000"/>
                          </a:solidFill>
                        </a:rPr>
                        <a:t>返回地址</a:t>
                      </a:r>
                      <a:endParaRPr lang="zh-CN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56510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rgbClr val="FF0000"/>
                          </a:solidFill>
                        </a:rPr>
                        <a:t>ebp</a:t>
                      </a:r>
                      <a:endParaRPr lang="zh-CN" alt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565102">
                <a:tc>
                  <a:txBody>
                    <a:bodyPr/>
                    <a:lstStyle/>
                    <a:p>
                      <a:pPr algn="ctr"/>
                      <a:endParaRPr lang="zh-CN" alt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565102">
                <a:tc>
                  <a:txBody>
                    <a:bodyPr/>
                    <a:lstStyle/>
                    <a:p>
                      <a:pPr algn="ctr"/>
                      <a:endParaRPr lang="zh-CN" alt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565102">
                <a:tc>
                  <a:txBody>
                    <a:bodyPr/>
                    <a:lstStyle/>
                    <a:p>
                      <a:pPr algn="ctr"/>
                      <a:endParaRPr lang="zh-CN" alt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565102">
                <a:tc>
                  <a:txBody>
                    <a:bodyPr/>
                    <a:lstStyle/>
                    <a:p>
                      <a:pPr algn="ctr"/>
                      <a:endParaRPr lang="zh-CN" alt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565102">
                <a:tc>
                  <a:txBody>
                    <a:bodyPr/>
                    <a:lstStyle/>
                    <a:p>
                      <a:pPr algn="ctr"/>
                      <a:endParaRPr lang="zh-CN" alt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565102">
                <a:tc>
                  <a:txBody>
                    <a:bodyPr/>
                    <a:lstStyle/>
                    <a:p>
                      <a:pPr algn="ctr"/>
                      <a:endParaRPr lang="zh-CN" alt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5027" y="221491"/>
            <a:ext cx="3548417" cy="591558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3357350"/>
            <a:ext cx="723332" cy="46402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eip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0" name="直接箭头连接符 9"/>
          <p:cNvCxnSpPr>
            <a:stCxn id="8" idx="3"/>
          </p:cNvCxnSpPr>
          <p:nvPr/>
        </p:nvCxnSpPr>
        <p:spPr>
          <a:xfrm flipV="1">
            <a:off x="723332" y="2464976"/>
            <a:ext cx="941695" cy="1124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5827592" y="458754"/>
            <a:ext cx="723332" cy="46402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ebp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4" name="直接箭头连接符 13"/>
          <p:cNvCxnSpPr>
            <a:stCxn id="13" idx="3"/>
          </p:cNvCxnSpPr>
          <p:nvPr/>
        </p:nvCxnSpPr>
        <p:spPr>
          <a:xfrm>
            <a:off x="6550924" y="690766"/>
            <a:ext cx="1446664" cy="232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5827592" y="963722"/>
            <a:ext cx="723332" cy="46402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esp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6" name="直接箭头连接符 15"/>
          <p:cNvCxnSpPr>
            <a:stCxn id="15" idx="3"/>
          </p:cNvCxnSpPr>
          <p:nvPr/>
        </p:nvCxnSpPr>
        <p:spPr>
          <a:xfrm>
            <a:off x="6550924" y="1195734"/>
            <a:ext cx="1446664" cy="1561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V="1">
            <a:off x="10167582" y="486051"/>
            <a:ext cx="27296" cy="532789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10194878" y="2464976"/>
            <a:ext cx="461665" cy="112438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dirty="0" smtClean="0"/>
              <a:t>地址增大</a:t>
            </a:r>
            <a:endParaRPr lang="zh-CN" altLang="en-US" dirty="0"/>
          </a:p>
        </p:txBody>
      </p:sp>
      <p:sp>
        <p:nvSpPr>
          <p:cNvPr id="26" name="文本框 25"/>
          <p:cNvSpPr txBox="1"/>
          <p:nvPr/>
        </p:nvSpPr>
        <p:spPr>
          <a:xfrm>
            <a:off x="8407021" y="12283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栈底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10656543" y="690766"/>
            <a:ext cx="723332" cy="46402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eax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11505062" y="738112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= ?</a:t>
            </a:r>
            <a:endParaRPr lang="zh-CN" altLang="en-US" dirty="0"/>
          </a:p>
        </p:txBody>
      </p:sp>
      <p:sp>
        <p:nvSpPr>
          <p:cNvPr id="33" name="文本框 32"/>
          <p:cNvSpPr txBox="1"/>
          <p:nvPr/>
        </p:nvSpPr>
        <p:spPr>
          <a:xfrm>
            <a:off x="4333164" y="6488668"/>
            <a:ext cx="1750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esp-4</a:t>
            </a:r>
            <a:r>
              <a:rPr lang="zh-CN" altLang="en-US" dirty="0" smtClean="0"/>
              <a:t>，</a:t>
            </a:r>
            <a:r>
              <a:rPr lang="en-US" altLang="zh-CN" dirty="0" smtClean="0"/>
              <a:t>ebp</a:t>
            </a:r>
            <a:r>
              <a:rPr lang="zh-CN" altLang="en-US" dirty="0" smtClean="0"/>
              <a:t>入栈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3536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7997588" y="486051"/>
          <a:ext cx="1405720" cy="5651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5720"/>
              </a:tblGrid>
              <a:tr h="56510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rgbClr val="FF0000"/>
                          </a:solidFill>
                        </a:rPr>
                        <a:t>ebp</a:t>
                      </a:r>
                      <a:endParaRPr lang="zh-CN" alt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56510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CN" alt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56510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FF0000"/>
                          </a:solidFill>
                        </a:rPr>
                        <a:t>f</a:t>
                      </a:r>
                      <a:r>
                        <a:rPr lang="zh-CN" altLang="en-US" sz="2000" b="1" dirty="0" smtClean="0">
                          <a:solidFill>
                            <a:srgbClr val="FF0000"/>
                          </a:solidFill>
                        </a:rPr>
                        <a:t>返回地址</a:t>
                      </a:r>
                      <a:endParaRPr lang="zh-CN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56510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rgbClr val="FF0000"/>
                          </a:solidFill>
                        </a:rPr>
                        <a:t>ebp</a:t>
                      </a:r>
                      <a:endParaRPr lang="zh-CN" alt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565102">
                <a:tc>
                  <a:txBody>
                    <a:bodyPr/>
                    <a:lstStyle/>
                    <a:p>
                      <a:pPr algn="ctr"/>
                      <a:endParaRPr lang="zh-CN" alt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565102">
                <a:tc>
                  <a:txBody>
                    <a:bodyPr/>
                    <a:lstStyle/>
                    <a:p>
                      <a:pPr algn="ctr"/>
                      <a:endParaRPr lang="zh-CN" alt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565102">
                <a:tc>
                  <a:txBody>
                    <a:bodyPr/>
                    <a:lstStyle/>
                    <a:p>
                      <a:pPr algn="ctr"/>
                      <a:endParaRPr lang="zh-CN" alt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565102">
                <a:tc>
                  <a:txBody>
                    <a:bodyPr/>
                    <a:lstStyle/>
                    <a:p>
                      <a:pPr algn="ctr"/>
                      <a:endParaRPr lang="zh-CN" alt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565102">
                <a:tc>
                  <a:txBody>
                    <a:bodyPr/>
                    <a:lstStyle/>
                    <a:p>
                      <a:pPr algn="ctr"/>
                      <a:endParaRPr lang="zh-CN" alt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565102">
                <a:tc>
                  <a:txBody>
                    <a:bodyPr/>
                    <a:lstStyle/>
                    <a:p>
                      <a:pPr algn="ctr"/>
                      <a:endParaRPr lang="zh-CN" alt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5027" y="221491"/>
            <a:ext cx="3548417" cy="591558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3357350"/>
            <a:ext cx="723332" cy="46402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eip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0" name="直接箭头连接符 9"/>
          <p:cNvCxnSpPr>
            <a:stCxn id="8" idx="3"/>
          </p:cNvCxnSpPr>
          <p:nvPr/>
        </p:nvCxnSpPr>
        <p:spPr>
          <a:xfrm flipV="1">
            <a:off x="723332" y="2756848"/>
            <a:ext cx="941695" cy="832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5827592" y="458754"/>
            <a:ext cx="723332" cy="46402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ebp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4" name="直接箭头连接符 13"/>
          <p:cNvCxnSpPr>
            <a:stCxn id="13" idx="3"/>
          </p:cNvCxnSpPr>
          <p:nvPr/>
        </p:nvCxnSpPr>
        <p:spPr>
          <a:xfrm>
            <a:off x="6550924" y="690766"/>
            <a:ext cx="1446664" cy="20660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5827592" y="963722"/>
            <a:ext cx="723332" cy="46402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esp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6" name="直接箭头连接符 15"/>
          <p:cNvCxnSpPr>
            <a:stCxn id="15" idx="3"/>
          </p:cNvCxnSpPr>
          <p:nvPr/>
        </p:nvCxnSpPr>
        <p:spPr>
          <a:xfrm>
            <a:off x="6550924" y="1195734"/>
            <a:ext cx="1446664" cy="1561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V="1">
            <a:off x="10167582" y="486051"/>
            <a:ext cx="27296" cy="532789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10194878" y="2464976"/>
            <a:ext cx="461665" cy="112438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dirty="0" smtClean="0"/>
              <a:t>地址增大</a:t>
            </a:r>
            <a:endParaRPr lang="zh-CN" altLang="en-US" dirty="0"/>
          </a:p>
        </p:txBody>
      </p:sp>
      <p:sp>
        <p:nvSpPr>
          <p:cNvPr id="26" name="文本框 25"/>
          <p:cNvSpPr txBox="1"/>
          <p:nvPr/>
        </p:nvSpPr>
        <p:spPr>
          <a:xfrm>
            <a:off x="8407021" y="12283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栈底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10656543" y="690766"/>
            <a:ext cx="723332" cy="46402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eax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11505062" y="738112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= ?</a:t>
            </a:r>
            <a:endParaRPr lang="zh-CN" altLang="en-US" dirty="0"/>
          </a:p>
        </p:txBody>
      </p:sp>
      <p:sp>
        <p:nvSpPr>
          <p:cNvPr id="33" name="文本框 32"/>
          <p:cNvSpPr txBox="1"/>
          <p:nvPr/>
        </p:nvSpPr>
        <p:spPr>
          <a:xfrm>
            <a:off x="4333164" y="6488668"/>
            <a:ext cx="3462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 esp</a:t>
            </a:r>
            <a:r>
              <a:rPr lang="zh-CN" altLang="en-US" dirty="0" smtClean="0"/>
              <a:t>赋值</a:t>
            </a:r>
            <a:r>
              <a:rPr lang="en-US" altLang="zh-CN" dirty="0" smtClean="0"/>
              <a:t>ebp</a:t>
            </a:r>
            <a:r>
              <a:rPr lang="zh-CN" altLang="en-US" dirty="0" smtClean="0"/>
              <a:t>，两者指向同一位置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61380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7997588" y="486051"/>
          <a:ext cx="1405720" cy="5651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5720"/>
              </a:tblGrid>
              <a:tr h="56510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rgbClr val="FF0000"/>
                          </a:solidFill>
                        </a:rPr>
                        <a:t>ebp</a:t>
                      </a:r>
                      <a:endParaRPr lang="zh-CN" alt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56510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CN" alt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56510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FF0000"/>
                          </a:solidFill>
                        </a:rPr>
                        <a:t>f</a:t>
                      </a:r>
                      <a:r>
                        <a:rPr lang="zh-CN" altLang="en-US" sz="2000" b="1" dirty="0" smtClean="0">
                          <a:solidFill>
                            <a:srgbClr val="FF0000"/>
                          </a:solidFill>
                        </a:rPr>
                        <a:t>返回地址</a:t>
                      </a:r>
                      <a:endParaRPr lang="zh-CN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56510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rgbClr val="FF0000"/>
                          </a:solidFill>
                        </a:rPr>
                        <a:t>ebp</a:t>
                      </a:r>
                      <a:endParaRPr lang="zh-CN" alt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565102">
                <a:tc>
                  <a:txBody>
                    <a:bodyPr/>
                    <a:lstStyle/>
                    <a:p>
                      <a:pPr algn="ctr"/>
                      <a:endParaRPr lang="zh-CN" alt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565102">
                <a:tc>
                  <a:txBody>
                    <a:bodyPr/>
                    <a:lstStyle/>
                    <a:p>
                      <a:pPr algn="ctr"/>
                      <a:endParaRPr lang="zh-CN" alt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565102">
                <a:tc>
                  <a:txBody>
                    <a:bodyPr/>
                    <a:lstStyle/>
                    <a:p>
                      <a:pPr algn="ctr"/>
                      <a:endParaRPr lang="zh-CN" alt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565102">
                <a:tc>
                  <a:txBody>
                    <a:bodyPr/>
                    <a:lstStyle/>
                    <a:p>
                      <a:pPr algn="ctr"/>
                      <a:endParaRPr lang="zh-CN" alt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565102">
                <a:tc>
                  <a:txBody>
                    <a:bodyPr/>
                    <a:lstStyle/>
                    <a:p>
                      <a:pPr algn="ctr"/>
                      <a:endParaRPr lang="zh-CN" alt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565102">
                <a:tc>
                  <a:txBody>
                    <a:bodyPr/>
                    <a:lstStyle/>
                    <a:p>
                      <a:pPr algn="ctr"/>
                      <a:endParaRPr lang="zh-CN" alt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5027" y="221491"/>
            <a:ext cx="3548417" cy="591558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3357350"/>
            <a:ext cx="723332" cy="46402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eip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0" name="直接箭头连接符 9"/>
          <p:cNvCxnSpPr>
            <a:stCxn id="8" idx="3"/>
          </p:cNvCxnSpPr>
          <p:nvPr/>
        </p:nvCxnSpPr>
        <p:spPr>
          <a:xfrm flipV="1">
            <a:off x="723332" y="2920621"/>
            <a:ext cx="941695" cy="6687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5827592" y="458754"/>
            <a:ext cx="723332" cy="46402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ebp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4" name="直接箭头连接符 13"/>
          <p:cNvCxnSpPr>
            <a:stCxn id="13" idx="3"/>
          </p:cNvCxnSpPr>
          <p:nvPr/>
        </p:nvCxnSpPr>
        <p:spPr>
          <a:xfrm>
            <a:off x="6550924" y="690766"/>
            <a:ext cx="1446664" cy="20660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5827592" y="963722"/>
            <a:ext cx="723332" cy="46402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esp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6" name="直接箭头连接符 15"/>
          <p:cNvCxnSpPr>
            <a:stCxn id="15" idx="3"/>
            <a:endCxn id="5" idx="1"/>
          </p:cNvCxnSpPr>
          <p:nvPr/>
        </p:nvCxnSpPr>
        <p:spPr>
          <a:xfrm>
            <a:off x="6550924" y="1195734"/>
            <a:ext cx="1446664" cy="21158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V="1">
            <a:off x="10167582" y="486051"/>
            <a:ext cx="27296" cy="532789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10194878" y="2464976"/>
            <a:ext cx="461665" cy="112438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dirty="0" smtClean="0"/>
              <a:t>地址增大</a:t>
            </a:r>
            <a:endParaRPr lang="zh-CN" altLang="en-US" dirty="0"/>
          </a:p>
        </p:txBody>
      </p:sp>
      <p:sp>
        <p:nvSpPr>
          <p:cNvPr id="26" name="文本框 25"/>
          <p:cNvSpPr txBox="1"/>
          <p:nvPr/>
        </p:nvSpPr>
        <p:spPr>
          <a:xfrm>
            <a:off x="8407021" y="12283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栈底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10656543" y="690766"/>
            <a:ext cx="723332" cy="46402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eax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11505062" y="738112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= ?</a:t>
            </a:r>
            <a:endParaRPr lang="zh-CN" altLang="en-US" dirty="0"/>
          </a:p>
        </p:txBody>
      </p:sp>
      <p:sp>
        <p:nvSpPr>
          <p:cNvPr id="33" name="文本框 32"/>
          <p:cNvSpPr txBox="1"/>
          <p:nvPr/>
        </p:nvSpPr>
        <p:spPr>
          <a:xfrm>
            <a:off x="4333164" y="6488668"/>
            <a:ext cx="752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 esp-4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964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517</Words>
  <Application>Microsoft Office PowerPoint</Application>
  <PresentationFormat>宽屏</PresentationFormat>
  <Paragraphs>265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8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Windows 用户</cp:lastModifiedBy>
  <cp:revision>27</cp:revision>
  <dcterms:created xsi:type="dcterms:W3CDTF">2017-02-17T07:11:53Z</dcterms:created>
  <dcterms:modified xsi:type="dcterms:W3CDTF">2017-02-17T08:16:09Z</dcterms:modified>
</cp:coreProperties>
</file>