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3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3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58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6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49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43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8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4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58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9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18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4FD1-6EAF-4555-8E4C-AA7CA0D47DB5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8AF5-9EBE-43C7-A8E4-14A72BBF0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41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A1AAA-A25B-455D-B620-8D85D8D184B3}"/>
              </a:ext>
            </a:extLst>
          </p:cNvPr>
          <p:cNvSpPr txBox="1"/>
          <p:nvPr/>
        </p:nvSpPr>
        <p:spPr>
          <a:xfrm>
            <a:off x="12969778" y="1764351"/>
            <a:ext cx="27912060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000" b="1" dirty="0">
                <a:latin typeface="Helvetica" panose="020B0604020202020204" pitchFamily="34" charset="0"/>
                <a:cs typeface="Helvetica" panose="020B0604020202020204" pitchFamily="34" charset="0"/>
              </a:rPr>
              <a:t>Sentiment Analysis in Program Development </a:t>
            </a:r>
          </a:p>
          <a:p>
            <a:pPr algn="r"/>
            <a:r>
              <a:rPr lang="en-CA" sz="4000" dirty="0">
                <a:latin typeface="Helvetica" panose="020B0604020202020204" pitchFamily="34" charset="0"/>
                <a:cs typeface="Helvetica" panose="020B0604020202020204" pitchFamily="34" charset="0"/>
              </a:rPr>
              <a:t>Linna Qian (linna@ualberta.ca) with Dr. Sarah </a:t>
            </a:r>
            <a:r>
              <a:rPr lang="en-CA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Nadi</a:t>
            </a:r>
            <a:r>
              <a:rPr lang="en-CA" sz="40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CA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Moein</a:t>
            </a:r>
            <a:r>
              <a:rPr lang="en-CA" sz="4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CA" sz="4000" dirty="0" err="1">
                <a:latin typeface="Helvetica" panose="020B0604020202020204" pitchFamily="34" charset="0"/>
                <a:cs typeface="Helvetica" panose="020B0604020202020204" pitchFamily="34" charset="0"/>
              </a:rPr>
              <a:t>Owhadi-Kareshk</a:t>
            </a:r>
            <a:endParaRPr lang="en-CA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CA" sz="3000" dirty="0">
                <a:latin typeface="Helvetica" panose="020B0604020202020204" pitchFamily="34" charset="0"/>
                <a:cs typeface="Helvetica" panose="020B0604020202020204" pitchFamily="34" charset="0"/>
              </a:rPr>
              <a:t>Department of Computing Science, University of Alberta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A04F43-D7BF-4AD6-A72D-4B8C408781B2}"/>
              </a:ext>
            </a:extLst>
          </p:cNvPr>
          <p:cNvCxnSpPr>
            <a:cxnSpLocks/>
          </p:cNvCxnSpPr>
          <p:nvPr/>
        </p:nvCxnSpPr>
        <p:spPr>
          <a:xfrm>
            <a:off x="1291590" y="5350111"/>
            <a:ext cx="409994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1EEABAD-D8CC-4567-9A45-644F1977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07" y="1443816"/>
            <a:ext cx="9738360" cy="30522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D2C1571-0DB8-45FC-BBA1-1324FF610E2D}"/>
              </a:ext>
            </a:extLst>
          </p:cNvPr>
          <p:cNvSpPr txBox="1">
            <a:spLocks/>
          </p:cNvSpPr>
          <p:nvPr/>
        </p:nvSpPr>
        <p:spPr>
          <a:xfrm>
            <a:off x="2243677" y="6578827"/>
            <a:ext cx="10043162" cy="1305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00EC6F-462D-403A-BD2F-3B8C78BC1811}"/>
              </a:ext>
            </a:extLst>
          </p:cNvPr>
          <p:cNvSpPr txBox="1">
            <a:spLocks/>
          </p:cNvSpPr>
          <p:nvPr/>
        </p:nvSpPr>
        <p:spPr>
          <a:xfrm>
            <a:off x="2243677" y="7831657"/>
            <a:ext cx="10043162" cy="4070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software development process can be affected by its workers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Bad days can affect the production of a company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Difficult for big companies to gauge how employees may feel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C78DCA0-3A5B-4F79-80AE-91468292E971}"/>
              </a:ext>
            </a:extLst>
          </p:cNvPr>
          <p:cNvSpPr txBox="1">
            <a:spLocks/>
          </p:cNvSpPr>
          <p:nvPr/>
        </p:nvSpPr>
        <p:spPr>
          <a:xfrm>
            <a:off x="2243677" y="12644815"/>
            <a:ext cx="10043163" cy="12854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1413DB5-0A29-49FD-9C27-301C0922C19D}"/>
              </a:ext>
            </a:extLst>
          </p:cNvPr>
          <p:cNvSpPr txBox="1">
            <a:spLocks/>
          </p:cNvSpPr>
          <p:nvPr/>
        </p:nvSpPr>
        <p:spPr>
          <a:xfrm>
            <a:off x="2243677" y="13970377"/>
            <a:ext cx="10043162" cy="2903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the feelings of software developers, about their program, affect the success of Travis CI builds?</a:t>
            </a:r>
            <a:endParaRPr lang="en-US" sz="24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CA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86C2ABB-290E-4838-8BDA-D95327AA9EC2}"/>
              </a:ext>
            </a:extLst>
          </p:cNvPr>
          <p:cNvSpPr txBox="1">
            <a:spLocks/>
          </p:cNvSpPr>
          <p:nvPr/>
        </p:nvSpPr>
        <p:spPr>
          <a:xfrm>
            <a:off x="2243677" y="17684167"/>
            <a:ext cx="10043162" cy="12287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0F9812-8C05-45BF-B7AF-C14BB9615E17}"/>
              </a:ext>
            </a:extLst>
          </p:cNvPr>
          <p:cNvSpPr txBox="1">
            <a:spLocks/>
          </p:cNvSpPr>
          <p:nvPr/>
        </p:nvSpPr>
        <p:spPr>
          <a:xfrm>
            <a:off x="2243677" y="18912882"/>
            <a:ext cx="10043162" cy="5662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Computational process of determining whether the opinion expressed in a piece of text is positive, negative, or neutral</a:t>
            </a:r>
            <a:r>
              <a:rPr lang="en-US" sz="2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determine how people feel about a certain topic</a:t>
            </a:r>
            <a:endParaRPr lang="en-US" sz="24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Plays an important role in social media and other business initiatives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improve customer service and relations</a:t>
            </a:r>
          </a:p>
          <a:p>
            <a:pPr algn="r">
              <a:lnSpc>
                <a:spcPct val="100000"/>
              </a:lnSpc>
            </a:pPr>
            <a:r>
              <a:rPr lang="en-US" sz="1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Oxford English Dictionary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B46E81E-A29E-4FE8-A884-C529D5BB4172}"/>
              </a:ext>
            </a:extLst>
          </p:cNvPr>
          <p:cNvSpPr txBox="1">
            <a:spLocks/>
          </p:cNvSpPr>
          <p:nvPr/>
        </p:nvSpPr>
        <p:spPr>
          <a:xfrm>
            <a:off x="2243677" y="25385331"/>
            <a:ext cx="10043162" cy="12105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F45FDD8-ED68-4ADE-A68A-AAE3A0E89BC6}"/>
              </a:ext>
            </a:extLst>
          </p:cNvPr>
          <p:cNvSpPr txBox="1">
            <a:spLocks/>
          </p:cNvSpPr>
          <p:nvPr/>
        </p:nvSpPr>
        <p:spPr>
          <a:xfrm>
            <a:off x="2243677" y="26595925"/>
            <a:ext cx="10043162" cy="4077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sentiment analysis to extract the sentiment of developer pushed commit messages and compare it to the success of the build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visual representation, in the form of a calendar, from the data extracted</a:t>
            </a:r>
            <a:endParaRPr lang="en-CA" sz="2400" baseline="500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9EE1091-9117-4B6F-AAEB-85F3C2ABE525}"/>
              </a:ext>
            </a:extLst>
          </p:cNvPr>
          <p:cNvSpPr txBox="1">
            <a:spLocks/>
          </p:cNvSpPr>
          <p:nvPr/>
        </p:nvSpPr>
        <p:spPr>
          <a:xfrm>
            <a:off x="12969778" y="6250111"/>
            <a:ext cx="10043162" cy="13353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Definitions and Examples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6ECF319-93CC-4DF0-9BF0-6842CA33A1F9}"/>
              </a:ext>
            </a:extLst>
          </p:cNvPr>
          <p:cNvSpPr txBox="1">
            <a:spLocks/>
          </p:cNvSpPr>
          <p:nvPr/>
        </p:nvSpPr>
        <p:spPr>
          <a:xfrm>
            <a:off x="12969778" y="7573030"/>
            <a:ext cx="10043162" cy="23160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2400" baseline="50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08D5490-28D8-4DD9-B9FD-90DBF0EA3850}"/>
              </a:ext>
            </a:extLst>
          </p:cNvPr>
          <p:cNvSpPr txBox="1">
            <a:spLocks/>
          </p:cNvSpPr>
          <p:nvPr/>
        </p:nvSpPr>
        <p:spPr>
          <a:xfrm>
            <a:off x="13264788" y="8634726"/>
            <a:ext cx="9276085" cy="15819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website where programmers can store their projects for others to see, use, and develop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55481DB-7859-4722-9F8E-892DF5D38A2D}"/>
              </a:ext>
            </a:extLst>
          </p:cNvPr>
          <p:cNvSpPr txBox="1">
            <a:spLocks/>
          </p:cNvSpPr>
          <p:nvPr/>
        </p:nvSpPr>
        <p:spPr>
          <a:xfrm>
            <a:off x="13264788" y="10607030"/>
            <a:ext cx="9276085" cy="15819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Travis CI</a:t>
            </a:r>
          </a:p>
          <a:p>
            <a:pPr algn="r" fontAlgn="base"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continuous integration platform that automatically builds and tests code changes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ECFD072-A6FF-4F0E-8CBA-FEFCFE7E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028" y="9994840"/>
            <a:ext cx="2048584" cy="718409"/>
          </a:xfrm>
          <a:prstGeom prst="rect">
            <a:avLst/>
          </a:prstGeom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C922FF2-1A70-4DDC-8754-C62A36EF7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773" y="11705884"/>
            <a:ext cx="2159000" cy="719379"/>
          </a:xfrm>
          <a:prstGeom prst="rect">
            <a:avLst/>
          </a:prstGeom>
          <a:ln>
            <a:noFill/>
          </a:ln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CBF401-BE34-41DD-835E-8DABDCAFDA9F}"/>
              </a:ext>
            </a:extLst>
          </p:cNvPr>
          <p:cNvCxnSpPr>
            <a:cxnSpLocks/>
          </p:cNvCxnSpPr>
          <p:nvPr/>
        </p:nvCxnSpPr>
        <p:spPr>
          <a:xfrm>
            <a:off x="6477858" y="7577657"/>
            <a:ext cx="1717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1132F1-B5E7-428A-88F1-E793E8303E84}"/>
              </a:ext>
            </a:extLst>
          </p:cNvPr>
          <p:cNvCxnSpPr>
            <a:cxnSpLocks/>
          </p:cNvCxnSpPr>
          <p:nvPr/>
        </p:nvCxnSpPr>
        <p:spPr>
          <a:xfrm>
            <a:off x="6349575" y="13665504"/>
            <a:ext cx="1717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29E48E-B613-4A8E-92EF-D74DA384F0A6}"/>
              </a:ext>
            </a:extLst>
          </p:cNvPr>
          <p:cNvCxnSpPr>
            <a:cxnSpLocks/>
          </p:cNvCxnSpPr>
          <p:nvPr/>
        </p:nvCxnSpPr>
        <p:spPr>
          <a:xfrm>
            <a:off x="6349575" y="18648873"/>
            <a:ext cx="1717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8BF912-8B11-4D2A-B473-AF69338C31C6}"/>
              </a:ext>
            </a:extLst>
          </p:cNvPr>
          <p:cNvCxnSpPr>
            <a:cxnSpLocks/>
          </p:cNvCxnSpPr>
          <p:nvPr/>
        </p:nvCxnSpPr>
        <p:spPr>
          <a:xfrm>
            <a:off x="6349575" y="26361829"/>
            <a:ext cx="1717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1C5717-2007-4D50-B5BC-5D8FC0307301}"/>
              </a:ext>
            </a:extLst>
          </p:cNvPr>
          <p:cNvCxnSpPr>
            <a:cxnSpLocks/>
          </p:cNvCxnSpPr>
          <p:nvPr/>
        </p:nvCxnSpPr>
        <p:spPr>
          <a:xfrm>
            <a:off x="16995681" y="7244468"/>
            <a:ext cx="22072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7F4746B-E2BF-4E66-926C-C5E3E840B482}"/>
              </a:ext>
            </a:extLst>
          </p:cNvPr>
          <p:cNvSpPr txBox="1">
            <a:spLocks/>
          </p:cNvSpPr>
          <p:nvPr/>
        </p:nvSpPr>
        <p:spPr>
          <a:xfrm>
            <a:off x="13264788" y="12579334"/>
            <a:ext cx="9276085" cy="41574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 GitHub repository is where the contents of a project are stored (project file)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Commit messages are messages that programmers attach to the work when they upload to their repository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906166B-7166-4529-8050-A6E4B98831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4774"/>
          <a:stretch/>
        </p:blipFill>
        <p:spPr>
          <a:xfrm>
            <a:off x="15537173" y="13068519"/>
            <a:ext cx="5952006" cy="27948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FEE4966E-A4BB-469C-875C-0F7F308F5A58}"/>
              </a:ext>
            </a:extLst>
          </p:cNvPr>
          <p:cNvSpPr txBox="1">
            <a:spLocks/>
          </p:cNvSpPr>
          <p:nvPr/>
        </p:nvSpPr>
        <p:spPr>
          <a:xfrm>
            <a:off x="13249907" y="17084844"/>
            <a:ext cx="9290966" cy="15434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Merging smaller code changes more frequently rather than one big merge at the end</a:t>
            </a:r>
            <a:endParaRPr lang="en-US" sz="24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DFCBBC67-F2AE-43EF-B1EC-ED80BA3A7DFD}"/>
              </a:ext>
            </a:extLst>
          </p:cNvPr>
          <p:cNvSpPr txBox="1">
            <a:spLocks/>
          </p:cNvSpPr>
          <p:nvPr/>
        </p:nvSpPr>
        <p:spPr>
          <a:xfrm>
            <a:off x="13249907" y="19019748"/>
            <a:ext cx="9290966" cy="17911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Travis CI Builds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GitHub repository will be copied and tested in a virtual environment. If any part of the build fails, the build status returned will be either errored or failed</a:t>
            </a:r>
            <a:r>
              <a:rPr lang="en-US" sz="2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C507237-9C6A-4FBE-872D-E99987BF9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734" y="20673014"/>
            <a:ext cx="5174674" cy="54418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0662E57-E226-4378-BABF-8593B5CD0B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7"/>
          <a:stretch/>
        </p:blipFill>
        <p:spPr>
          <a:xfrm>
            <a:off x="13423032" y="24734411"/>
            <a:ext cx="5966429" cy="1540945"/>
          </a:xfrm>
          <a:prstGeom prst="rect">
            <a:avLst/>
          </a:prstGeom>
        </p:spPr>
      </p:pic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4562508-A727-4DB5-AC69-1668320BA250}"/>
              </a:ext>
            </a:extLst>
          </p:cNvPr>
          <p:cNvSpPr txBox="1">
            <a:spLocks/>
          </p:cNvSpPr>
          <p:nvPr/>
        </p:nvSpPr>
        <p:spPr>
          <a:xfrm>
            <a:off x="13249907" y="23384990"/>
            <a:ext cx="9290966" cy="15434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JSON (JavaScript Object Notation)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JSON is a formatting used in data transfer between remote servers and web applications</a:t>
            </a:r>
            <a:endParaRPr lang="en-US" sz="24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E97AAF9-2372-4A6C-9B8F-C8A03B4ECB4F}"/>
              </a:ext>
            </a:extLst>
          </p:cNvPr>
          <p:cNvSpPr txBox="1">
            <a:spLocks/>
          </p:cNvSpPr>
          <p:nvPr/>
        </p:nvSpPr>
        <p:spPr>
          <a:xfrm>
            <a:off x="13249907" y="21202369"/>
            <a:ext cx="9290966" cy="17911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API (Application Programming Interface)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 is what allows remote servers and web applications to communicate. It receives requests from the user and sends a response back</a:t>
            </a:r>
            <a:r>
              <a:rPr lang="en-US" sz="2400" baseline="5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E05BD72-BA7F-4347-831E-E8399B5835EC}"/>
              </a:ext>
            </a:extLst>
          </p:cNvPr>
          <p:cNvSpPr txBox="1">
            <a:spLocks/>
          </p:cNvSpPr>
          <p:nvPr/>
        </p:nvSpPr>
        <p:spPr>
          <a:xfrm>
            <a:off x="13264788" y="25715253"/>
            <a:ext cx="3501272" cy="41047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sentiment of the commit messages will be extracted with a Python library called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It will return the sentiment as a value between -1 and +1</a:t>
            </a:r>
            <a:endParaRPr lang="en-US" sz="24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B4987A4-587D-4D78-B786-D26CE3E5B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155" y="26515874"/>
            <a:ext cx="5809718" cy="83816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DDBC561-6A3B-40AD-A154-4CFBE664A4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155" y="27549930"/>
            <a:ext cx="5809718" cy="149741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2EADB69E-C39E-46BE-BA9F-C0C553AFD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930" y="7545979"/>
            <a:ext cx="17672832" cy="7590316"/>
          </a:xfrm>
          <a:prstGeom prst="rect">
            <a:avLst/>
          </a:prstGeom>
        </p:spPr>
      </p:pic>
      <p:sp>
        <p:nvSpPr>
          <p:cNvPr id="149" name="Title 1">
            <a:extLst>
              <a:ext uri="{FF2B5EF4-FFF2-40B4-BE49-F238E27FC236}">
                <a16:creationId xmlns:a16="http://schemas.microsoft.com/office/drawing/2014/main" id="{82322C3A-E439-4B2F-8E40-428513AC8C7E}"/>
              </a:ext>
            </a:extLst>
          </p:cNvPr>
          <p:cNvSpPr txBox="1">
            <a:spLocks/>
          </p:cNvSpPr>
          <p:nvPr/>
        </p:nvSpPr>
        <p:spPr>
          <a:xfrm>
            <a:off x="23712393" y="6221441"/>
            <a:ext cx="17866867" cy="13353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Overview of Research Process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9CC1C2F-A110-4F04-BF3A-82E8D72B9C7F}"/>
              </a:ext>
            </a:extLst>
          </p:cNvPr>
          <p:cNvCxnSpPr>
            <a:cxnSpLocks/>
          </p:cNvCxnSpPr>
          <p:nvPr/>
        </p:nvCxnSpPr>
        <p:spPr>
          <a:xfrm>
            <a:off x="31787296" y="7244468"/>
            <a:ext cx="17170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itle 1">
            <a:extLst>
              <a:ext uri="{FF2B5EF4-FFF2-40B4-BE49-F238E27FC236}">
                <a16:creationId xmlns:a16="http://schemas.microsoft.com/office/drawing/2014/main" id="{6057D52E-ECDC-4CC4-9A63-7D83C5DFB032}"/>
              </a:ext>
            </a:extLst>
          </p:cNvPr>
          <p:cNvSpPr txBox="1">
            <a:spLocks/>
          </p:cNvSpPr>
          <p:nvPr/>
        </p:nvSpPr>
        <p:spPr>
          <a:xfrm>
            <a:off x="32682747" y="24818199"/>
            <a:ext cx="8369032" cy="157842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49688ABD-CF76-496E-9250-B82BEDCE724A}"/>
              </a:ext>
            </a:extLst>
          </p:cNvPr>
          <p:cNvSpPr txBox="1">
            <a:spLocks/>
          </p:cNvSpPr>
          <p:nvPr/>
        </p:nvSpPr>
        <p:spPr>
          <a:xfrm>
            <a:off x="32682747" y="26396625"/>
            <a:ext cx="8369032" cy="43373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 would like to thank Dr. Sarah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Nadi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Moein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Owhadi-Kareshk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for welcoming me into the SMR lab and giving me the opportunity to learn about sentiment analysis and program development. </a:t>
            </a:r>
          </a:p>
          <a:p>
            <a:pPr algn="l">
              <a:lnSpc>
                <a:spcPct val="100000"/>
              </a:lnSpc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 would also like to thank the Ross and Verna Tate foundation for providing me this opportunity through the High School Internship Program (HIP).</a:t>
            </a: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EF814FC3-AB30-404C-8DB3-C04E1EC83A8E}"/>
              </a:ext>
            </a:extLst>
          </p:cNvPr>
          <p:cNvSpPr txBox="1">
            <a:spLocks/>
          </p:cNvSpPr>
          <p:nvPr/>
        </p:nvSpPr>
        <p:spPr>
          <a:xfrm>
            <a:off x="32780876" y="19565160"/>
            <a:ext cx="8369031" cy="17389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Future Applications</a:t>
            </a: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2442D390-6FD0-419A-B4CA-BD44BC84D874}"/>
              </a:ext>
            </a:extLst>
          </p:cNvPr>
          <p:cNvSpPr txBox="1">
            <a:spLocks/>
          </p:cNvSpPr>
          <p:nvPr/>
        </p:nvSpPr>
        <p:spPr>
          <a:xfrm>
            <a:off x="32780876" y="20890722"/>
            <a:ext cx="8369031" cy="3927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Improving the accuracy of sentiment analysis programs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Analyzing, not only text, but pictures and videos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Increasing the complexity of text able to be analyzed (Examples include: sarcasm and hyperboles)</a:t>
            </a:r>
            <a:r>
              <a:rPr lang="en-CA" sz="2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lnSpc>
                <a:spcPct val="100000"/>
              </a:lnSpc>
            </a:pPr>
            <a:endParaRPr lang="en-CA" sz="18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itle 1">
            <a:extLst>
              <a:ext uri="{FF2B5EF4-FFF2-40B4-BE49-F238E27FC236}">
                <a16:creationId xmlns:a16="http://schemas.microsoft.com/office/drawing/2014/main" id="{37E60658-ED3A-405D-9775-C8C648620B07}"/>
              </a:ext>
            </a:extLst>
          </p:cNvPr>
          <p:cNvSpPr txBox="1">
            <a:spLocks/>
          </p:cNvSpPr>
          <p:nvPr/>
        </p:nvSpPr>
        <p:spPr>
          <a:xfrm>
            <a:off x="23712393" y="24370679"/>
            <a:ext cx="8369030" cy="15538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064D34B1-9875-4055-A36F-1550C825E729}"/>
              </a:ext>
            </a:extLst>
          </p:cNvPr>
          <p:cNvSpPr txBox="1">
            <a:spLocks/>
          </p:cNvSpPr>
          <p:nvPr/>
        </p:nvSpPr>
        <p:spPr>
          <a:xfrm>
            <a:off x="23712393" y="25696242"/>
            <a:ext cx="8369030" cy="5055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Preprocess the commit messages to remove text like URLs and code snippets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Use multiple repositories to see the relationship between the sentiment of commit messages and the success of Travis CI builds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Adjust sentiment values based on the type of text being analyzed (commit messages for this project)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6908C0-0CA6-4B70-B2CD-25A0192AE6C8}"/>
              </a:ext>
            </a:extLst>
          </p:cNvPr>
          <p:cNvCxnSpPr>
            <a:cxnSpLocks/>
          </p:cNvCxnSpPr>
          <p:nvPr/>
        </p:nvCxnSpPr>
        <p:spPr>
          <a:xfrm>
            <a:off x="27125537" y="25444784"/>
            <a:ext cx="1366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7C1F672-FC89-4559-BAF9-EAFE017EA012}"/>
              </a:ext>
            </a:extLst>
          </p:cNvPr>
          <p:cNvCxnSpPr>
            <a:cxnSpLocks/>
          </p:cNvCxnSpPr>
          <p:nvPr/>
        </p:nvCxnSpPr>
        <p:spPr>
          <a:xfrm>
            <a:off x="36296521" y="20697168"/>
            <a:ext cx="13665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itle 1">
            <a:extLst>
              <a:ext uri="{FF2B5EF4-FFF2-40B4-BE49-F238E27FC236}">
                <a16:creationId xmlns:a16="http://schemas.microsoft.com/office/drawing/2014/main" id="{7E8290E8-59B2-457E-993B-6B8E7928EB9A}"/>
              </a:ext>
            </a:extLst>
          </p:cNvPr>
          <p:cNvSpPr txBox="1">
            <a:spLocks/>
          </p:cNvSpPr>
          <p:nvPr/>
        </p:nvSpPr>
        <p:spPr>
          <a:xfrm>
            <a:off x="23712393" y="15389827"/>
            <a:ext cx="8369030" cy="129103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9D45B18C-5FDC-46B8-8A87-FE19EB3D070C}"/>
              </a:ext>
            </a:extLst>
          </p:cNvPr>
          <p:cNvSpPr txBox="1">
            <a:spLocks/>
          </p:cNvSpPr>
          <p:nvPr/>
        </p:nvSpPr>
        <p:spPr>
          <a:xfrm>
            <a:off x="23712393" y="16680857"/>
            <a:ext cx="8369030" cy="74708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Data provides some evidence that the emotions experienced by software developers may affect the success of program builds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Dataset is too small to make a generalization about the relationship between the sentiment of commit messages pushed by developers and the success of their program builds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E07593-3EEB-49A5-987F-53A95247BB01}"/>
              </a:ext>
            </a:extLst>
          </p:cNvPr>
          <p:cNvCxnSpPr>
            <a:cxnSpLocks/>
          </p:cNvCxnSpPr>
          <p:nvPr/>
        </p:nvCxnSpPr>
        <p:spPr>
          <a:xfrm>
            <a:off x="36110652" y="25952608"/>
            <a:ext cx="1366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A843153-9F1C-4B02-8398-0106536A5EBF}"/>
              </a:ext>
            </a:extLst>
          </p:cNvPr>
          <p:cNvSpPr txBox="1"/>
          <p:nvPr/>
        </p:nvSpPr>
        <p:spPr>
          <a:xfrm>
            <a:off x="17475429" y="29375901"/>
            <a:ext cx="5568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“Core Concepts for Beginners.”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Travis CI Docs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Travis CI, docs.travis-ci.com/user/for-beginners.</a:t>
            </a:r>
          </a:p>
          <a:p>
            <a:pPr algn="r"/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7C8C15F-2B41-46AC-A30D-E71F0617B3FB}"/>
              </a:ext>
            </a:extLst>
          </p:cNvPr>
          <p:cNvSpPr txBox="1"/>
          <p:nvPr/>
        </p:nvSpPr>
        <p:spPr>
          <a:xfrm>
            <a:off x="15112332" y="29848838"/>
            <a:ext cx="7931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aseline="5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Gazarov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Petr. “What Is an API? In English, Please.”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FreeCodeCamp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13 Aug. 2016, medium.freecodecamp.org/what-is-an-api-in-english-please-b880a3214a82.</a:t>
            </a:r>
          </a:p>
          <a:p>
            <a:pPr algn="r"/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06A3825-1236-4CB6-8514-BB5B22704EC4}"/>
              </a:ext>
            </a:extLst>
          </p:cNvPr>
          <p:cNvSpPr txBox="1"/>
          <p:nvPr/>
        </p:nvSpPr>
        <p:spPr>
          <a:xfrm>
            <a:off x="33381022" y="24226859"/>
            <a:ext cx="7768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aseline="5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/>
              <a:t>“Future of Sentiment Analysis and Problems Faced.” </a:t>
            </a:r>
            <a:r>
              <a:rPr lang="en-US" sz="1400" i="1" dirty="0" err="1"/>
              <a:t>DatascienceCMU</a:t>
            </a:r>
            <a:r>
              <a:rPr lang="en-US" sz="1400" dirty="0"/>
              <a:t>, 19 Apr. 2014, datasciencecmu.wordpress.com/2014/04/18/future-of-sentiment-analysis-and-problems-faced/.</a:t>
            </a:r>
          </a:p>
          <a:p>
            <a:pPr algn="r"/>
            <a:endParaRPr lang="en-C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787B9D3-D2DA-493E-8454-ED42A9E90381}"/>
              </a:ext>
            </a:extLst>
          </p:cNvPr>
          <p:cNvCxnSpPr>
            <a:cxnSpLocks/>
          </p:cNvCxnSpPr>
          <p:nvPr/>
        </p:nvCxnSpPr>
        <p:spPr>
          <a:xfrm>
            <a:off x="26913192" y="16318982"/>
            <a:ext cx="15788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5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650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Linna Qian</dc:creator>
  <cp:lastModifiedBy>Linna Qian</cp:lastModifiedBy>
  <cp:revision>22</cp:revision>
  <dcterms:created xsi:type="dcterms:W3CDTF">2018-08-02T16:52:42Z</dcterms:created>
  <dcterms:modified xsi:type="dcterms:W3CDTF">2018-08-02T21:34:21Z</dcterms:modified>
</cp:coreProperties>
</file>