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0" r:id="rId3"/>
    <p:sldId id="262" r:id="rId4"/>
    <p:sldId id="261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7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BA22-F884-46BD-9C12-EB044D8BF64C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FC804-2775-4DD1-8CF0-34FC5A538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0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40AB-FA38-4309-BB1B-95470B2F7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190C4-E77B-4A66-BCEA-821B83D18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52F4-C9DF-4792-A7F9-4BDC5794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24E-9E9A-4854-BA00-EBF037726F9D}" type="datetime1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8EB9-09E9-48C9-8E0B-CD810EF7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A0BE8-27A5-4E90-9CFE-DA27869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93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048F-9080-4CEF-98C3-74A0244C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C93F9-A069-4625-9BB7-D43D369F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9EBE-BBC2-4745-ACDE-1ADEFCC2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B126-E996-4AAE-B83D-BF9B89CFB2E8}" type="datetime1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32E2-F3F6-4E7F-B296-4AAAFA29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CFC4-A713-46A3-85C5-AA688B3A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3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A28B7-AFF1-474C-AD46-B8CF4AC3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711D2-71AE-4C69-8C58-A05FF90F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F161-93DB-4702-B3DE-8F260C92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D48B-E9FE-46FE-925F-AC303784C8F9}" type="datetime1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6ECA-6FA9-4DEF-9229-6BD5B212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B8E4-B705-4FD7-9703-DE129D6F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2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09A0-CEF6-43E8-B649-4C22293C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9023-D8D2-47DB-AFA9-80DA4088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953F-2F4A-451E-AABC-0BB4D951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BB38-AEB2-4114-93DE-1791BCBAFC1D}" type="datetime1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3518-8091-449C-B964-86FC04D4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E726-F29D-42F6-BEF1-0C3C15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2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E62F-B35F-400D-B1C9-EFA42374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BD2E-DF8C-4AE6-838A-A64A0271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BDF4-03DE-4C2F-836D-354A9F73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D855-A93B-45F6-9A06-EC2EA85C6518}" type="datetime1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EFE0-2745-415A-8ECC-778CF151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5FD4-FEE1-4887-9BB4-BF87BE09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00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F390-9DE2-4189-9D05-C37E648A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014D-2B87-4025-9AF9-E67148F93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36E21-E4D8-46FB-AD5C-9B82E2AE6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4CF3-4199-4673-B18A-7C2CFD0C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54F7-5C8A-403B-9F73-94E8AFD6F76C}" type="datetime1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239A2-8AAA-46C0-8D0F-78C31073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1A72-128C-4EA1-9F03-28DE0367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2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CFE0-C792-44B3-BCF4-CEA63AD4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CD95-BC53-4FA0-8A5B-54F143D0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8894D-5809-4488-BDE2-1A22C76F1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9FA2F-C8E1-4ED3-8CD9-30C6A6720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17829-8919-4FDC-A287-5F06EE561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392DA-0E40-47F4-A97A-662D57DB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11CA-01B9-4CE2-A525-83555C1C1CEF}" type="datetime1">
              <a:rPr lang="en-CA" smtClean="0"/>
              <a:t>2018-07-26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1B109-8B8B-4900-AAC0-F406E281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A6BC-2822-4000-B72E-B48D4BA6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48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E402-071E-48EE-BB8E-F211A2E5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C3B5E-193E-4C6F-9DCA-496CDD01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DD7C-B514-4DB3-B59A-3CBFDE75F204}" type="datetime1">
              <a:rPr lang="en-CA" smtClean="0"/>
              <a:t>2018-07-26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092DE-44EA-4633-8924-F6094B33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26140-266C-473A-8493-7345AAE9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33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834D3-DD00-4490-B95C-8E419F1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E92-2473-41C8-A5FA-9A9D020D7FC4}" type="datetime1">
              <a:rPr lang="en-CA" smtClean="0"/>
              <a:t>2018-07-26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8E9C8-F047-4E74-B283-7B2C37B5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CD8E-112C-473A-8BE9-4A52FAF8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3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CF5A-8F92-4759-A02E-BD89B642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849E-3535-4A9A-9B7E-723C5ACF4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2793-D216-4145-B010-582AAB874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D4040-940F-44E5-AF5E-E831E0EC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F931-3CBC-4383-A927-5E84A54B53BF}" type="datetime1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2734-6DCF-4B99-9F90-3B832382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BF14-8546-47A8-BC65-3DCD6827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B552-BC07-47FE-AED7-837C4689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2C019-86E6-42BD-975E-E2F88359E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328E3-B93C-44EF-AA56-CA8EA7EF7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5351D-208B-4F08-99C6-CEA2E7D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064-9599-4044-9179-3DABC4AC74A6}" type="datetime1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44A7B-B6F2-44AE-9A45-0F488FB4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FDDBF-B434-44F7-A843-C8DE9605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74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EB70A-44F2-4DFB-87FA-000E9A8A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FBA2-176D-4226-A2A1-D4EBCA57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4E6E-8D45-4DEB-86B8-FBDFE7AC1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DB79-2274-47DE-96A1-1D4B62D47D6F}" type="datetime1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4327-0399-481A-A585-A8269C207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1https://cdn.tproger.ru/wp-content/uploads/2018/01/2018-01-28.-GitHub.png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55B9-AA7E-412C-856D-E66244C6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9FB9-F4A0-4FC2-ACFC-7969DF691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nna@ualberta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F6FDB-5F42-42F4-8226-3303D2C0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693" y="1122363"/>
            <a:ext cx="10284643" cy="2387600"/>
          </a:xfrm>
        </p:spPr>
        <p:txBody>
          <a:bodyPr>
            <a:no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Sentiment Analysis in Program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1C7DEA-C9B1-4E4A-A890-A5001A24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693" y="3602038"/>
            <a:ext cx="10284643" cy="1655762"/>
          </a:xfrm>
        </p:spPr>
        <p:txBody>
          <a:bodyPr/>
          <a:lstStyle/>
          <a:p>
            <a:r>
              <a:rPr lang="en-CA" sz="3000" dirty="0">
                <a:latin typeface="Arial" panose="020B0604020202020204" pitchFamily="34" charset="0"/>
                <a:cs typeface="Arial" panose="020B0604020202020204" pitchFamily="34" charset="0"/>
              </a:rPr>
              <a:t>Linna Qian </a:t>
            </a:r>
          </a:p>
          <a:p>
            <a:r>
              <a:rPr lang="en-CA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5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linna@ualberta.ca</a:t>
            </a:r>
            <a:r>
              <a:rPr lang="en-CA" sz="25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Computing Science, University of Alberta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4A56-913D-45BC-AD8F-80F25A37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1</a:t>
            </a:fld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82645D-FF27-4613-955C-559257D7AD7B}"/>
              </a:ext>
            </a:extLst>
          </p:cNvPr>
          <p:cNvSpPr/>
          <p:nvPr/>
        </p:nvSpPr>
        <p:spPr>
          <a:xfrm>
            <a:off x="248478" y="238539"/>
            <a:ext cx="11632096" cy="63908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37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3B56A-9357-47EB-B6A9-5A829C04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1621" y="6349607"/>
            <a:ext cx="5967166" cy="365125"/>
          </a:xfrm>
        </p:spPr>
        <p:txBody>
          <a:bodyPr/>
          <a:lstStyle/>
          <a:p>
            <a:r>
              <a:rPr lang="en-CA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https://medium.freecodecamp.org/what-is-an-api-in-english-please-b880a3214a82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ACB9-9951-4979-B60C-71D93D0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10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9DB504-97C3-47E2-8125-2867D8E88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61678"/>
          <a:stretch/>
        </p:blipFill>
        <p:spPr>
          <a:xfrm>
            <a:off x="838200" y="2246736"/>
            <a:ext cx="10515600" cy="20190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14706-85B3-4DA7-8354-B90E2D611F0B}"/>
              </a:ext>
            </a:extLst>
          </p:cNvPr>
          <p:cNvSpPr txBox="1">
            <a:spLocks/>
          </p:cNvSpPr>
          <p:nvPr/>
        </p:nvSpPr>
        <p:spPr>
          <a:xfrm>
            <a:off x="838200" y="4265225"/>
            <a:ext cx="10515600" cy="16001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sz="2600" b="1" dirty="0">
                <a:latin typeface="Arial" panose="020B0604020202020204" pitchFamily="34" charset="0"/>
                <a:cs typeface="Arial" panose="020B0604020202020204" pitchFamily="34" charset="0"/>
              </a:rPr>
              <a:t>JSON (JavaScript Object Notation)</a:t>
            </a:r>
          </a:p>
          <a:p>
            <a:pPr algn="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JSON is a formatting used in data transfer between remote servers and web applications</a:t>
            </a:r>
            <a:endParaRPr lang="en-US" sz="20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C6A9AA-D3FE-4F4F-A856-0E83801360F6}"/>
              </a:ext>
            </a:extLst>
          </p:cNvPr>
          <p:cNvSpPr txBox="1">
            <a:spLocks/>
          </p:cNvSpPr>
          <p:nvPr/>
        </p:nvSpPr>
        <p:spPr>
          <a:xfrm>
            <a:off x="838200" y="639794"/>
            <a:ext cx="10515600" cy="16001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600" b="1" dirty="0">
                <a:latin typeface="Arial" panose="020B0604020202020204" pitchFamily="34" charset="0"/>
                <a:cs typeface="Arial" panose="020B0604020202020204" pitchFamily="34" charset="0"/>
              </a:rPr>
              <a:t>API (Application Programming Interface)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API is what allows remote servers and web applications to communicate. It receives requests from the user and sends a response back</a:t>
            </a:r>
            <a:r>
              <a:rPr lang="en-US" sz="20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6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A0C55-6A78-449F-89E2-7A10E101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11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B4A26B-ECE5-4E28-A833-DCF9DABF4070}"/>
              </a:ext>
            </a:extLst>
          </p:cNvPr>
          <p:cNvSpPr txBox="1">
            <a:spLocks/>
          </p:cNvSpPr>
          <p:nvPr/>
        </p:nvSpPr>
        <p:spPr>
          <a:xfrm>
            <a:off x="8069345" y="687834"/>
            <a:ext cx="3501272" cy="5482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CA" sz="2600" b="1" dirty="0">
                <a:latin typeface="Arial" panose="020B0604020202020204" pitchFamily="34" charset="0"/>
                <a:cs typeface="Arial" panose="020B0604020202020204" pitchFamily="34" charset="0"/>
              </a:rPr>
              <a:t> and Sentiment Analysis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The sentiment of the commit messages will be extracted with a Python library called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It will return the sentiment as a value between -1 and +1</a:t>
            </a:r>
            <a:endParaRPr lang="en-US" sz="20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7075B-5A9A-4437-8030-2CAA3360A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1" y="2065430"/>
            <a:ext cx="6781800" cy="978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7BF351-C67F-4CAC-ACA5-F579C501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1" y="3663333"/>
            <a:ext cx="6978977" cy="17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4AD872-F516-44F9-B731-97A93854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13A55-6DDB-4635-A673-27850F97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6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7A2F-6712-4CBB-B0CD-92B8AFEC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13</a:t>
            </a:fld>
            <a:endParaRPr lang="en-CA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00CB561-0568-4B48-B853-17F8A35E8C66}"/>
              </a:ext>
            </a:extLst>
          </p:cNvPr>
          <p:cNvSpPr/>
          <p:nvPr/>
        </p:nvSpPr>
        <p:spPr>
          <a:xfrm>
            <a:off x="838200" y="412927"/>
            <a:ext cx="2199007" cy="835445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Extract commit messages from GitHub 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6003DF-D43A-41F5-A0E9-DC109A5A9DC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037207" y="830650"/>
            <a:ext cx="622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2086792-E6FD-4404-8904-DF54836587B6}"/>
              </a:ext>
            </a:extLst>
          </p:cNvPr>
          <p:cNvSpPr/>
          <p:nvPr/>
        </p:nvSpPr>
        <p:spPr>
          <a:xfrm>
            <a:off x="3659433" y="412927"/>
            <a:ext cx="2199007" cy="835445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Extract sentiment of commit messages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51FA100-C6D4-4DD7-80AD-952A7A928CFD}"/>
              </a:ext>
            </a:extLst>
          </p:cNvPr>
          <p:cNvSpPr/>
          <p:nvPr/>
        </p:nvSpPr>
        <p:spPr>
          <a:xfrm>
            <a:off x="3653409" y="1533961"/>
            <a:ext cx="2199007" cy="835446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Combine the data into a list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7ABBB65-A962-4F8F-92BE-8DC271BF2337}"/>
              </a:ext>
            </a:extLst>
          </p:cNvPr>
          <p:cNvSpPr/>
          <p:nvPr/>
        </p:nvSpPr>
        <p:spPr>
          <a:xfrm>
            <a:off x="832283" y="2659409"/>
            <a:ext cx="2199007" cy="835445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Extract date of build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FE076-3B8F-45AC-BF67-6239C417AAD1}"/>
              </a:ext>
            </a:extLst>
          </p:cNvPr>
          <p:cNvSpPr txBox="1"/>
          <p:nvPr/>
        </p:nvSpPr>
        <p:spPr>
          <a:xfrm>
            <a:off x="298995" y="6203638"/>
            <a:ext cx="10209980" cy="4462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2300" dirty="0">
                <a:latin typeface="Arial" panose="020B0604020202020204" pitchFamily="34" charset="0"/>
                <a:cs typeface="Arial" panose="020B0604020202020204" pitchFamily="34" charset="0"/>
              </a:rPr>
              <a:t>Extracting &amp; Visualizing the Data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B6ECBEF-26C5-46D2-8A12-CBF5BFCB7CB3}"/>
              </a:ext>
            </a:extLst>
          </p:cNvPr>
          <p:cNvSpPr/>
          <p:nvPr/>
        </p:nvSpPr>
        <p:spPr>
          <a:xfrm>
            <a:off x="6401088" y="1532124"/>
            <a:ext cx="2199007" cy="835447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Convert to JSON format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3136D99-5E9C-4364-BB2A-CA58A0330B21}"/>
              </a:ext>
            </a:extLst>
          </p:cNvPr>
          <p:cNvSpPr/>
          <p:nvPr/>
        </p:nvSpPr>
        <p:spPr>
          <a:xfrm>
            <a:off x="832283" y="1533961"/>
            <a:ext cx="2199007" cy="835446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Extract build status of commit messages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A7AC753-712B-408C-B54F-11975160CF3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752913" y="1248372"/>
            <a:ext cx="6024" cy="28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AB9CC1B-FFB0-45B7-B108-2451DB3E85E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3031290" y="1951684"/>
            <a:ext cx="622119" cy="112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E757C7F-CDDE-4B64-8315-2B679A313C5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5852416" y="1949848"/>
            <a:ext cx="548672" cy="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8B034C3D-DEC6-437B-9639-52ABD87DBF51}"/>
              </a:ext>
            </a:extLst>
          </p:cNvPr>
          <p:cNvSpPr/>
          <p:nvPr/>
        </p:nvSpPr>
        <p:spPr>
          <a:xfrm>
            <a:off x="9154793" y="342446"/>
            <a:ext cx="2199007" cy="835447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Find a customizable calendar template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0795A70-599A-4096-9A14-A70AD9ED307B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flipH="1">
            <a:off x="1931787" y="1248372"/>
            <a:ext cx="5917" cy="28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59E633E-B2E5-4451-96F6-3E93BFB14D72}"/>
              </a:ext>
            </a:extLst>
          </p:cNvPr>
          <p:cNvCxnSpPr>
            <a:cxnSpLocks/>
            <a:stCxn id="41" idx="2"/>
            <a:endCxn id="18" idx="0"/>
          </p:cNvCxnSpPr>
          <p:nvPr/>
        </p:nvCxnSpPr>
        <p:spPr>
          <a:xfrm>
            <a:off x="1931787" y="2369407"/>
            <a:ext cx="0" cy="2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Process 139">
            <a:extLst>
              <a:ext uri="{FF2B5EF4-FFF2-40B4-BE49-F238E27FC236}">
                <a16:creationId xmlns:a16="http://schemas.microsoft.com/office/drawing/2014/main" id="{E1B6F4DA-FFD2-4ADD-AE4F-B0BF2D549D11}"/>
              </a:ext>
            </a:extLst>
          </p:cNvPr>
          <p:cNvSpPr/>
          <p:nvPr/>
        </p:nvSpPr>
        <p:spPr>
          <a:xfrm>
            <a:off x="9154792" y="2766648"/>
            <a:ext cx="2199007" cy="835448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Change the background color of calendar cells</a:t>
            </a:r>
          </a:p>
        </p:txBody>
      </p:sp>
      <p:sp>
        <p:nvSpPr>
          <p:cNvPr id="144" name="Flowchart: Process 143">
            <a:extLst>
              <a:ext uri="{FF2B5EF4-FFF2-40B4-BE49-F238E27FC236}">
                <a16:creationId xmlns:a16="http://schemas.microsoft.com/office/drawing/2014/main" id="{9552061A-FC58-4039-9B86-1EF928726FB0}"/>
              </a:ext>
            </a:extLst>
          </p:cNvPr>
          <p:cNvSpPr/>
          <p:nvPr/>
        </p:nvSpPr>
        <p:spPr>
          <a:xfrm>
            <a:off x="6401087" y="2766648"/>
            <a:ext cx="2199007" cy="835448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Successful build = </a:t>
            </a:r>
            <a:r>
              <a:rPr lang="en-CA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Failed build = </a:t>
            </a:r>
            <a:r>
              <a:rPr lang="en-C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167" name="Flowchart: Process 166">
            <a:extLst>
              <a:ext uri="{FF2B5EF4-FFF2-40B4-BE49-F238E27FC236}">
                <a16:creationId xmlns:a16="http://schemas.microsoft.com/office/drawing/2014/main" id="{6D1AA489-5BEA-42FA-A137-916B47F9713A}"/>
              </a:ext>
            </a:extLst>
          </p:cNvPr>
          <p:cNvSpPr/>
          <p:nvPr/>
        </p:nvSpPr>
        <p:spPr>
          <a:xfrm>
            <a:off x="9154791" y="3967437"/>
            <a:ext cx="2199008" cy="835448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Add emojis to represent sentiment</a:t>
            </a:r>
          </a:p>
        </p:txBody>
      </p:sp>
      <p:sp>
        <p:nvSpPr>
          <p:cNvPr id="168" name="Flowchart: Process 167">
            <a:extLst>
              <a:ext uri="{FF2B5EF4-FFF2-40B4-BE49-F238E27FC236}">
                <a16:creationId xmlns:a16="http://schemas.microsoft.com/office/drawing/2014/main" id="{D05827A3-A0E1-4481-967B-EE523695BAD5}"/>
              </a:ext>
            </a:extLst>
          </p:cNvPr>
          <p:cNvSpPr/>
          <p:nvPr/>
        </p:nvSpPr>
        <p:spPr>
          <a:xfrm>
            <a:off x="6401086" y="3961909"/>
            <a:ext cx="2199008" cy="835448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Positive = 😃</a:t>
            </a:r>
          </a:p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Negative = 😭</a:t>
            </a:r>
          </a:p>
        </p:txBody>
      </p: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8721A9ED-78B3-43A1-AA19-891622BBF136}"/>
              </a:ext>
            </a:extLst>
          </p:cNvPr>
          <p:cNvSpPr/>
          <p:nvPr/>
        </p:nvSpPr>
        <p:spPr>
          <a:xfrm>
            <a:off x="9154791" y="5168225"/>
            <a:ext cx="2199007" cy="835449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Analyze the calendar for any relationship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52AF193A-D17E-4472-BDCA-2494FD20612E}"/>
              </a:ext>
            </a:extLst>
          </p:cNvPr>
          <p:cNvSpPr/>
          <p:nvPr/>
        </p:nvSpPr>
        <p:spPr>
          <a:xfrm>
            <a:off x="9154793" y="1530397"/>
            <a:ext cx="2199007" cy="835448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Add data to calendar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5528410-B3AA-4C3A-ABA2-E4AD5CCFE2AD}"/>
              </a:ext>
            </a:extLst>
          </p:cNvPr>
          <p:cNvCxnSpPr>
            <a:cxnSpLocks/>
            <a:stCxn id="113" idx="2"/>
            <a:endCxn id="170" idx="0"/>
          </p:cNvCxnSpPr>
          <p:nvPr/>
        </p:nvCxnSpPr>
        <p:spPr>
          <a:xfrm>
            <a:off x="10254297" y="1177893"/>
            <a:ext cx="0" cy="35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B2D77B7-9FA6-465A-8055-BB196FF7FED9}"/>
              </a:ext>
            </a:extLst>
          </p:cNvPr>
          <p:cNvCxnSpPr>
            <a:cxnSpLocks/>
            <a:stCxn id="19" idx="3"/>
            <a:endCxn id="170" idx="1"/>
          </p:cNvCxnSpPr>
          <p:nvPr/>
        </p:nvCxnSpPr>
        <p:spPr>
          <a:xfrm flipV="1">
            <a:off x="8600095" y="1948121"/>
            <a:ext cx="554698" cy="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D020EA-1CC6-493F-AB6E-89BBFDAF0B61}"/>
              </a:ext>
            </a:extLst>
          </p:cNvPr>
          <p:cNvCxnSpPr>
            <a:cxnSpLocks/>
            <a:stCxn id="170" idx="2"/>
            <a:endCxn id="140" idx="0"/>
          </p:cNvCxnSpPr>
          <p:nvPr/>
        </p:nvCxnSpPr>
        <p:spPr>
          <a:xfrm flipH="1">
            <a:off x="10254296" y="2365845"/>
            <a:ext cx="1" cy="40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331BFB0-9F78-4314-AB5A-3ECF12773369}"/>
              </a:ext>
            </a:extLst>
          </p:cNvPr>
          <p:cNvCxnSpPr>
            <a:cxnSpLocks/>
            <a:stCxn id="140" idx="2"/>
            <a:endCxn id="167" idx="0"/>
          </p:cNvCxnSpPr>
          <p:nvPr/>
        </p:nvCxnSpPr>
        <p:spPr>
          <a:xfrm flipH="1">
            <a:off x="10254295" y="3602096"/>
            <a:ext cx="1" cy="36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6682972-8965-466D-91DC-D3FBEEE7BDAB}"/>
              </a:ext>
            </a:extLst>
          </p:cNvPr>
          <p:cNvCxnSpPr>
            <a:cxnSpLocks/>
            <a:stCxn id="167" idx="2"/>
            <a:endCxn id="169" idx="0"/>
          </p:cNvCxnSpPr>
          <p:nvPr/>
        </p:nvCxnSpPr>
        <p:spPr>
          <a:xfrm>
            <a:off x="10254295" y="4802885"/>
            <a:ext cx="0" cy="36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9624920-C09D-4327-9757-7E8206AD044E}"/>
              </a:ext>
            </a:extLst>
          </p:cNvPr>
          <p:cNvCxnSpPr>
            <a:cxnSpLocks/>
            <a:stCxn id="167" idx="1"/>
            <a:endCxn id="168" idx="3"/>
          </p:cNvCxnSpPr>
          <p:nvPr/>
        </p:nvCxnSpPr>
        <p:spPr>
          <a:xfrm flipH="1" flipV="1">
            <a:off x="8600094" y="4379633"/>
            <a:ext cx="554697" cy="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8C6F209-D5E6-4833-827D-AAA93E834FD6}"/>
              </a:ext>
            </a:extLst>
          </p:cNvPr>
          <p:cNvCxnSpPr>
            <a:cxnSpLocks/>
            <a:stCxn id="140" idx="1"/>
            <a:endCxn id="144" idx="3"/>
          </p:cNvCxnSpPr>
          <p:nvPr/>
        </p:nvCxnSpPr>
        <p:spPr>
          <a:xfrm flipH="1">
            <a:off x="8600094" y="3184372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8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8626-411D-4614-B6EC-2B9EB9EAD2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0FB4-9844-4527-8708-3BBF2EFB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ln>
            <a:solidFill>
              <a:srgbClr val="0070C0"/>
            </a:solidFill>
          </a:ln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CD8E2-9FB4-4A29-B8C9-0917BC5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46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CAF4-83F0-49D8-9F30-746DB7BC27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CD94-A97A-4A3A-8B61-8E42D9A0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75580"/>
          </a:xfrm>
          <a:ln>
            <a:solidFill>
              <a:srgbClr val="0070C0"/>
            </a:solidFill>
          </a:ln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CA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300" dirty="0">
                <a:latin typeface="Arial" panose="020B0604020202020204" pitchFamily="34" charset="0"/>
                <a:cs typeface="Arial" panose="020B0604020202020204" pitchFamily="34" charset="0"/>
              </a:rPr>
              <a:t>I would like to thank Dr. Sarah </a:t>
            </a:r>
            <a:r>
              <a:rPr lang="en-CA" sz="2300" dirty="0" err="1">
                <a:latin typeface="Arial" panose="020B0604020202020204" pitchFamily="34" charset="0"/>
                <a:cs typeface="Arial" panose="020B0604020202020204" pitchFamily="34" charset="0"/>
              </a:rPr>
              <a:t>Nadi</a:t>
            </a:r>
            <a:r>
              <a:rPr lang="en-CA" sz="23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300" dirty="0" err="1">
                <a:latin typeface="Arial" panose="020B0604020202020204" pitchFamily="34" charset="0"/>
                <a:cs typeface="Arial" panose="020B0604020202020204" pitchFamily="34" charset="0"/>
              </a:rPr>
              <a:t>Moein</a:t>
            </a:r>
            <a:r>
              <a:rPr lang="en-CA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300" dirty="0" err="1">
                <a:latin typeface="Arial" panose="020B0604020202020204" pitchFamily="34" charset="0"/>
                <a:cs typeface="Arial" panose="020B0604020202020204" pitchFamily="34" charset="0"/>
              </a:rPr>
              <a:t>Owhadi-Kareshk</a:t>
            </a:r>
            <a:r>
              <a:rPr lang="en-CA" sz="2300" dirty="0">
                <a:latin typeface="Arial" panose="020B0604020202020204" pitchFamily="34" charset="0"/>
                <a:cs typeface="Arial" panose="020B0604020202020204" pitchFamily="34" charset="0"/>
              </a:rPr>
              <a:t> for welcoming me into the SMR lab and giving me the opportunity to learn about sentiment analysis and program development.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300" dirty="0">
                <a:latin typeface="Arial" panose="020B0604020202020204" pitchFamily="34" charset="0"/>
                <a:cs typeface="Arial" panose="020B0604020202020204" pitchFamily="34" charset="0"/>
              </a:rPr>
              <a:t>I would also like to thank the Ross and Verna Tate foundation for providing me this opportunity through the High School Internship Program (HIP).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9DD9D-B830-4B73-BA57-040D23D3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31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267E-E837-4662-BEFA-83B5E59478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D3C4-638C-49CD-B292-DBC992B6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010521"/>
          </a:xfrm>
          <a:ln>
            <a:solidFill>
              <a:srgbClr val="0070C0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The Problem: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Software development is susceptible to the emotive state of the workers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Bad days can affect the production of a company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Difficult for CEOs of big companies to gauge how their employees feel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0478-34CB-44D7-9840-6A233942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4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8553-D962-4EA6-A0EF-7336F0AE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598" cy="1325563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6451-D91B-421D-8FF8-1E2DE232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597" cy="2456954"/>
          </a:xfrm>
          <a:ln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there a correlation between the success of Travis CI builds and the sentiment of commit messages pushed by the developers?</a:t>
            </a:r>
            <a:r>
              <a:rPr lang="en-US" sz="24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BF48-9746-4290-8882-F6C1965A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3</a:t>
            </a:fld>
            <a:endParaRPr lang="en-CA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BA52D5D4-196B-46CF-B815-6B6DB388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566" y="6251526"/>
            <a:ext cx="10663032" cy="365125"/>
          </a:xfrm>
        </p:spPr>
        <p:txBody>
          <a:bodyPr/>
          <a:lstStyle/>
          <a:p>
            <a:r>
              <a:rPr lang="en-CA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https://thumbs.dreamstime.com/b/right-pieces-puzzle-funny-cute-men-different-fit-together-individuality-personality-partnership-teamwork-110837230.jpg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https://us.123rf.com/450wm/alexlaplun/alexlaplun1802/alexlaplun180200015/96236316-funny-cute-men-with-wrong-pockets-bad-relationship-divorce-or-breakup-cartoon-illustration-.jpg?ver=6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F995D7-268D-41D3-9F17-2F1F13C4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6" y="3405628"/>
            <a:ext cx="2536135" cy="2536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96B199-CA5C-43D7-9764-E5EBCD4A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6" y="3257122"/>
            <a:ext cx="2845898" cy="2845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74D6C2-8F1B-47C5-876E-36205371F200}"/>
              </a:ext>
            </a:extLst>
          </p:cNvPr>
          <p:cNvSpPr txBox="1"/>
          <p:nvPr/>
        </p:nvSpPr>
        <p:spPr>
          <a:xfrm>
            <a:off x="5546035" y="4470155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3509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E3B7-89D1-40E8-90F3-9FAD8767D7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AD3D-96EE-4CC7-9C24-8C19B950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464"/>
            <a:ext cx="10515600" cy="3738423"/>
          </a:xfrm>
          <a:ln>
            <a:solidFill>
              <a:srgbClr val="0070C0"/>
            </a:solidFill>
          </a:ln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Computational process of determining whether the opinion expressed in a piece of text is positive, negative, or neutral </a:t>
            </a:r>
            <a:r>
              <a:rPr lang="en-US" sz="23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Used to determine how people feel about a certain topic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Plays an important role in social media and other business initiatives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Used to improve customer service and relations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123C4-E164-4FF9-AF08-2C416BFC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9D9FB9-F4A0-4FC2-ACFC-7969DF6919D3}" type="slidenum">
              <a:rPr lang="en-CA" smtClean="0"/>
              <a:t>4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29DE0-D7AD-46D3-A472-31767613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3170" y="6450782"/>
            <a:ext cx="2118811" cy="270693"/>
          </a:xfrm>
        </p:spPr>
        <p:txBody>
          <a:bodyPr/>
          <a:lstStyle/>
          <a:p>
            <a:pPr algn="r"/>
            <a:r>
              <a:rPr lang="en-CA" baseline="10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1600" baseline="50000" dirty="0">
                <a:latin typeface="Arial" panose="020B0604020202020204" pitchFamily="34" charset="0"/>
                <a:cs typeface="Arial" panose="020B0604020202020204" pitchFamily="34" charset="0"/>
              </a:rPr>
              <a:t>Oxford English Dictionary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2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B1BE-7981-4656-B6C6-A2D11629E9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1E3-B24D-4298-B969-D0448D18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90642"/>
          </a:xfrm>
          <a:ln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Use sentiment analysis to extract the sentiment of developer pushed commit messages and compare it to the success of the build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Create a visual representation, in the form of a calendar, from the data extracted</a:t>
            </a:r>
            <a:endParaRPr lang="en-CA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8E94D-1852-4D34-BA4B-9AAD2082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1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2AB32E-2235-4E59-B7D2-EA0D35C7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Definitions and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13176-F330-45AB-A868-C193BDD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76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3ABD-0EF1-4C36-B858-A89B50613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7"/>
            <a:ext cx="10515600" cy="1600199"/>
          </a:xfrm>
          <a:ln>
            <a:solidFill>
              <a:srgbClr val="0070C0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CA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6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 website where programmers can store their projects for others to see, use, and develop</a:t>
            </a:r>
            <a:r>
              <a:rPr lang="en-US" sz="20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endParaRPr lang="en-CA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21FE-612B-4C60-8822-2B672CE5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7</a:t>
            </a:fld>
            <a:endParaRPr lang="en-CA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39BD733-F660-4024-8AC6-56092355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7021" y="6356349"/>
            <a:ext cx="5403575" cy="365125"/>
          </a:xfrm>
        </p:spPr>
        <p:txBody>
          <a:bodyPr/>
          <a:lstStyle/>
          <a:p>
            <a:r>
              <a:rPr lang="en-CA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https://cdn.tproger.ru/wp-content/uploads/2018/01/2018-01-28.-GitHub.png</a:t>
            </a:r>
          </a:p>
          <a:p>
            <a:r>
              <a:rPr lang="en-CA" baseline="5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https://www.freebsdnews.com/wp-content/uploads/Travis-CI-logo.jpg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6943FF9-1CFA-4D18-A465-F7B82D4ED281}"/>
              </a:ext>
            </a:extLst>
          </p:cNvPr>
          <p:cNvSpPr txBox="1">
            <a:spLocks/>
          </p:cNvSpPr>
          <p:nvPr/>
        </p:nvSpPr>
        <p:spPr>
          <a:xfrm>
            <a:off x="838200" y="3714888"/>
            <a:ext cx="10515600" cy="16001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sz="2600" b="1" dirty="0">
                <a:latin typeface="Arial" panose="020B0604020202020204" pitchFamily="34" charset="0"/>
                <a:cs typeface="Arial" panose="020B0604020202020204" pitchFamily="34" charset="0"/>
              </a:rPr>
              <a:t>Travis CI</a:t>
            </a:r>
          </a:p>
          <a:p>
            <a:pPr algn="r" fontAlgn="base">
              <a:lnSpc>
                <a:spcPct val="10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 continuous integration platform that automatically builds and tests code changes</a:t>
            </a:r>
            <a:r>
              <a:rPr lang="en-US" sz="2000" baseline="5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A2C620-77A6-47A3-8D60-6CBAA7C96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08" y="2239995"/>
            <a:ext cx="2385390" cy="8365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71D970-C5C5-4BD5-934F-37642AA3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17" y="4937877"/>
            <a:ext cx="2541104" cy="8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C6587-F1F9-4A06-916E-39849CFB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8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F3B9F4-E154-4AB3-8237-C3065AA48D2C}"/>
              </a:ext>
            </a:extLst>
          </p:cNvPr>
          <p:cNvSpPr txBox="1">
            <a:spLocks/>
          </p:cNvSpPr>
          <p:nvPr/>
        </p:nvSpPr>
        <p:spPr>
          <a:xfrm>
            <a:off x="361121" y="432627"/>
            <a:ext cx="3220279" cy="59237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CA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CA" sz="2600" b="1" dirty="0">
                <a:latin typeface="Arial" panose="020B0604020202020204" pitchFamily="34" charset="0"/>
                <a:cs typeface="Arial" panose="020B0604020202020204" pitchFamily="34" charset="0"/>
              </a:rPr>
              <a:t>GitHub Repository and Commit Message</a:t>
            </a:r>
          </a:p>
          <a:p>
            <a:pPr>
              <a:lnSpc>
                <a:spcPct val="100000"/>
              </a:lnSpc>
            </a:pPr>
            <a:r>
              <a:rPr lang="en-CA" sz="2300" dirty="0">
                <a:latin typeface="Arial" panose="020B0604020202020204" pitchFamily="34" charset="0"/>
                <a:cs typeface="Arial" panose="020B0604020202020204" pitchFamily="34" charset="0"/>
              </a:rPr>
              <a:t>A GitHub repository is where the contents of a project are stored (project file)</a:t>
            </a:r>
          </a:p>
          <a:p>
            <a:pPr>
              <a:lnSpc>
                <a:spcPct val="100000"/>
              </a:lnSpc>
            </a:pPr>
            <a:r>
              <a:rPr lang="en-CA" sz="2300" dirty="0">
                <a:latin typeface="Arial" panose="020B0604020202020204" pitchFamily="34" charset="0"/>
                <a:cs typeface="Arial" panose="020B0604020202020204" pitchFamily="34" charset="0"/>
              </a:rPr>
              <a:t>Commit messages are messages that programmers attach to the work when they upload to their repository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3F7D9-F4CF-4D8C-8A66-714D78172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4774"/>
          <a:stretch/>
        </p:blipFill>
        <p:spPr>
          <a:xfrm>
            <a:off x="3518450" y="1326976"/>
            <a:ext cx="8169967" cy="38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CEEE7-3097-462C-AE29-D695EE6C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9FB9-F4A0-4FC2-ACFC-7969DF6919D3}" type="slidenum">
              <a:rPr lang="en-CA" smtClean="0"/>
              <a:t>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F42F-249A-446D-801D-3AAFBAEE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84968" y="6356349"/>
            <a:ext cx="3366941" cy="365125"/>
          </a:xfrm>
        </p:spPr>
        <p:txBody>
          <a:bodyPr/>
          <a:lstStyle/>
          <a:p>
            <a:r>
              <a:rPr lang="en-CA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https://docs.travis-ci.com/user/for-beginners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B79854-EE2F-4B77-987A-133FB0D3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794"/>
            <a:ext cx="10515600" cy="1600199"/>
          </a:xfrm>
          <a:ln>
            <a:solidFill>
              <a:srgbClr val="0070C0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CA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600" b="1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Merging smaller code changes more frequently rather than one big merge at the end</a:t>
            </a:r>
            <a:r>
              <a:rPr lang="en-US" sz="20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endParaRPr lang="en-CA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87045E-3E7A-4C92-874C-07E6F6F2F160}"/>
              </a:ext>
            </a:extLst>
          </p:cNvPr>
          <p:cNvSpPr txBox="1">
            <a:spLocks/>
          </p:cNvSpPr>
          <p:nvPr/>
        </p:nvSpPr>
        <p:spPr>
          <a:xfrm>
            <a:off x="838200" y="2760980"/>
            <a:ext cx="10515600" cy="18570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sz="2600" b="1" dirty="0">
                <a:latin typeface="Arial" panose="020B0604020202020204" pitchFamily="34" charset="0"/>
                <a:cs typeface="Arial" panose="020B0604020202020204" pitchFamily="34" charset="0"/>
              </a:rPr>
              <a:t>Travis CI Builds</a:t>
            </a:r>
          </a:p>
          <a:p>
            <a:pPr algn="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The GitHub repository will be copied and tested in a virtual environment. If any part of the build fails, the build status returned will be either errored or failed</a:t>
            </a:r>
            <a:r>
              <a:rPr lang="en-US" sz="20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E46DE-F9FA-42B3-86E1-EBCF03B53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68" y="4538469"/>
            <a:ext cx="5365025" cy="5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626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Sentiment Analysis in Program Development</vt:lpstr>
      <vt:lpstr>Introduction</vt:lpstr>
      <vt:lpstr>Research Question</vt:lpstr>
      <vt:lpstr>Background</vt:lpstr>
      <vt:lpstr>Project Objectives</vt:lpstr>
      <vt:lpstr>Useful Definitions and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Research Process</vt:lpstr>
      <vt:lpstr>PowerPoint Presentation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Linna Qian</dc:creator>
  <cp:lastModifiedBy>Linna Qian</cp:lastModifiedBy>
  <cp:revision>66</cp:revision>
  <dcterms:created xsi:type="dcterms:W3CDTF">2018-07-19T16:26:11Z</dcterms:created>
  <dcterms:modified xsi:type="dcterms:W3CDTF">2018-07-26T20:06:22Z</dcterms:modified>
</cp:coreProperties>
</file>