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1"/>
  </p:notesMasterIdLst>
  <p:sldIdLst>
    <p:sldId id="256" r:id="rId5"/>
    <p:sldId id="257" r:id="rId6"/>
    <p:sldId id="260" r:id="rId7"/>
    <p:sldId id="261" r:id="rId8"/>
    <p:sldId id="266" r:id="rId9"/>
    <p:sldId id="259" r:id="rId10"/>
    <p:sldId id="264" r:id="rId11"/>
    <p:sldId id="273" r:id="rId12"/>
    <p:sldId id="263" r:id="rId13"/>
    <p:sldId id="265" r:id="rId14"/>
    <p:sldId id="271" r:id="rId15"/>
    <p:sldId id="272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7DDF"/>
    <a:srgbClr val="EEEEE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0E637-8BA9-3126-1E87-0AC3F1665C0A}" v="6" dt="2024-06-05T16:03:55.766"/>
    <p1510:client id="{14EFB029-7329-FCBD-BDE8-CB67F30177E0}" v="14" dt="2024-06-05T16:56:26.428"/>
    <p1510:client id="{3B4F3FEB-5B1A-911A-CC04-D02580D40FE7}" v="9" dt="2024-06-06T06:38:39.831"/>
    <p1510:client id="{895D5F2D-10E3-4E2A-B7DA-9A8F6D6BC759}" v="718" dt="2024-06-05T18:14:46.689"/>
    <p1510:client id="{9FE04B3A-AD55-7FE4-CFC5-AC83097A1741}" v="176" dt="2024-06-04T21:19:12.672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73834-EEC6-4527-ACCF-75A0FED0FC6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3A25C7-BFD2-48DF-BFF1-161EC9B17279}">
      <dgm:prSet/>
      <dgm:spPr/>
      <dgm:t>
        <a:bodyPr/>
        <a:lstStyle/>
        <a:p>
          <a:r>
            <a:rPr lang="en-US"/>
            <a:t>Database Sequence: 10101010</a:t>
          </a:r>
        </a:p>
      </dgm:t>
    </dgm:pt>
    <dgm:pt modelId="{696AD5B2-92D5-4095-9A52-A931B17B886E}" type="parTrans" cxnId="{42C32F93-2687-4423-BF3E-E6E70E55C692}">
      <dgm:prSet/>
      <dgm:spPr/>
      <dgm:t>
        <a:bodyPr/>
        <a:lstStyle/>
        <a:p>
          <a:endParaRPr lang="en-US"/>
        </a:p>
      </dgm:t>
    </dgm:pt>
    <dgm:pt modelId="{65500BAD-DC1B-4ACE-99FE-857C6F1866BF}" type="sibTrans" cxnId="{42C32F93-2687-4423-BF3E-E6E70E55C692}">
      <dgm:prSet/>
      <dgm:spPr/>
      <dgm:t>
        <a:bodyPr/>
        <a:lstStyle/>
        <a:p>
          <a:endParaRPr lang="en-US"/>
        </a:p>
      </dgm:t>
    </dgm:pt>
    <dgm:pt modelId="{819187FB-BF60-478C-8C42-4B26828934A0}">
      <dgm:prSet/>
      <dgm:spPr/>
      <dgm:t>
        <a:bodyPr/>
        <a:lstStyle/>
        <a:p>
          <a:r>
            <a:rPr lang="en-US"/>
            <a:t>Database outputs:</a:t>
          </a:r>
        </a:p>
      </dgm:t>
    </dgm:pt>
    <dgm:pt modelId="{8F739B2F-32FF-4065-8AD5-70EF74DA163A}" type="parTrans" cxnId="{1FBD86D8-4F40-4AC5-A785-E193B13740A2}">
      <dgm:prSet/>
      <dgm:spPr/>
      <dgm:t>
        <a:bodyPr/>
        <a:lstStyle/>
        <a:p>
          <a:endParaRPr lang="en-US"/>
        </a:p>
      </dgm:t>
    </dgm:pt>
    <dgm:pt modelId="{76271908-2721-45B8-A0A5-F9977603C975}" type="sibTrans" cxnId="{1FBD86D8-4F40-4AC5-A785-E193B13740A2}">
      <dgm:prSet/>
      <dgm:spPr/>
      <dgm:t>
        <a:bodyPr/>
        <a:lstStyle/>
        <a:p>
          <a:endParaRPr lang="en-US"/>
        </a:p>
      </dgm:t>
    </dgm:pt>
    <dgm:pt modelId="{5E8BA79B-CF8A-4753-8A07-DF86CE23A0E0}">
      <dgm:prSet/>
      <dgm:spPr/>
      <dgm:t>
        <a:bodyPr/>
        <a:lstStyle/>
        <a:p>
          <a:r>
            <a:rPr lang="en-US"/>
            <a:t>We input: 01010101</a:t>
          </a:r>
        </a:p>
      </dgm:t>
    </dgm:pt>
    <dgm:pt modelId="{2CE721AD-65AE-4835-90CE-8EDE9518B19E}" type="parTrans" cxnId="{2F8CA7D1-7C7A-4F69-92F7-27E1A5617A32}">
      <dgm:prSet/>
      <dgm:spPr/>
      <dgm:t>
        <a:bodyPr/>
        <a:lstStyle/>
        <a:p>
          <a:endParaRPr lang="en-US"/>
        </a:p>
      </dgm:t>
    </dgm:pt>
    <dgm:pt modelId="{6BFD1269-C7F3-4C74-AB9D-1211FB6032F6}" type="sibTrans" cxnId="{2F8CA7D1-7C7A-4F69-92F7-27E1A5617A32}">
      <dgm:prSet/>
      <dgm:spPr/>
      <dgm:t>
        <a:bodyPr/>
        <a:lstStyle/>
        <a:p>
          <a:endParaRPr lang="en-US"/>
        </a:p>
      </dgm:t>
    </dgm:pt>
    <dgm:pt modelId="{C6AD324D-AA0C-449F-877B-2EBAF89F5477}">
      <dgm:prSet/>
      <dgm:spPr/>
      <dgm:t>
        <a:bodyPr/>
        <a:lstStyle/>
        <a:p>
          <a:r>
            <a:rPr lang="en-US"/>
            <a:t>Database Sequence: 00000000</a:t>
          </a:r>
        </a:p>
      </dgm:t>
    </dgm:pt>
    <dgm:pt modelId="{AB66C015-28ED-46DC-ACF0-53F47AF8EFAB}" type="parTrans" cxnId="{82EB94A8-BFBF-487C-BCA5-6888687A3EB8}">
      <dgm:prSet/>
      <dgm:spPr/>
      <dgm:t>
        <a:bodyPr/>
        <a:lstStyle/>
        <a:p>
          <a:endParaRPr lang="en-US"/>
        </a:p>
      </dgm:t>
    </dgm:pt>
    <dgm:pt modelId="{86E5B763-4AD7-40D3-90F9-58ED2D7AC6B7}" type="sibTrans" cxnId="{82EB94A8-BFBF-487C-BCA5-6888687A3EB8}">
      <dgm:prSet/>
      <dgm:spPr/>
      <dgm:t>
        <a:bodyPr/>
        <a:lstStyle/>
        <a:p>
          <a:endParaRPr lang="en-US"/>
        </a:p>
      </dgm:t>
    </dgm:pt>
    <dgm:pt modelId="{A7B68C7E-D495-4866-91CA-DD0992B61D14}">
      <dgm:prSet/>
      <dgm:spPr/>
      <dgm:t>
        <a:bodyPr/>
        <a:lstStyle/>
        <a:p>
          <a:r>
            <a:rPr lang="en-US"/>
            <a:t>Database outputs: </a:t>
          </a:r>
        </a:p>
      </dgm:t>
    </dgm:pt>
    <dgm:pt modelId="{D0B4BCD0-1577-41FA-9AC3-2D3431B11E7F}" type="parTrans" cxnId="{BD7F997B-6C3B-4199-A94B-83D447148E37}">
      <dgm:prSet/>
      <dgm:spPr/>
      <dgm:t>
        <a:bodyPr/>
        <a:lstStyle/>
        <a:p>
          <a:endParaRPr lang="en-US"/>
        </a:p>
      </dgm:t>
    </dgm:pt>
    <dgm:pt modelId="{B1247144-8431-4045-8FA8-9276F2CF99F0}" type="sibTrans" cxnId="{BD7F997B-6C3B-4199-A94B-83D447148E37}">
      <dgm:prSet/>
      <dgm:spPr/>
      <dgm:t>
        <a:bodyPr/>
        <a:lstStyle/>
        <a:p>
          <a:endParaRPr lang="en-US"/>
        </a:p>
      </dgm:t>
    </dgm:pt>
    <dgm:pt modelId="{BD61284B-11CA-418C-AB95-8C22E2F46DC3}" type="pres">
      <dgm:prSet presAssocID="{41D73834-EEC6-4527-ACCF-75A0FED0FC65}" presName="vert0" presStyleCnt="0">
        <dgm:presLayoutVars>
          <dgm:dir/>
          <dgm:animOne val="branch"/>
          <dgm:animLvl val="lvl"/>
        </dgm:presLayoutVars>
      </dgm:prSet>
      <dgm:spPr/>
    </dgm:pt>
    <dgm:pt modelId="{DFCE612E-A5DF-443F-B783-9A2B87E1FE32}" type="pres">
      <dgm:prSet presAssocID="{513A25C7-BFD2-48DF-BFF1-161EC9B17279}" presName="thickLine" presStyleLbl="alignNode1" presStyleIdx="0" presStyleCnt="5"/>
      <dgm:spPr/>
    </dgm:pt>
    <dgm:pt modelId="{C40972FE-9736-43BF-974B-52FA17107162}" type="pres">
      <dgm:prSet presAssocID="{513A25C7-BFD2-48DF-BFF1-161EC9B17279}" presName="horz1" presStyleCnt="0"/>
      <dgm:spPr/>
    </dgm:pt>
    <dgm:pt modelId="{BE22D1AD-A557-433F-9FAA-7A022D3A7C07}" type="pres">
      <dgm:prSet presAssocID="{513A25C7-BFD2-48DF-BFF1-161EC9B17279}" presName="tx1" presStyleLbl="revTx" presStyleIdx="0" presStyleCnt="5"/>
      <dgm:spPr/>
    </dgm:pt>
    <dgm:pt modelId="{AD67DF03-63CF-4A2C-9C6A-1F1D9E4833A9}" type="pres">
      <dgm:prSet presAssocID="{513A25C7-BFD2-48DF-BFF1-161EC9B17279}" presName="vert1" presStyleCnt="0"/>
      <dgm:spPr/>
    </dgm:pt>
    <dgm:pt modelId="{902BBBD6-7935-4F8B-93FB-3C95D18A62DD}" type="pres">
      <dgm:prSet presAssocID="{819187FB-BF60-478C-8C42-4B26828934A0}" presName="thickLine" presStyleLbl="alignNode1" presStyleIdx="1" presStyleCnt="5"/>
      <dgm:spPr/>
    </dgm:pt>
    <dgm:pt modelId="{001A407C-FD48-41D5-8106-456BE3BA50D4}" type="pres">
      <dgm:prSet presAssocID="{819187FB-BF60-478C-8C42-4B26828934A0}" presName="horz1" presStyleCnt="0"/>
      <dgm:spPr/>
    </dgm:pt>
    <dgm:pt modelId="{D3984C35-DEF0-43C9-9721-90AF030C6ABC}" type="pres">
      <dgm:prSet presAssocID="{819187FB-BF60-478C-8C42-4B26828934A0}" presName="tx1" presStyleLbl="revTx" presStyleIdx="1" presStyleCnt="5"/>
      <dgm:spPr/>
    </dgm:pt>
    <dgm:pt modelId="{B22F7462-7860-4838-A663-444463650D03}" type="pres">
      <dgm:prSet presAssocID="{819187FB-BF60-478C-8C42-4B26828934A0}" presName="vert1" presStyleCnt="0"/>
      <dgm:spPr/>
    </dgm:pt>
    <dgm:pt modelId="{2BFADC6F-E3AE-44CB-ADD3-40BC60F2BFCB}" type="pres">
      <dgm:prSet presAssocID="{5E8BA79B-CF8A-4753-8A07-DF86CE23A0E0}" presName="thickLine" presStyleLbl="alignNode1" presStyleIdx="2" presStyleCnt="5"/>
      <dgm:spPr/>
    </dgm:pt>
    <dgm:pt modelId="{1A221280-B4F9-46FD-9459-D04A7552F95C}" type="pres">
      <dgm:prSet presAssocID="{5E8BA79B-CF8A-4753-8A07-DF86CE23A0E0}" presName="horz1" presStyleCnt="0"/>
      <dgm:spPr/>
    </dgm:pt>
    <dgm:pt modelId="{F57681BC-FC5D-4FD1-9645-D23858B64C65}" type="pres">
      <dgm:prSet presAssocID="{5E8BA79B-CF8A-4753-8A07-DF86CE23A0E0}" presName="tx1" presStyleLbl="revTx" presStyleIdx="2" presStyleCnt="5"/>
      <dgm:spPr/>
    </dgm:pt>
    <dgm:pt modelId="{F2E5672B-9878-4043-B2F0-5F78D600BF93}" type="pres">
      <dgm:prSet presAssocID="{5E8BA79B-CF8A-4753-8A07-DF86CE23A0E0}" presName="vert1" presStyleCnt="0"/>
      <dgm:spPr/>
    </dgm:pt>
    <dgm:pt modelId="{A3247409-F5B6-4BA1-93DA-4C36B4314F34}" type="pres">
      <dgm:prSet presAssocID="{C6AD324D-AA0C-449F-877B-2EBAF89F5477}" presName="thickLine" presStyleLbl="alignNode1" presStyleIdx="3" presStyleCnt="5"/>
      <dgm:spPr/>
    </dgm:pt>
    <dgm:pt modelId="{A3A85A65-CC6F-4FDA-A070-833919563A3D}" type="pres">
      <dgm:prSet presAssocID="{C6AD324D-AA0C-449F-877B-2EBAF89F5477}" presName="horz1" presStyleCnt="0"/>
      <dgm:spPr/>
    </dgm:pt>
    <dgm:pt modelId="{00E1E7B8-F1C5-48CA-88E4-34F0B500B8BE}" type="pres">
      <dgm:prSet presAssocID="{C6AD324D-AA0C-449F-877B-2EBAF89F5477}" presName="tx1" presStyleLbl="revTx" presStyleIdx="3" presStyleCnt="5"/>
      <dgm:spPr/>
    </dgm:pt>
    <dgm:pt modelId="{4BC3F0F6-9D21-4CAD-9259-3EE297C9E0D1}" type="pres">
      <dgm:prSet presAssocID="{C6AD324D-AA0C-449F-877B-2EBAF89F5477}" presName="vert1" presStyleCnt="0"/>
      <dgm:spPr/>
    </dgm:pt>
    <dgm:pt modelId="{5D7745F5-24F1-4765-A8BB-A4E77C6F9B85}" type="pres">
      <dgm:prSet presAssocID="{A7B68C7E-D495-4866-91CA-DD0992B61D14}" presName="thickLine" presStyleLbl="alignNode1" presStyleIdx="4" presStyleCnt="5"/>
      <dgm:spPr/>
    </dgm:pt>
    <dgm:pt modelId="{0B041330-1EC2-4C61-AF68-3D5F87E706A6}" type="pres">
      <dgm:prSet presAssocID="{A7B68C7E-D495-4866-91CA-DD0992B61D14}" presName="horz1" presStyleCnt="0"/>
      <dgm:spPr/>
    </dgm:pt>
    <dgm:pt modelId="{07624042-EDF6-43C4-93D2-D68F9BD92063}" type="pres">
      <dgm:prSet presAssocID="{A7B68C7E-D495-4866-91CA-DD0992B61D14}" presName="tx1" presStyleLbl="revTx" presStyleIdx="4" presStyleCnt="5"/>
      <dgm:spPr/>
    </dgm:pt>
    <dgm:pt modelId="{4B8846B4-5FB3-4999-B3C7-3B9E7230D5C2}" type="pres">
      <dgm:prSet presAssocID="{A7B68C7E-D495-4866-91CA-DD0992B61D14}" presName="vert1" presStyleCnt="0"/>
      <dgm:spPr/>
    </dgm:pt>
  </dgm:ptLst>
  <dgm:cxnLst>
    <dgm:cxn modelId="{735C0604-BC28-4DCD-A715-1C4FC4B148B1}" type="presOf" srcId="{5E8BA79B-CF8A-4753-8A07-DF86CE23A0E0}" destId="{F57681BC-FC5D-4FD1-9645-D23858B64C65}" srcOrd="0" destOrd="0" presId="urn:microsoft.com/office/officeart/2008/layout/LinedList"/>
    <dgm:cxn modelId="{7D0FAB1D-C109-4E2F-9D3A-3C6B118C313D}" type="presOf" srcId="{41D73834-EEC6-4527-ACCF-75A0FED0FC65}" destId="{BD61284B-11CA-418C-AB95-8C22E2F46DC3}" srcOrd="0" destOrd="0" presId="urn:microsoft.com/office/officeart/2008/layout/LinedList"/>
    <dgm:cxn modelId="{9CBA683B-FCB9-470E-B21F-96EA484E7CC2}" type="presOf" srcId="{C6AD324D-AA0C-449F-877B-2EBAF89F5477}" destId="{00E1E7B8-F1C5-48CA-88E4-34F0B500B8BE}" srcOrd="0" destOrd="0" presId="urn:microsoft.com/office/officeart/2008/layout/LinedList"/>
    <dgm:cxn modelId="{FF809672-03F2-41E2-8233-033BB3DB3962}" type="presOf" srcId="{819187FB-BF60-478C-8C42-4B26828934A0}" destId="{D3984C35-DEF0-43C9-9721-90AF030C6ABC}" srcOrd="0" destOrd="0" presId="urn:microsoft.com/office/officeart/2008/layout/LinedList"/>
    <dgm:cxn modelId="{BD7F997B-6C3B-4199-A94B-83D447148E37}" srcId="{41D73834-EEC6-4527-ACCF-75A0FED0FC65}" destId="{A7B68C7E-D495-4866-91CA-DD0992B61D14}" srcOrd="4" destOrd="0" parTransId="{D0B4BCD0-1577-41FA-9AC3-2D3431B11E7F}" sibTransId="{B1247144-8431-4045-8FA8-9276F2CF99F0}"/>
    <dgm:cxn modelId="{42C32F93-2687-4423-BF3E-E6E70E55C692}" srcId="{41D73834-EEC6-4527-ACCF-75A0FED0FC65}" destId="{513A25C7-BFD2-48DF-BFF1-161EC9B17279}" srcOrd="0" destOrd="0" parTransId="{696AD5B2-92D5-4095-9A52-A931B17B886E}" sibTransId="{65500BAD-DC1B-4ACE-99FE-857C6F1866BF}"/>
    <dgm:cxn modelId="{E44C9D99-7F8B-42F3-9E14-C2BB56BE48D9}" type="presOf" srcId="{513A25C7-BFD2-48DF-BFF1-161EC9B17279}" destId="{BE22D1AD-A557-433F-9FAA-7A022D3A7C07}" srcOrd="0" destOrd="0" presId="urn:microsoft.com/office/officeart/2008/layout/LinedList"/>
    <dgm:cxn modelId="{82EB94A8-BFBF-487C-BCA5-6888687A3EB8}" srcId="{41D73834-EEC6-4527-ACCF-75A0FED0FC65}" destId="{C6AD324D-AA0C-449F-877B-2EBAF89F5477}" srcOrd="3" destOrd="0" parTransId="{AB66C015-28ED-46DC-ACF0-53F47AF8EFAB}" sibTransId="{86E5B763-4AD7-40D3-90F9-58ED2D7AC6B7}"/>
    <dgm:cxn modelId="{2F8CA7D1-7C7A-4F69-92F7-27E1A5617A32}" srcId="{41D73834-EEC6-4527-ACCF-75A0FED0FC65}" destId="{5E8BA79B-CF8A-4753-8A07-DF86CE23A0E0}" srcOrd="2" destOrd="0" parTransId="{2CE721AD-65AE-4835-90CE-8EDE9518B19E}" sibTransId="{6BFD1269-C7F3-4C74-AB9D-1211FB6032F6}"/>
    <dgm:cxn modelId="{1FBD86D8-4F40-4AC5-A785-E193B13740A2}" srcId="{41D73834-EEC6-4527-ACCF-75A0FED0FC65}" destId="{819187FB-BF60-478C-8C42-4B26828934A0}" srcOrd="1" destOrd="0" parTransId="{8F739B2F-32FF-4065-8AD5-70EF74DA163A}" sibTransId="{76271908-2721-45B8-A0A5-F9977603C975}"/>
    <dgm:cxn modelId="{E159A3F8-01FD-4FDB-9509-AB59C07A21A5}" type="presOf" srcId="{A7B68C7E-D495-4866-91CA-DD0992B61D14}" destId="{07624042-EDF6-43C4-93D2-D68F9BD92063}" srcOrd="0" destOrd="0" presId="urn:microsoft.com/office/officeart/2008/layout/LinedList"/>
    <dgm:cxn modelId="{90C6731C-317C-49BD-91D9-1267584ACC36}" type="presParOf" srcId="{BD61284B-11CA-418C-AB95-8C22E2F46DC3}" destId="{DFCE612E-A5DF-443F-B783-9A2B87E1FE32}" srcOrd="0" destOrd="0" presId="urn:microsoft.com/office/officeart/2008/layout/LinedList"/>
    <dgm:cxn modelId="{D83E2CD7-5B97-44BC-8ED8-840F9A0FDF5F}" type="presParOf" srcId="{BD61284B-11CA-418C-AB95-8C22E2F46DC3}" destId="{C40972FE-9736-43BF-974B-52FA17107162}" srcOrd="1" destOrd="0" presId="urn:microsoft.com/office/officeart/2008/layout/LinedList"/>
    <dgm:cxn modelId="{32228BDB-FDA4-41CA-B804-17C7588FE65C}" type="presParOf" srcId="{C40972FE-9736-43BF-974B-52FA17107162}" destId="{BE22D1AD-A557-433F-9FAA-7A022D3A7C07}" srcOrd="0" destOrd="0" presId="urn:microsoft.com/office/officeart/2008/layout/LinedList"/>
    <dgm:cxn modelId="{A0CE382E-9EE4-4729-BE46-29E2DF4461E0}" type="presParOf" srcId="{C40972FE-9736-43BF-974B-52FA17107162}" destId="{AD67DF03-63CF-4A2C-9C6A-1F1D9E4833A9}" srcOrd="1" destOrd="0" presId="urn:microsoft.com/office/officeart/2008/layout/LinedList"/>
    <dgm:cxn modelId="{6DE2245E-0C3B-4DB9-95F7-A6315F02D2AC}" type="presParOf" srcId="{BD61284B-11CA-418C-AB95-8C22E2F46DC3}" destId="{902BBBD6-7935-4F8B-93FB-3C95D18A62DD}" srcOrd="2" destOrd="0" presId="urn:microsoft.com/office/officeart/2008/layout/LinedList"/>
    <dgm:cxn modelId="{7CED5079-CD43-4737-91A3-10939F9026A7}" type="presParOf" srcId="{BD61284B-11CA-418C-AB95-8C22E2F46DC3}" destId="{001A407C-FD48-41D5-8106-456BE3BA50D4}" srcOrd="3" destOrd="0" presId="urn:microsoft.com/office/officeart/2008/layout/LinedList"/>
    <dgm:cxn modelId="{C6CC673D-E599-45FA-9F35-D81C6693FC53}" type="presParOf" srcId="{001A407C-FD48-41D5-8106-456BE3BA50D4}" destId="{D3984C35-DEF0-43C9-9721-90AF030C6ABC}" srcOrd="0" destOrd="0" presId="urn:microsoft.com/office/officeart/2008/layout/LinedList"/>
    <dgm:cxn modelId="{C71A6C5F-E95B-48AA-8F44-A0CE06753C20}" type="presParOf" srcId="{001A407C-FD48-41D5-8106-456BE3BA50D4}" destId="{B22F7462-7860-4838-A663-444463650D03}" srcOrd="1" destOrd="0" presId="urn:microsoft.com/office/officeart/2008/layout/LinedList"/>
    <dgm:cxn modelId="{8EB7D57B-A543-4B9E-9593-8D6503F12056}" type="presParOf" srcId="{BD61284B-11CA-418C-AB95-8C22E2F46DC3}" destId="{2BFADC6F-E3AE-44CB-ADD3-40BC60F2BFCB}" srcOrd="4" destOrd="0" presId="urn:microsoft.com/office/officeart/2008/layout/LinedList"/>
    <dgm:cxn modelId="{4181278D-E2D7-402F-B8E6-333B94BC5384}" type="presParOf" srcId="{BD61284B-11CA-418C-AB95-8C22E2F46DC3}" destId="{1A221280-B4F9-46FD-9459-D04A7552F95C}" srcOrd="5" destOrd="0" presId="urn:microsoft.com/office/officeart/2008/layout/LinedList"/>
    <dgm:cxn modelId="{8CB088AD-D9FC-468C-A115-C5F00E9AFF75}" type="presParOf" srcId="{1A221280-B4F9-46FD-9459-D04A7552F95C}" destId="{F57681BC-FC5D-4FD1-9645-D23858B64C65}" srcOrd="0" destOrd="0" presId="urn:microsoft.com/office/officeart/2008/layout/LinedList"/>
    <dgm:cxn modelId="{ACF8C3E0-C424-446B-AE67-C29C57C5CACC}" type="presParOf" srcId="{1A221280-B4F9-46FD-9459-D04A7552F95C}" destId="{F2E5672B-9878-4043-B2F0-5F78D600BF93}" srcOrd="1" destOrd="0" presId="urn:microsoft.com/office/officeart/2008/layout/LinedList"/>
    <dgm:cxn modelId="{FF24672C-75C8-4AE2-9330-5211773F4457}" type="presParOf" srcId="{BD61284B-11CA-418C-AB95-8C22E2F46DC3}" destId="{A3247409-F5B6-4BA1-93DA-4C36B4314F34}" srcOrd="6" destOrd="0" presId="urn:microsoft.com/office/officeart/2008/layout/LinedList"/>
    <dgm:cxn modelId="{DBD6BE86-FE3C-405A-BBBF-6F83CF1617FD}" type="presParOf" srcId="{BD61284B-11CA-418C-AB95-8C22E2F46DC3}" destId="{A3A85A65-CC6F-4FDA-A070-833919563A3D}" srcOrd="7" destOrd="0" presId="urn:microsoft.com/office/officeart/2008/layout/LinedList"/>
    <dgm:cxn modelId="{E2C7E73A-E3BC-4E6A-BD0D-DCAC59D83AF8}" type="presParOf" srcId="{A3A85A65-CC6F-4FDA-A070-833919563A3D}" destId="{00E1E7B8-F1C5-48CA-88E4-34F0B500B8BE}" srcOrd="0" destOrd="0" presId="urn:microsoft.com/office/officeart/2008/layout/LinedList"/>
    <dgm:cxn modelId="{3E564438-89E3-4FAD-B1F0-F285497BC11B}" type="presParOf" srcId="{A3A85A65-CC6F-4FDA-A070-833919563A3D}" destId="{4BC3F0F6-9D21-4CAD-9259-3EE297C9E0D1}" srcOrd="1" destOrd="0" presId="urn:microsoft.com/office/officeart/2008/layout/LinedList"/>
    <dgm:cxn modelId="{AA925AAF-3558-4117-A519-F84CDC71A4B6}" type="presParOf" srcId="{BD61284B-11CA-418C-AB95-8C22E2F46DC3}" destId="{5D7745F5-24F1-4765-A8BB-A4E77C6F9B85}" srcOrd="8" destOrd="0" presId="urn:microsoft.com/office/officeart/2008/layout/LinedList"/>
    <dgm:cxn modelId="{9D717EC2-E482-4F80-9512-0B5B2E1AB0AD}" type="presParOf" srcId="{BD61284B-11CA-418C-AB95-8C22E2F46DC3}" destId="{0B041330-1EC2-4C61-AF68-3D5F87E706A6}" srcOrd="9" destOrd="0" presId="urn:microsoft.com/office/officeart/2008/layout/LinedList"/>
    <dgm:cxn modelId="{B34BC654-B498-4B26-9C8B-D330AEF7AE54}" type="presParOf" srcId="{0B041330-1EC2-4C61-AF68-3D5F87E706A6}" destId="{07624042-EDF6-43C4-93D2-D68F9BD92063}" srcOrd="0" destOrd="0" presId="urn:microsoft.com/office/officeart/2008/layout/LinedList"/>
    <dgm:cxn modelId="{2D1A7FA4-01F1-4BF4-88E6-105A5AECD55C}" type="presParOf" srcId="{0B041330-1EC2-4C61-AF68-3D5F87E706A6}" destId="{4B8846B4-5FB3-4999-B3C7-3B9E7230D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E612E-A5DF-443F-B783-9A2B87E1FE32}">
      <dsp:nvSpPr>
        <dsp:cNvPr id="0" name=""/>
        <dsp:cNvSpPr/>
      </dsp:nvSpPr>
      <dsp:spPr>
        <a:xfrm>
          <a:off x="0" y="50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2D1AD-A557-433F-9FAA-7A022D3A7C07}">
      <dsp:nvSpPr>
        <dsp:cNvPr id="0" name=""/>
        <dsp:cNvSpPr/>
      </dsp:nvSpPr>
      <dsp:spPr>
        <a:xfrm>
          <a:off x="0" y="507"/>
          <a:ext cx="10515600" cy="83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Database Sequence: 10101010</a:t>
          </a:r>
        </a:p>
      </dsp:txBody>
      <dsp:txXfrm>
        <a:off x="0" y="507"/>
        <a:ext cx="10515600" cy="831900"/>
      </dsp:txXfrm>
    </dsp:sp>
    <dsp:sp modelId="{902BBBD6-7935-4F8B-93FB-3C95D18A62DD}">
      <dsp:nvSpPr>
        <dsp:cNvPr id="0" name=""/>
        <dsp:cNvSpPr/>
      </dsp:nvSpPr>
      <dsp:spPr>
        <a:xfrm>
          <a:off x="0" y="83240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84C35-DEF0-43C9-9721-90AF030C6ABC}">
      <dsp:nvSpPr>
        <dsp:cNvPr id="0" name=""/>
        <dsp:cNvSpPr/>
      </dsp:nvSpPr>
      <dsp:spPr>
        <a:xfrm>
          <a:off x="0" y="832408"/>
          <a:ext cx="10515600" cy="83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Database outputs:</a:t>
          </a:r>
        </a:p>
      </dsp:txBody>
      <dsp:txXfrm>
        <a:off x="0" y="832408"/>
        <a:ext cx="10515600" cy="831900"/>
      </dsp:txXfrm>
    </dsp:sp>
    <dsp:sp modelId="{2BFADC6F-E3AE-44CB-ADD3-40BC60F2BFCB}">
      <dsp:nvSpPr>
        <dsp:cNvPr id="0" name=""/>
        <dsp:cNvSpPr/>
      </dsp:nvSpPr>
      <dsp:spPr>
        <a:xfrm>
          <a:off x="0" y="166430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681BC-FC5D-4FD1-9645-D23858B64C65}">
      <dsp:nvSpPr>
        <dsp:cNvPr id="0" name=""/>
        <dsp:cNvSpPr/>
      </dsp:nvSpPr>
      <dsp:spPr>
        <a:xfrm>
          <a:off x="0" y="1664309"/>
          <a:ext cx="10515600" cy="83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We input: 01010101</a:t>
          </a:r>
        </a:p>
      </dsp:txBody>
      <dsp:txXfrm>
        <a:off x="0" y="1664309"/>
        <a:ext cx="10515600" cy="831900"/>
      </dsp:txXfrm>
    </dsp:sp>
    <dsp:sp modelId="{A3247409-F5B6-4BA1-93DA-4C36B4314F34}">
      <dsp:nvSpPr>
        <dsp:cNvPr id="0" name=""/>
        <dsp:cNvSpPr/>
      </dsp:nvSpPr>
      <dsp:spPr>
        <a:xfrm>
          <a:off x="0" y="249621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1E7B8-F1C5-48CA-88E4-34F0B500B8BE}">
      <dsp:nvSpPr>
        <dsp:cNvPr id="0" name=""/>
        <dsp:cNvSpPr/>
      </dsp:nvSpPr>
      <dsp:spPr>
        <a:xfrm>
          <a:off x="0" y="2496210"/>
          <a:ext cx="10515600" cy="83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Database Sequence: 00000000</a:t>
          </a:r>
        </a:p>
      </dsp:txBody>
      <dsp:txXfrm>
        <a:off x="0" y="2496210"/>
        <a:ext cx="10515600" cy="831900"/>
      </dsp:txXfrm>
    </dsp:sp>
    <dsp:sp modelId="{5D7745F5-24F1-4765-A8BB-A4E77C6F9B85}">
      <dsp:nvSpPr>
        <dsp:cNvPr id="0" name=""/>
        <dsp:cNvSpPr/>
      </dsp:nvSpPr>
      <dsp:spPr>
        <a:xfrm>
          <a:off x="0" y="332811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24042-EDF6-43C4-93D2-D68F9BD92063}">
      <dsp:nvSpPr>
        <dsp:cNvPr id="0" name=""/>
        <dsp:cNvSpPr/>
      </dsp:nvSpPr>
      <dsp:spPr>
        <a:xfrm>
          <a:off x="0" y="3328111"/>
          <a:ext cx="10515600" cy="83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Database outputs: </a:t>
          </a:r>
        </a:p>
      </dsp:txBody>
      <dsp:txXfrm>
        <a:off x="0" y="3328111"/>
        <a:ext cx="10515600" cy="83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10F23-2B4D-4045-84DB-BA3050F500D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7AAF5-6680-4734-8BDF-A02797D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7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Google used to do code jam programming problems for anyone to solve, this one is from 2022 and it has a very elegant mathematical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7AAF5-6680-4734-8BDF-A02797D486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9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what the problem looks like, demonstrate the hidden information</a:t>
            </a:r>
          </a:p>
          <a:p>
            <a:r>
              <a:rPr lang="en-US"/>
              <a:t>Unusual database</a:t>
            </a:r>
          </a:p>
          <a:p>
            <a:r>
              <a:rPr lang="en-US"/>
              <a:t>Send in as many inputs as necessary to make it a sequence of all 0s</a:t>
            </a:r>
          </a:p>
          <a:p>
            <a:r>
              <a:rPr lang="en-US"/>
              <a:t>Fun fact – we actually don’t need the info about the number of ones in the database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7AAF5-6680-4734-8BDF-A02797D486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Define XOR – addition %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Define cycling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Now we want to find an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how do we solve the problem for other sizes of strings? Such as 16, 32, 64, 128, 256 bit.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How do we solve for lengths that are not a power of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Summarize whole </a:t>
            </a:r>
            <a:r>
              <a:rPr lang="en-US" err="1"/>
              <a:t>prolem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7AAF5-6680-4734-8BDF-A02797D486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3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/>
              <a:t>Demonstrate 2 bit sol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/>
              <a:t>Define the boxes – how we found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/>
              <a:t>Each box is an invariant subspace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/>
              <a:t>This is where chains of invariant subspaces come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/>
              <a:t>Use one element from each box to make a basis that covers all 4-bit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7AAF5-6680-4734-8BDF-A02797D486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8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obtain an interesting pattern with our basis elements when we expand the length of our vectors...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7AAF5-6680-4734-8BDF-A02797D486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this basis forms an upper triangular matrix, we know that the columns must be linearly independent – containment. Need to prove each column is cyclic as 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7AAF5-6680-4734-8BDF-A02797D486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0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Questions that </a:t>
            </a:r>
            <a:r>
              <a:rPr lang="en-US" b="1" u="sng">
                <a:latin typeface="Calibri"/>
                <a:ea typeface="Calibri"/>
                <a:cs typeface="Calibri"/>
              </a:rPr>
              <a:t>guide</a:t>
            </a:r>
            <a:r>
              <a:rPr lang="en-US">
                <a:latin typeface="Calibri"/>
                <a:ea typeface="Calibri"/>
                <a:cs typeface="Calibri"/>
              </a:rPr>
              <a:t> our further exploration into this topic.</a:t>
            </a:r>
            <a:endParaRPr lang="en-US" u="sng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7AAF5-6680-4734-8BDF-A02797D486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7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3: we don't yet have an algorithm to find these, or any real theory on how they work</a:t>
            </a: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7AAF5-6680-4734-8BDF-A02797D486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2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8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4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8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1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2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7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5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4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480802-AFCC-514A-54FE-751FB83EE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87" b="67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7DA1F-79B9-7C7F-C01C-FDA9B2CE6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 fontScale="90000"/>
          </a:bodyPr>
          <a:lstStyle/>
          <a:p>
            <a:r>
              <a:rPr lang="en-US" sz="4000"/>
              <a:t>Chains of Invariant Subspaces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29E1F-0990-0168-8381-1E4ED626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 fontScale="92500" lnSpcReduction="10000"/>
          </a:bodyPr>
          <a:lstStyle/>
          <a:p>
            <a:r>
              <a:rPr lang="en-US" sz="2000" cap="none"/>
              <a:t>Linnea Jones, Maddie Kloud, Liam </a:t>
            </a:r>
            <a:r>
              <a:rPr lang="en-US" sz="2000" cap="none" err="1"/>
              <a:t>Leasure</a:t>
            </a:r>
            <a:r>
              <a:rPr lang="en-US" sz="2000" cap="none"/>
              <a:t>, Max Rodgers</a:t>
            </a:r>
          </a:p>
        </p:txBody>
      </p:sp>
    </p:spTree>
    <p:extLst>
      <p:ext uri="{BB962C8B-B14F-4D97-AF65-F5344CB8AC3E}">
        <p14:creationId xmlns:p14="http://schemas.microsoft.com/office/powerpoint/2010/main" val="55881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2AC9-0263-8A7C-492A-CB0D431E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F465-B55A-FD34-74A0-1F4E0DDA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88" y="1384151"/>
            <a:ext cx="10515600" cy="47521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The Lattice of invariant subspaces is a chain if and only if V is cyclic and primary.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833A5257-B0B6-B3FA-178E-2DA289255441}"/>
              </a:ext>
            </a:extLst>
          </p:cNvPr>
          <p:cNvSpPr/>
          <p:nvPr/>
        </p:nvSpPr>
        <p:spPr>
          <a:xfrm>
            <a:off x="1649505" y="2268071"/>
            <a:ext cx="914400" cy="6096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49CB31CE-36D0-C5CC-883C-57F47772D445}"/>
              </a:ext>
            </a:extLst>
          </p:cNvPr>
          <p:cNvSpPr/>
          <p:nvPr/>
        </p:nvSpPr>
        <p:spPr>
          <a:xfrm>
            <a:off x="1649505" y="3227293"/>
            <a:ext cx="914400" cy="57374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ED06E88B-C99D-E678-1035-21F5EDFA6C6A}"/>
              </a:ext>
            </a:extLst>
          </p:cNvPr>
          <p:cNvSpPr/>
          <p:nvPr/>
        </p:nvSpPr>
        <p:spPr>
          <a:xfrm>
            <a:off x="1649505" y="4141693"/>
            <a:ext cx="914400" cy="56477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9924AD3E-CF20-9032-6F6F-27B2E969A228}"/>
              </a:ext>
            </a:extLst>
          </p:cNvPr>
          <p:cNvSpPr/>
          <p:nvPr/>
        </p:nvSpPr>
        <p:spPr>
          <a:xfrm>
            <a:off x="1649506" y="5109882"/>
            <a:ext cx="914400" cy="53788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5140CCE-A96A-30DC-9E71-2B1C51D0DB2E}"/>
              </a:ext>
            </a:extLst>
          </p:cNvPr>
          <p:cNvSpPr/>
          <p:nvPr/>
        </p:nvSpPr>
        <p:spPr>
          <a:xfrm>
            <a:off x="1649506" y="6051177"/>
            <a:ext cx="914400" cy="50202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BD31A86-8E14-5F20-2005-582D082C41A4}"/>
              </a:ext>
            </a:extLst>
          </p:cNvPr>
          <p:cNvSpPr/>
          <p:nvPr/>
        </p:nvSpPr>
        <p:spPr>
          <a:xfrm rot="10800000">
            <a:off x="2069942" y="2877670"/>
            <a:ext cx="115472" cy="3247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DEDE92B-0B37-347A-7D4E-2A12E142C3D1}"/>
              </a:ext>
            </a:extLst>
          </p:cNvPr>
          <p:cNvSpPr/>
          <p:nvPr/>
        </p:nvSpPr>
        <p:spPr>
          <a:xfrm rot="10800000">
            <a:off x="2034988" y="3809999"/>
            <a:ext cx="143436" cy="3316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F5BFB75-A8FC-E8FD-BEC8-9398DB298BF9}"/>
              </a:ext>
            </a:extLst>
          </p:cNvPr>
          <p:cNvSpPr/>
          <p:nvPr/>
        </p:nvSpPr>
        <p:spPr>
          <a:xfrm rot="10800000">
            <a:off x="2034987" y="4706469"/>
            <a:ext cx="143436" cy="3316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3148DDD-B128-16D9-3059-92E6A7A7BC49}"/>
              </a:ext>
            </a:extLst>
          </p:cNvPr>
          <p:cNvSpPr/>
          <p:nvPr/>
        </p:nvSpPr>
        <p:spPr>
          <a:xfrm rot="10800000">
            <a:off x="2034987" y="5647763"/>
            <a:ext cx="143436" cy="3316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57D62E57-75F7-10F8-5DD9-8056AEB39B38}"/>
              </a:ext>
            </a:extLst>
          </p:cNvPr>
          <p:cNvSpPr/>
          <p:nvPr/>
        </p:nvSpPr>
        <p:spPr>
          <a:xfrm>
            <a:off x="7709645" y="2268071"/>
            <a:ext cx="914400" cy="6096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F08B5E68-05AF-2C58-93F4-491C56D665E2}"/>
              </a:ext>
            </a:extLst>
          </p:cNvPr>
          <p:cNvSpPr/>
          <p:nvPr/>
        </p:nvSpPr>
        <p:spPr>
          <a:xfrm>
            <a:off x="7709645" y="3227293"/>
            <a:ext cx="914400" cy="57374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F84C250-0640-D8F9-1EFB-E3E98A710D49}"/>
              </a:ext>
            </a:extLst>
          </p:cNvPr>
          <p:cNvSpPr/>
          <p:nvPr/>
        </p:nvSpPr>
        <p:spPr>
          <a:xfrm>
            <a:off x="7709645" y="4141693"/>
            <a:ext cx="914400" cy="56477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98A91FF1-3BBA-8876-1E98-BAFB69C014E1}"/>
              </a:ext>
            </a:extLst>
          </p:cNvPr>
          <p:cNvSpPr/>
          <p:nvPr/>
        </p:nvSpPr>
        <p:spPr>
          <a:xfrm>
            <a:off x="7709646" y="5109882"/>
            <a:ext cx="914400" cy="53788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56B9DF1E-2682-9A77-4056-C70E03EAA30C}"/>
              </a:ext>
            </a:extLst>
          </p:cNvPr>
          <p:cNvSpPr/>
          <p:nvPr/>
        </p:nvSpPr>
        <p:spPr>
          <a:xfrm>
            <a:off x="7709646" y="6006354"/>
            <a:ext cx="914400" cy="50202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A3EB8AA-53BF-FCCA-3EBB-687917976408}"/>
              </a:ext>
            </a:extLst>
          </p:cNvPr>
          <p:cNvSpPr/>
          <p:nvPr/>
        </p:nvSpPr>
        <p:spPr>
          <a:xfrm rot="10800000">
            <a:off x="8095128" y="2877670"/>
            <a:ext cx="143436" cy="3316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C71304E4-B075-0703-E1E6-3090153F52E6}"/>
              </a:ext>
            </a:extLst>
          </p:cNvPr>
          <p:cNvSpPr/>
          <p:nvPr/>
        </p:nvSpPr>
        <p:spPr>
          <a:xfrm rot="10800000">
            <a:off x="8095128" y="3809999"/>
            <a:ext cx="143436" cy="3316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48EC5DA8-3FC2-17F8-DDD1-F72B2B79F95E}"/>
              </a:ext>
            </a:extLst>
          </p:cNvPr>
          <p:cNvSpPr/>
          <p:nvPr/>
        </p:nvSpPr>
        <p:spPr>
          <a:xfrm rot="10800000">
            <a:off x="8095127" y="5647763"/>
            <a:ext cx="143436" cy="3316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AA94468D-6076-05ED-36E8-AA942CCC54BF}"/>
              </a:ext>
            </a:extLst>
          </p:cNvPr>
          <p:cNvSpPr/>
          <p:nvPr/>
        </p:nvSpPr>
        <p:spPr>
          <a:xfrm rot="10800000">
            <a:off x="8095127" y="4706469"/>
            <a:ext cx="143436" cy="3316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0DD11AA6-B59A-FF4E-E32A-7FCE63BA86EC}"/>
              </a:ext>
            </a:extLst>
          </p:cNvPr>
          <p:cNvSpPr/>
          <p:nvPr/>
        </p:nvSpPr>
        <p:spPr>
          <a:xfrm>
            <a:off x="8919882" y="4132732"/>
            <a:ext cx="914400" cy="5737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2b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8D96E295-F08D-483B-ECAF-E96869B63AEF}"/>
              </a:ext>
            </a:extLst>
          </p:cNvPr>
          <p:cNvSpPr/>
          <p:nvPr/>
        </p:nvSpPr>
        <p:spPr>
          <a:xfrm rot="8940000">
            <a:off x="8732324" y="2603889"/>
            <a:ext cx="152402" cy="16943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DA780C5E-62C9-268E-42A4-5ED31BDF586C}"/>
              </a:ext>
            </a:extLst>
          </p:cNvPr>
          <p:cNvSpPr/>
          <p:nvPr/>
        </p:nvSpPr>
        <p:spPr>
          <a:xfrm rot="12660000">
            <a:off x="8809346" y="4579549"/>
            <a:ext cx="197223" cy="16046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5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3931-77AF-AE71-60A6-7430F62F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Cyclic Spaces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40F6F-C850-DE49-1689-99B63ABED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205"/>
            <a:ext cx="10515600" cy="4531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 vector space is cyclic or                    , if it can be generated by a basis of the form                                  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cyclic basis for the fourth dimension is (0001,0010,0100,1000).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DD850-1415-0EE4-CF65-2A2DA4F3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10" y="1710055"/>
            <a:ext cx="1741170" cy="361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FA5F91-AD9B-A6CF-6A58-DA912587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51" y="2070288"/>
            <a:ext cx="3312272" cy="3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4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5012-EBAB-75FC-822F-091583F6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Vector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09C4-D6D9-5436-B347-FCFEE20C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230"/>
            <a:ext cx="10515600" cy="4712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Minimal polynomial of     : monic polynomial    of minimal degree such that           = 0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vector space is primary if its minimal polynomial is the power of an irreducible polynomial.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Minimal polynomial of          w.r.t </a:t>
            </a:r>
            <a:r>
              <a:rPr lang="en-US">
                <a:ea typeface="+mn-lt"/>
                <a:cs typeface="+mn-lt"/>
              </a:rPr>
              <a:t>     : 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4659B-84F4-58B6-81B7-9BC5E9BE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11" y="2033643"/>
            <a:ext cx="910590" cy="308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579E1-EFEF-5737-7703-80F1EA76B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44" y="1608380"/>
            <a:ext cx="257810" cy="20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41CC7-A41C-BBFA-60D0-1A52744F3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969" y="4589631"/>
            <a:ext cx="2017171" cy="424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DFC49-6EF2-6E6E-F7BC-1C7A92C89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401" y="4643718"/>
            <a:ext cx="614680" cy="447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40F4C6-8916-5CD7-E3A5-C8E1C514D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6257" y="1537185"/>
            <a:ext cx="244476" cy="350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48FE23-903F-38C4-D854-DFB806ADD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077" y="4752191"/>
            <a:ext cx="309918" cy="2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7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4D92C3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rgbClr val="4D92C3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AF3CF-62ED-C7B8-9907-FA46441B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1058780"/>
            <a:ext cx="5602705" cy="3092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i="1"/>
              <a:t>What's Next?</a:t>
            </a:r>
          </a:p>
        </p:txBody>
      </p:sp>
    </p:spTree>
    <p:extLst>
      <p:ext uri="{BB962C8B-B14F-4D97-AF65-F5344CB8AC3E}">
        <p14:creationId xmlns:p14="http://schemas.microsoft.com/office/powerpoint/2010/main" val="177114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lorful squares with different colors&#10;&#10;Description automatically generated">
            <a:extLst>
              <a:ext uri="{FF2B5EF4-FFF2-40B4-BE49-F238E27FC236}">
                <a16:creationId xmlns:a16="http://schemas.microsoft.com/office/drawing/2014/main" id="{FFDD6C2E-6288-A3D5-1085-20999E4F3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6" t="17086" r="10972" b="15288"/>
          <a:stretch/>
        </p:blipFill>
        <p:spPr>
          <a:xfrm>
            <a:off x="5759388" y="1511124"/>
            <a:ext cx="5038878" cy="49503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0F297-D0B6-A91A-1BDE-2BF79C86BBCC}"/>
              </a:ext>
            </a:extLst>
          </p:cNvPr>
          <p:cNvSpPr txBox="1"/>
          <p:nvPr/>
        </p:nvSpPr>
        <p:spPr>
          <a:xfrm>
            <a:off x="6098247" y="1631893"/>
            <a:ext cx="44820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0    </a:t>
            </a:r>
            <a:r>
              <a:rPr lang="en-US" sz="5400">
                <a:solidFill>
                  <a:srgbClr val="000000"/>
                </a:solidFill>
              </a:rPr>
              <a:t>1      2    3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BA6F1-EC64-2906-5116-B1FFA6E5685D}"/>
              </a:ext>
            </a:extLst>
          </p:cNvPr>
          <p:cNvSpPr txBox="1"/>
          <p:nvPr/>
        </p:nvSpPr>
        <p:spPr>
          <a:xfrm>
            <a:off x="6098246" y="2892901"/>
            <a:ext cx="44820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/>
              <a:t>4    5      6    7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CF342-BD7F-492B-4F0F-50906D47A07D}"/>
              </a:ext>
            </a:extLst>
          </p:cNvPr>
          <p:cNvSpPr txBox="1"/>
          <p:nvPr/>
        </p:nvSpPr>
        <p:spPr>
          <a:xfrm>
            <a:off x="6158937" y="4106707"/>
            <a:ext cx="44820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/>
              <a:t>8    9    10  11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2427B-9BDD-46FC-C572-2603B17C8497}"/>
              </a:ext>
            </a:extLst>
          </p:cNvPr>
          <p:cNvSpPr txBox="1"/>
          <p:nvPr/>
        </p:nvSpPr>
        <p:spPr>
          <a:xfrm>
            <a:off x="5963378" y="5347485"/>
            <a:ext cx="46169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/>
              <a:t>12  13   14  </a:t>
            </a:r>
            <a:r>
              <a:rPr lang="en-US" sz="540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5" name="Picture 4" descr="A yellow and purple square with x&#10;&#10;Description automatically generated">
            <a:extLst>
              <a:ext uri="{FF2B5EF4-FFF2-40B4-BE49-F238E27FC236}">
                <a16:creationId xmlns:a16="http://schemas.microsoft.com/office/drawing/2014/main" id="{B1F46080-122B-A656-47F0-8842F8327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3" t="15883" r="10303" b="14872"/>
          <a:stretch/>
        </p:blipFill>
        <p:spPr>
          <a:xfrm>
            <a:off x="3357944" y="-3479781"/>
            <a:ext cx="5042044" cy="4994734"/>
          </a:xfrm>
          <a:prstGeom prst="rect">
            <a:avLst/>
          </a:prstGeom>
        </p:spPr>
      </p:pic>
      <p:pic>
        <p:nvPicPr>
          <p:cNvPr id="4" name="Picture 3" descr="A yellow square with red lines&#10;&#10;Description automatically generated">
            <a:extLst>
              <a:ext uri="{FF2B5EF4-FFF2-40B4-BE49-F238E27FC236}">
                <a16:creationId xmlns:a16="http://schemas.microsoft.com/office/drawing/2014/main" id="{F817F1CE-2470-C388-B9E8-B27F611574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70" t="11678" r="25885" b="11211"/>
          <a:stretch/>
        </p:blipFill>
        <p:spPr>
          <a:xfrm>
            <a:off x="713574" y="1510164"/>
            <a:ext cx="5043284" cy="5035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A27150-B313-F97F-81AB-F5F949CF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90242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/>
              <a:t>Patterns Found in Vector Arranged in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6676-8C07-A4F3-0D75-62890A46F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472" y="6625243"/>
            <a:ext cx="1044854" cy="45880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/>
              <a:t>Vectors arranged in ascending order</a:t>
            </a:r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/>
              <a:t>Colored based on subspaces</a:t>
            </a:r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/>
              <a:t>Darker = Smaller Subspace</a:t>
            </a:r>
          </a:p>
        </p:txBody>
      </p:sp>
    </p:spTree>
    <p:extLst>
      <p:ext uri="{BB962C8B-B14F-4D97-AF65-F5344CB8AC3E}">
        <p14:creationId xmlns:p14="http://schemas.microsoft.com/office/powerpoint/2010/main" val="97180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033F-EE55-1FFD-01FB-1D4693A0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Lattices (for non-powers of two)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A031-0615-44B3-BE68-6CFEAFC8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42" y="2327256"/>
            <a:ext cx="6174510" cy="41605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Powers of two create chains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Non-powers of two create lattices that aren't chains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More complicated to compute</a:t>
            </a:r>
          </a:p>
          <a:p>
            <a:endParaRPr lang="en-US"/>
          </a:p>
        </p:txBody>
      </p:sp>
      <p:pic>
        <p:nvPicPr>
          <p:cNvPr id="9" name="Picture 8" descr="A black background with white squares&#10;&#10;Description automatically generated">
            <a:extLst>
              <a:ext uri="{FF2B5EF4-FFF2-40B4-BE49-F238E27FC236}">
                <a16:creationId xmlns:a16="http://schemas.microsoft.com/office/drawing/2014/main" id="{640C7A87-148D-73ED-0294-0CA06BD8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49" y="1138010"/>
            <a:ext cx="5353050" cy="5353050"/>
          </a:xfrm>
          <a:prstGeom prst="rect">
            <a:avLst/>
          </a:prstGeom>
        </p:spPr>
      </p:pic>
      <p:pic>
        <p:nvPicPr>
          <p:cNvPr id="10" name="Picture 9" descr="A white diamond with black text&#10;&#10;Description automatically generated">
            <a:extLst>
              <a:ext uri="{FF2B5EF4-FFF2-40B4-BE49-F238E27FC236}">
                <a16:creationId xmlns:a16="http://schemas.microsoft.com/office/drawing/2014/main" id="{E074588E-F6AA-27C1-8166-FADFFF245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533" y="1399258"/>
            <a:ext cx="771525" cy="5343525"/>
          </a:xfrm>
          <a:prstGeom prst="rect">
            <a:avLst/>
          </a:prstGeom>
        </p:spPr>
      </p:pic>
      <p:pic>
        <p:nvPicPr>
          <p:cNvPr id="11" name="Picture 10" descr="A black background with white squares and numbers&#10;&#10;Description automatically generated">
            <a:extLst>
              <a:ext uri="{FF2B5EF4-FFF2-40B4-BE49-F238E27FC236}">
                <a16:creationId xmlns:a16="http://schemas.microsoft.com/office/drawing/2014/main" id="{B929106C-05CF-4D7C-F775-B2084119A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553" y="2537496"/>
            <a:ext cx="30575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EB08-F61F-9C1E-6D93-EAF54C2E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D74C-EFFA-0A70-2B94-60C985745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6415636" cy="4160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Same addition and cycling</a:t>
            </a:r>
          </a:p>
          <a:p>
            <a:endParaRPr lang="en-US"/>
          </a:p>
          <a:p>
            <a:r>
              <a:rPr lang="en-US"/>
              <a:t>Lattices / chains</a:t>
            </a:r>
          </a:p>
          <a:p>
            <a:endParaRPr lang="en-US"/>
          </a:p>
          <a:p>
            <a:r>
              <a:rPr lang="en-US"/>
              <a:t>Code Jam solutions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702997-D688-FEA8-7572-361404B3C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04864"/>
              </p:ext>
            </p:extLst>
          </p:nvPr>
        </p:nvGraphicFramePr>
        <p:xfrm>
          <a:off x="5772318" y="3634671"/>
          <a:ext cx="3431950" cy="2808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390">
                  <a:extLst>
                    <a:ext uri="{9D8B030D-6E8A-4147-A177-3AD203B41FA5}">
                      <a16:colId xmlns:a16="http://schemas.microsoft.com/office/drawing/2014/main" val="2524504351"/>
                    </a:ext>
                  </a:extLst>
                </a:gridCol>
                <a:gridCol w="686390">
                  <a:extLst>
                    <a:ext uri="{9D8B030D-6E8A-4147-A177-3AD203B41FA5}">
                      <a16:colId xmlns:a16="http://schemas.microsoft.com/office/drawing/2014/main" val="659062162"/>
                    </a:ext>
                  </a:extLst>
                </a:gridCol>
                <a:gridCol w="686390">
                  <a:extLst>
                    <a:ext uri="{9D8B030D-6E8A-4147-A177-3AD203B41FA5}">
                      <a16:colId xmlns:a16="http://schemas.microsoft.com/office/drawing/2014/main" val="2286703828"/>
                    </a:ext>
                  </a:extLst>
                </a:gridCol>
                <a:gridCol w="686390">
                  <a:extLst>
                    <a:ext uri="{9D8B030D-6E8A-4147-A177-3AD203B41FA5}">
                      <a16:colId xmlns:a16="http://schemas.microsoft.com/office/drawing/2014/main" val="3505120817"/>
                    </a:ext>
                  </a:extLst>
                </a:gridCol>
                <a:gridCol w="686390">
                  <a:extLst>
                    <a:ext uri="{9D8B030D-6E8A-4147-A177-3AD203B41FA5}">
                      <a16:colId xmlns:a16="http://schemas.microsoft.com/office/drawing/2014/main" val="1929229588"/>
                    </a:ext>
                  </a:extLst>
                </a:gridCol>
              </a:tblGrid>
              <a:tr h="5616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137160" marR="137160" marT="137160" marB="13716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X+1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198201"/>
                  </a:ext>
                </a:extLst>
              </a:tr>
              <a:tr h="561644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/>
                        <a:t>X+1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4139760395"/>
                  </a:ext>
                </a:extLst>
              </a:tr>
              <a:tr h="561644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/>
                        <a:t>X+1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2286014219"/>
                  </a:ext>
                </a:extLst>
              </a:tr>
              <a:tr h="561644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/>
                        <a:t>X+1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3991193320"/>
                  </a:ext>
                </a:extLst>
              </a:tr>
              <a:tr h="561644">
                <a:tc>
                  <a:txBody>
                    <a:bodyPr/>
                    <a:lstStyle/>
                    <a:p>
                      <a:r>
                        <a:rPr lang="en-US"/>
                        <a:t>X+1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X+1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4180159651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A53232-4FE0-EF7B-0CAB-FB457F34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47" y="868502"/>
            <a:ext cx="21050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4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5F9D1-01C5-6171-6417-EE97887E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The problem we want to solve</a:t>
            </a:r>
          </a:p>
        </p:txBody>
      </p:sp>
      <p:pic>
        <p:nvPicPr>
          <p:cNvPr id="23" name="Graphic 22" descr="Head with Gears">
            <a:extLst>
              <a:ext uri="{FF2B5EF4-FFF2-40B4-BE49-F238E27FC236}">
                <a16:creationId xmlns:a16="http://schemas.microsoft.com/office/drawing/2014/main" id="{F69C3F30-67FF-2CAC-EEC0-DCD1342E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9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9539-FEA0-A621-02C1-A61DB9A1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7277846-6E9D-BED0-E18B-63A7369EF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026575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325915-1A73-32E1-7116-7C00122DF0E6}"/>
              </a:ext>
            </a:extLst>
          </p:cNvPr>
          <p:cNvSpPr txBox="1"/>
          <p:nvPr/>
        </p:nvSpPr>
        <p:spPr>
          <a:xfrm>
            <a:off x="6210820" y="2159739"/>
            <a:ext cx="2611290" cy="55454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6A2337-38B7-9855-805F-9C59B5211B31}"/>
              </a:ext>
            </a:extLst>
          </p:cNvPr>
          <p:cNvSpPr/>
          <p:nvPr/>
        </p:nvSpPr>
        <p:spPr>
          <a:xfrm>
            <a:off x="5476566" y="5466734"/>
            <a:ext cx="619433" cy="7054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263642-DBCE-87A8-039D-B984990DBF7D}"/>
              </a:ext>
            </a:extLst>
          </p:cNvPr>
          <p:cNvSpPr/>
          <p:nvPr/>
        </p:nvSpPr>
        <p:spPr>
          <a:xfrm>
            <a:off x="5476567" y="2927583"/>
            <a:ext cx="619433" cy="7054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2B6D7-908A-CC26-C062-F11D82A3B29E}"/>
              </a:ext>
            </a:extLst>
          </p:cNvPr>
          <p:cNvSpPr txBox="1"/>
          <p:nvPr/>
        </p:nvSpPr>
        <p:spPr>
          <a:xfrm>
            <a:off x="6210820" y="4625354"/>
            <a:ext cx="2611290" cy="55454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91D8-0007-1961-4BF3-3C36974E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Behind the Scenes Operations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339C1A-70BD-93F8-C88D-EC7F225B1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55" y="2001993"/>
            <a:ext cx="11764010" cy="416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/>
              <a:t>The database takes our input and cycles it some number of times:</a:t>
            </a:r>
          </a:p>
          <a:p>
            <a:pPr marL="0" indent="0">
              <a:buNone/>
            </a:pPr>
            <a:endParaRPr lang="en-US" sz="2400"/>
          </a:p>
          <a:p>
            <a:pPr marL="0" indent="0" algn="ctr">
              <a:buNone/>
            </a:pPr>
            <a:r>
              <a:rPr lang="en-US"/>
              <a:t>01010101			10101010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/>
              <a:t>Then it applies the binary exclusive or operator (XOR) to its string and our cycled string:</a:t>
            </a:r>
          </a:p>
          <a:p>
            <a:pPr marL="0" indent="0" algn="ctr">
              <a:buNone/>
            </a:pPr>
            <a:r>
              <a:rPr lang="en-US" sz="2400"/>
              <a:t>10101010</a:t>
            </a:r>
          </a:p>
          <a:p>
            <a:pPr marL="0" indent="0" algn="ctr">
              <a:buNone/>
            </a:pPr>
            <a:r>
              <a:rPr lang="en-US" sz="2400"/>
              <a:t>10101010</a:t>
            </a:r>
          </a:p>
          <a:p>
            <a:pPr marL="0" indent="0" algn="ctr">
              <a:buNone/>
            </a:pPr>
            <a:r>
              <a:rPr lang="en-US" sz="2400"/>
              <a:t>00000000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CCD5E-505A-9A64-0510-1E75F84E9BD5}"/>
              </a:ext>
            </a:extLst>
          </p:cNvPr>
          <p:cNvCxnSpPr>
            <a:cxnSpLocks/>
          </p:cNvCxnSpPr>
          <p:nvPr/>
        </p:nvCxnSpPr>
        <p:spPr>
          <a:xfrm>
            <a:off x="5394960" y="3199455"/>
            <a:ext cx="1473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A686C3-583C-E6A8-98FC-30053CD9BB68}"/>
              </a:ext>
            </a:extLst>
          </p:cNvPr>
          <p:cNvCxnSpPr>
            <a:cxnSpLocks/>
          </p:cNvCxnSpPr>
          <p:nvPr/>
        </p:nvCxnSpPr>
        <p:spPr>
          <a:xfrm>
            <a:off x="5359400" y="5623560"/>
            <a:ext cx="139700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ic Xor Symbol Clip Art at Clker.com - vector clip art online, royalty  free &amp; public domain">
            <a:extLst>
              <a:ext uri="{FF2B5EF4-FFF2-40B4-BE49-F238E27FC236}">
                <a16:creationId xmlns:a16="http://schemas.microsoft.com/office/drawing/2014/main" id="{BABC8061-C7D1-3035-58B5-2D641009C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395" y="5202520"/>
            <a:ext cx="385446" cy="38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38423A-9714-7F01-9012-EB27721D439D}"/>
              </a:ext>
            </a:extLst>
          </p:cNvPr>
          <p:cNvSpPr/>
          <p:nvPr/>
        </p:nvSpPr>
        <p:spPr>
          <a:xfrm>
            <a:off x="7528560" y="4799869"/>
            <a:ext cx="2265680" cy="37747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Our Cycled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7702C6-EFF7-ED98-7402-40D24B5A786D}"/>
              </a:ext>
            </a:extLst>
          </p:cNvPr>
          <p:cNvSpPr/>
          <p:nvPr/>
        </p:nvSpPr>
        <p:spPr>
          <a:xfrm>
            <a:off x="7528560" y="5298440"/>
            <a:ext cx="2265680" cy="32510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 String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CCF9E1-9CB1-501D-5235-AEB98C517895}"/>
              </a:ext>
            </a:extLst>
          </p:cNvPr>
          <p:cNvCxnSpPr>
            <a:cxnSpLocks/>
          </p:cNvCxnSpPr>
          <p:nvPr/>
        </p:nvCxnSpPr>
        <p:spPr>
          <a:xfrm flipH="1">
            <a:off x="6868160" y="4987608"/>
            <a:ext cx="660400" cy="0"/>
          </a:xfrm>
          <a:prstGeom prst="straightConnector1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3A3920-94FA-6F13-DFCF-73ADD85CCE3D}"/>
              </a:ext>
            </a:extLst>
          </p:cNvPr>
          <p:cNvCxnSpPr>
            <a:cxnSpLocks/>
          </p:cNvCxnSpPr>
          <p:nvPr/>
        </p:nvCxnSpPr>
        <p:spPr>
          <a:xfrm flipH="1">
            <a:off x="6868160" y="5449888"/>
            <a:ext cx="660400" cy="0"/>
          </a:xfrm>
          <a:prstGeom prst="straightConnector1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4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746CCE-384B-5FE5-0AEF-0474DE1A4E28}"/>
              </a:ext>
            </a:extLst>
          </p:cNvPr>
          <p:cNvSpPr/>
          <p:nvPr/>
        </p:nvSpPr>
        <p:spPr>
          <a:xfrm>
            <a:off x="8739961" y="2169823"/>
            <a:ext cx="3087757" cy="3679266"/>
          </a:xfrm>
          <a:prstGeom prst="rect">
            <a:avLst/>
          </a:prstGeom>
          <a:noFill/>
          <a:ln w="76200">
            <a:solidFill>
              <a:srgbClr val="A07D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2-bit Solution</a:t>
            </a:r>
          </a:p>
          <a:p>
            <a:pPr algn="ctr"/>
            <a:endParaRPr lang="en-US" sz="40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40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40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723C0-BB3F-7F27-1A2C-D9195EFFF7A9}"/>
              </a:ext>
            </a:extLst>
          </p:cNvPr>
          <p:cNvSpPr/>
          <p:nvPr/>
        </p:nvSpPr>
        <p:spPr>
          <a:xfrm>
            <a:off x="3381153" y="1690688"/>
            <a:ext cx="4659719" cy="499719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/>
              <a:t>1000   0100   0010   0001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sz="2800"/>
              <a:t>1110   0111   1011   1101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80AF6-35CC-7B4D-F6CD-CC0B4D2E9225}"/>
              </a:ext>
            </a:extLst>
          </p:cNvPr>
          <p:cNvSpPr/>
          <p:nvPr/>
        </p:nvSpPr>
        <p:spPr>
          <a:xfrm>
            <a:off x="3817089" y="3104707"/>
            <a:ext cx="3753294" cy="338816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  <a:p>
            <a:pPr algn="ctr"/>
            <a:r>
              <a:rPr lang="en-US" sz="2800"/>
              <a:t>1100    0110</a:t>
            </a:r>
            <a:endParaRPr lang="en-US"/>
          </a:p>
          <a:p>
            <a:pPr algn="ctr"/>
            <a:r>
              <a:rPr lang="en-US" sz="2800"/>
              <a:t>0011    1001</a:t>
            </a:r>
          </a:p>
          <a:p>
            <a:pPr algn="ctr"/>
            <a:endParaRPr lang="en-US" sz="2800" b="1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5B60D8-3EB3-90CE-3A18-96A0C0C55F77}"/>
              </a:ext>
            </a:extLst>
          </p:cNvPr>
          <p:cNvSpPr/>
          <p:nvPr/>
        </p:nvSpPr>
        <p:spPr>
          <a:xfrm>
            <a:off x="4061637" y="4185833"/>
            <a:ext cx="3232297" cy="211927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                           </a:t>
            </a:r>
          </a:p>
          <a:p>
            <a:pPr algn="ctr"/>
            <a:r>
              <a:rPr lang="en-US" sz="2800" b="1"/>
              <a:t>                  </a:t>
            </a:r>
            <a:r>
              <a:rPr lang="en-US" sz="2800"/>
              <a:t>1010</a:t>
            </a:r>
          </a:p>
          <a:p>
            <a:pPr algn="ctr"/>
            <a:r>
              <a:rPr lang="en-US" sz="2800"/>
              <a:t>                   0101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D2328-E8F6-E424-1401-53016E9774F1}"/>
              </a:ext>
            </a:extLst>
          </p:cNvPr>
          <p:cNvSpPr/>
          <p:nvPr/>
        </p:nvSpPr>
        <p:spPr>
          <a:xfrm>
            <a:off x="4231758" y="4345432"/>
            <a:ext cx="1743739" cy="175824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1111</a:t>
            </a:r>
          </a:p>
          <a:p>
            <a:pPr algn="ctr"/>
            <a:endParaRPr lang="en-US" sz="2800" b="1"/>
          </a:p>
          <a:p>
            <a:pPr algn="ctr"/>
            <a:endParaRPr lang="en-US" sz="2800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8C9B6-7F0D-393D-3B9D-E9EE71FB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for 4-bit Sequences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AAE38-C7AE-DE4D-AB11-C770926CD538}"/>
              </a:ext>
            </a:extLst>
          </p:cNvPr>
          <p:cNvSpPr/>
          <p:nvPr/>
        </p:nvSpPr>
        <p:spPr>
          <a:xfrm>
            <a:off x="4544088" y="5317461"/>
            <a:ext cx="1084521" cy="53162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0000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3ECCE298-4440-46AF-F6BC-A5907E8C3604}"/>
              </a:ext>
            </a:extLst>
          </p:cNvPr>
          <p:cNvSpPr/>
          <p:nvPr/>
        </p:nvSpPr>
        <p:spPr>
          <a:xfrm>
            <a:off x="5677785" y="4214446"/>
            <a:ext cx="574158" cy="691116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V</a:t>
            </a:r>
            <a:r>
              <a:rPr lang="en-US" sz="2800" b="1" baseline="-25000"/>
              <a:t>1</a:t>
            </a:r>
            <a:endParaRPr lang="en-US" sz="2800" b="1"/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3398C14E-44A1-ABC2-E4C1-1C71C3420048}"/>
              </a:ext>
            </a:extLst>
          </p:cNvPr>
          <p:cNvSpPr/>
          <p:nvPr/>
        </p:nvSpPr>
        <p:spPr>
          <a:xfrm>
            <a:off x="7006855" y="4107675"/>
            <a:ext cx="574158" cy="691116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V</a:t>
            </a:r>
            <a:r>
              <a:rPr lang="en-US" sz="2800" b="1" baseline="-25000"/>
              <a:t>2</a:t>
            </a:r>
            <a:endParaRPr lang="en-US" sz="2800" b="1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20ABF688-FBD3-A364-FB5D-6F4318FC991B}"/>
              </a:ext>
            </a:extLst>
          </p:cNvPr>
          <p:cNvSpPr/>
          <p:nvPr/>
        </p:nvSpPr>
        <p:spPr>
          <a:xfrm>
            <a:off x="7283304" y="3016251"/>
            <a:ext cx="574158" cy="691116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V</a:t>
            </a:r>
            <a:r>
              <a:rPr lang="en-US" sz="2800" b="1" baseline="-25000"/>
              <a:t>3</a:t>
            </a:r>
            <a:endParaRPr lang="en-US" sz="2800" b="1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A79750A4-EB04-5AB7-0631-98C99B37BF83}"/>
              </a:ext>
            </a:extLst>
          </p:cNvPr>
          <p:cNvSpPr/>
          <p:nvPr/>
        </p:nvSpPr>
        <p:spPr>
          <a:xfrm>
            <a:off x="7753793" y="1540688"/>
            <a:ext cx="574158" cy="691116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V</a:t>
            </a:r>
            <a:r>
              <a:rPr lang="en-US" sz="2800" b="1" baseline="-25000"/>
              <a:t>4</a:t>
            </a:r>
            <a:endParaRPr lang="en-US" sz="2800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2C14CF-42E2-5DE2-8648-2746C3492985}"/>
              </a:ext>
            </a:extLst>
          </p:cNvPr>
          <p:cNvSpPr/>
          <p:nvPr/>
        </p:nvSpPr>
        <p:spPr>
          <a:xfrm>
            <a:off x="9357035" y="4009456"/>
            <a:ext cx="2065779" cy="13255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2800"/>
              <a:t>     10</a:t>
            </a:r>
          </a:p>
          <a:p>
            <a:pPr algn="r"/>
            <a:r>
              <a:rPr lang="en-US" sz="2800"/>
              <a:t>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034E48-56C2-FE30-8FE6-676D518D289C}"/>
              </a:ext>
            </a:extLst>
          </p:cNvPr>
          <p:cNvSpPr/>
          <p:nvPr/>
        </p:nvSpPr>
        <p:spPr>
          <a:xfrm>
            <a:off x="9492949" y="4139997"/>
            <a:ext cx="1233144" cy="110547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  <a:p>
            <a:pPr algn="ctr"/>
            <a:r>
              <a:rPr lang="en-US" sz="2800"/>
              <a:t>11</a:t>
            </a:r>
          </a:p>
          <a:p>
            <a:pPr algn="ctr"/>
            <a:r>
              <a:rPr lang="en-US" sz="800">
                <a:solidFill>
                  <a:schemeClr val="tx2">
                    <a:lumMod val="50000"/>
                    <a:lumOff val="50000"/>
                  </a:schemeClr>
                </a:solidFill>
              </a:rPr>
              <a:t>g</a:t>
            </a:r>
            <a:endParaRPr lang="en-US" sz="70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800" b="1"/>
          </a:p>
          <a:p>
            <a:pPr algn="ctr"/>
            <a:endParaRPr lang="en-US" sz="28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1023B-F05B-8B3E-1515-BC2EBBBA58FE}"/>
              </a:ext>
            </a:extLst>
          </p:cNvPr>
          <p:cNvSpPr/>
          <p:nvPr/>
        </p:nvSpPr>
        <p:spPr>
          <a:xfrm>
            <a:off x="9705196" y="4672238"/>
            <a:ext cx="808651" cy="4895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00</a:t>
            </a:r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C8F6B02F-CFB6-2F66-0362-7DE29ADECB83}"/>
              </a:ext>
            </a:extLst>
          </p:cNvPr>
          <p:cNvSpPr/>
          <p:nvPr/>
        </p:nvSpPr>
        <p:spPr>
          <a:xfrm rot="16200000">
            <a:off x="3934049" y="5237717"/>
            <a:ext cx="574158" cy="691116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E3085-CD64-E623-5CC2-5964FC7382F6}"/>
              </a:ext>
            </a:extLst>
          </p:cNvPr>
          <p:cNvSpPr txBox="1"/>
          <p:nvPr/>
        </p:nvSpPr>
        <p:spPr>
          <a:xfrm>
            <a:off x="3887525" y="5325869"/>
            <a:ext cx="76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V</a:t>
            </a:r>
            <a:r>
              <a:rPr lang="en-US" sz="2800" b="1" baseline="-25000">
                <a:solidFill>
                  <a:schemeClr val="bg1"/>
                </a:solidFill>
              </a:rPr>
              <a:t>0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4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3C8D-6A8F-BF10-BBEB-778FF382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79" y="300957"/>
            <a:ext cx="10515600" cy="1325563"/>
          </a:xfrm>
        </p:spPr>
        <p:txBody>
          <a:bodyPr/>
          <a:lstStyle/>
          <a:p>
            <a:r>
              <a:rPr lang="en-US"/>
              <a:t>Expanding basis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E4571-3113-6A8C-3ED8-3EB42845F678}"/>
              </a:ext>
            </a:extLst>
          </p:cNvPr>
          <p:cNvSpPr txBox="1"/>
          <p:nvPr/>
        </p:nvSpPr>
        <p:spPr>
          <a:xfrm>
            <a:off x="1097986" y="1625097"/>
            <a:ext cx="453537" cy="654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</a:t>
            </a:r>
          </a:p>
          <a:p>
            <a:r>
              <a:rPr lang="en-US"/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149EF-2E0F-4C23-7CD3-DC460C181618}"/>
              </a:ext>
            </a:extLst>
          </p:cNvPr>
          <p:cNvSpPr txBox="1"/>
          <p:nvPr/>
        </p:nvSpPr>
        <p:spPr>
          <a:xfrm>
            <a:off x="2187948" y="1664015"/>
            <a:ext cx="693684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1111</a:t>
            </a:r>
          </a:p>
          <a:p>
            <a:r>
              <a:rPr lang="en-US"/>
              <a:t>0101</a:t>
            </a:r>
          </a:p>
          <a:p>
            <a:r>
              <a:rPr lang="en-US"/>
              <a:t>0011</a:t>
            </a:r>
          </a:p>
          <a:p>
            <a:r>
              <a:rPr lang="en-US"/>
              <a:t>0001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973ED-6869-DFCD-C42B-81527DDA1BC5}"/>
              </a:ext>
            </a:extLst>
          </p:cNvPr>
          <p:cNvSpPr txBox="1"/>
          <p:nvPr/>
        </p:nvSpPr>
        <p:spPr>
          <a:xfrm>
            <a:off x="2243421" y="1684697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FB211-9287-BC81-8242-A971DABF5557}"/>
              </a:ext>
            </a:extLst>
          </p:cNvPr>
          <p:cNvSpPr txBox="1"/>
          <p:nvPr/>
        </p:nvSpPr>
        <p:spPr>
          <a:xfrm>
            <a:off x="2532455" y="1684697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A14021-9868-96FA-BAED-0E0107700B49}"/>
              </a:ext>
            </a:extLst>
          </p:cNvPr>
          <p:cNvSpPr txBox="1"/>
          <p:nvPr/>
        </p:nvSpPr>
        <p:spPr>
          <a:xfrm>
            <a:off x="2536105" y="2223351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49A0B5-9CD4-B6B3-CA5D-E293652AD11A}"/>
              </a:ext>
            </a:extLst>
          </p:cNvPr>
          <p:cNvSpPr txBox="1"/>
          <p:nvPr/>
        </p:nvSpPr>
        <p:spPr>
          <a:xfrm>
            <a:off x="3881281" y="1678126"/>
            <a:ext cx="693684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1111</a:t>
            </a:r>
          </a:p>
          <a:p>
            <a:r>
              <a:rPr lang="en-US"/>
              <a:t>0101</a:t>
            </a:r>
          </a:p>
          <a:p>
            <a:r>
              <a:rPr lang="en-US"/>
              <a:t>0011</a:t>
            </a:r>
          </a:p>
          <a:p>
            <a:r>
              <a:rPr lang="en-US"/>
              <a:t>0001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4464B-4887-A5F3-E76F-6497CAD068C9}"/>
              </a:ext>
            </a:extLst>
          </p:cNvPr>
          <p:cNvSpPr txBox="1"/>
          <p:nvPr/>
        </p:nvSpPr>
        <p:spPr>
          <a:xfrm>
            <a:off x="4572725" y="1678126"/>
            <a:ext cx="693684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1111</a:t>
            </a:r>
          </a:p>
          <a:p>
            <a:r>
              <a:rPr lang="en-US"/>
              <a:t>0101</a:t>
            </a:r>
          </a:p>
          <a:p>
            <a:r>
              <a:rPr lang="en-US"/>
              <a:t>0011</a:t>
            </a:r>
          </a:p>
          <a:p>
            <a:r>
              <a:rPr lang="en-US"/>
              <a:t>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F2BDD-9C0D-65A6-CFAD-6F2446B95B3D}"/>
              </a:ext>
            </a:extLst>
          </p:cNvPr>
          <p:cNvSpPr txBox="1"/>
          <p:nvPr/>
        </p:nvSpPr>
        <p:spPr>
          <a:xfrm>
            <a:off x="4572725" y="2863459"/>
            <a:ext cx="693684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1111</a:t>
            </a:r>
          </a:p>
          <a:p>
            <a:r>
              <a:rPr lang="en-US"/>
              <a:t>0101</a:t>
            </a:r>
          </a:p>
          <a:p>
            <a:r>
              <a:rPr lang="en-US"/>
              <a:t>0011</a:t>
            </a:r>
          </a:p>
          <a:p>
            <a:r>
              <a:rPr lang="en-US"/>
              <a:t>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20370-487F-C57F-00B8-0A6FAD895A17}"/>
              </a:ext>
            </a:extLst>
          </p:cNvPr>
          <p:cNvSpPr txBox="1"/>
          <p:nvPr/>
        </p:nvSpPr>
        <p:spPr>
          <a:xfrm>
            <a:off x="3881280" y="2877570"/>
            <a:ext cx="693684" cy="120032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0000</a:t>
            </a:r>
          </a:p>
          <a:p>
            <a:r>
              <a:rPr lang="en-US"/>
              <a:t>0000</a:t>
            </a:r>
          </a:p>
          <a:p>
            <a:r>
              <a:rPr lang="en-US"/>
              <a:t>0000</a:t>
            </a:r>
          </a:p>
          <a:p>
            <a:r>
              <a:rPr lang="en-US"/>
              <a:t>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630B5A-1F81-CDC5-B689-A9B23514BB22}"/>
              </a:ext>
            </a:extLst>
          </p:cNvPr>
          <p:cNvSpPr txBox="1"/>
          <p:nvPr/>
        </p:nvSpPr>
        <p:spPr>
          <a:xfrm>
            <a:off x="3936754" y="1727030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7D3080-362E-EDD9-EBCE-1E5EA6236955}"/>
              </a:ext>
            </a:extLst>
          </p:cNvPr>
          <p:cNvSpPr txBox="1"/>
          <p:nvPr/>
        </p:nvSpPr>
        <p:spPr>
          <a:xfrm>
            <a:off x="4226032" y="1727030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F37B6-BD53-D121-02C0-BF52E05BAFE4}"/>
              </a:ext>
            </a:extLst>
          </p:cNvPr>
          <p:cNvSpPr txBox="1"/>
          <p:nvPr/>
        </p:nvSpPr>
        <p:spPr>
          <a:xfrm>
            <a:off x="4226032" y="2277363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DEA1EE-D305-B128-0A8F-09D51B81CE5A}"/>
              </a:ext>
            </a:extLst>
          </p:cNvPr>
          <p:cNvSpPr txBox="1"/>
          <p:nvPr/>
        </p:nvSpPr>
        <p:spPr>
          <a:xfrm>
            <a:off x="4628199" y="1741141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34654A-7DA6-8BDB-5435-08605C1BF12B}"/>
              </a:ext>
            </a:extLst>
          </p:cNvPr>
          <p:cNvSpPr txBox="1"/>
          <p:nvPr/>
        </p:nvSpPr>
        <p:spPr>
          <a:xfrm>
            <a:off x="4917476" y="1741141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F88AC5-02C8-6210-03F5-5726A30BF0F0}"/>
              </a:ext>
            </a:extLst>
          </p:cNvPr>
          <p:cNvSpPr txBox="1"/>
          <p:nvPr/>
        </p:nvSpPr>
        <p:spPr>
          <a:xfrm>
            <a:off x="4917476" y="2277363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6C5CBA-D2B4-E82E-0D47-B8F2BD84446A}"/>
              </a:ext>
            </a:extLst>
          </p:cNvPr>
          <p:cNvSpPr txBox="1"/>
          <p:nvPr/>
        </p:nvSpPr>
        <p:spPr>
          <a:xfrm>
            <a:off x="4628198" y="2877085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507D-7678-C53B-D243-A840B273975D}"/>
              </a:ext>
            </a:extLst>
          </p:cNvPr>
          <p:cNvSpPr txBox="1"/>
          <p:nvPr/>
        </p:nvSpPr>
        <p:spPr>
          <a:xfrm>
            <a:off x="4917476" y="2877085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E6EB7-F152-8138-2E75-5F7E7532173F}"/>
              </a:ext>
            </a:extLst>
          </p:cNvPr>
          <p:cNvSpPr txBox="1"/>
          <p:nvPr/>
        </p:nvSpPr>
        <p:spPr>
          <a:xfrm>
            <a:off x="4917476" y="3413307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83E45-D49C-23BC-BBBF-2AE1A886F03C}"/>
              </a:ext>
            </a:extLst>
          </p:cNvPr>
          <p:cNvSpPr txBox="1"/>
          <p:nvPr/>
        </p:nvSpPr>
        <p:spPr>
          <a:xfrm>
            <a:off x="3776369" y="1621441"/>
            <a:ext cx="1532082" cy="247547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EEA078-2A7D-F01C-5ED9-6362EFFA8C3F}"/>
              </a:ext>
            </a:extLst>
          </p:cNvPr>
          <p:cNvSpPr txBox="1"/>
          <p:nvPr/>
        </p:nvSpPr>
        <p:spPr>
          <a:xfrm>
            <a:off x="6352674" y="1741385"/>
            <a:ext cx="1509888" cy="24976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D67E05-88A9-B050-C218-9A87DC88E64E}"/>
              </a:ext>
            </a:extLst>
          </p:cNvPr>
          <p:cNvSpPr txBox="1"/>
          <p:nvPr/>
        </p:nvSpPr>
        <p:spPr>
          <a:xfrm>
            <a:off x="7862563" y="1727274"/>
            <a:ext cx="1509888" cy="24976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ADB8E0-7B9E-8E97-13F4-F47A5429BE04}"/>
              </a:ext>
            </a:extLst>
          </p:cNvPr>
          <p:cNvSpPr txBox="1"/>
          <p:nvPr/>
        </p:nvSpPr>
        <p:spPr>
          <a:xfrm>
            <a:off x="7862563" y="4239051"/>
            <a:ext cx="1509888" cy="24976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6E3A32-5F7E-CB2D-DB58-6640112182FB}"/>
              </a:ext>
            </a:extLst>
          </p:cNvPr>
          <p:cNvSpPr txBox="1"/>
          <p:nvPr/>
        </p:nvSpPr>
        <p:spPr>
          <a:xfrm>
            <a:off x="6328313" y="1657683"/>
            <a:ext cx="3110831" cy="517491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D73503-0178-6D64-7966-6BBA292A92B3}"/>
              </a:ext>
            </a:extLst>
          </p:cNvPr>
          <p:cNvSpPr txBox="1"/>
          <p:nvPr/>
        </p:nvSpPr>
        <p:spPr>
          <a:xfrm>
            <a:off x="1018674" y="12545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 bits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595F79-4EBF-5F96-F3FA-3DAE51F81D70}"/>
              </a:ext>
            </a:extLst>
          </p:cNvPr>
          <p:cNvSpPr txBox="1"/>
          <p:nvPr/>
        </p:nvSpPr>
        <p:spPr>
          <a:xfrm>
            <a:off x="2189896" y="12545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4 bits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D8100D-F21C-F28D-AF9D-98062AA6F4AF}"/>
              </a:ext>
            </a:extLst>
          </p:cNvPr>
          <p:cNvSpPr txBox="1"/>
          <p:nvPr/>
        </p:nvSpPr>
        <p:spPr>
          <a:xfrm>
            <a:off x="4228952" y="12545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8 bits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C1E050-EC39-B891-C669-2445E6400554}"/>
              </a:ext>
            </a:extLst>
          </p:cNvPr>
          <p:cNvSpPr txBox="1"/>
          <p:nvPr/>
        </p:nvSpPr>
        <p:spPr>
          <a:xfrm>
            <a:off x="7481563" y="12545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4"/>
                </a:solidFill>
              </a:rPr>
              <a:t>16 bits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E10B98-CD9A-2A82-E90C-3C56A4D7B2EB}"/>
              </a:ext>
            </a:extLst>
          </p:cNvPr>
          <p:cNvSpPr txBox="1"/>
          <p:nvPr/>
        </p:nvSpPr>
        <p:spPr>
          <a:xfrm>
            <a:off x="6463614" y="1805126"/>
            <a:ext cx="693684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1111</a:t>
            </a:r>
          </a:p>
          <a:p>
            <a:r>
              <a:rPr lang="en-US"/>
              <a:t>0101</a:t>
            </a:r>
          </a:p>
          <a:p>
            <a:r>
              <a:rPr lang="en-US"/>
              <a:t>0011</a:t>
            </a:r>
          </a:p>
          <a:p>
            <a:r>
              <a:rPr lang="en-US"/>
              <a:t>0001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0754E9-9DE5-CDAE-CEBB-F61DDF9EC8F8}"/>
              </a:ext>
            </a:extLst>
          </p:cNvPr>
          <p:cNvSpPr txBox="1"/>
          <p:nvPr/>
        </p:nvSpPr>
        <p:spPr>
          <a:xfrm>
            <a:off x="7155058" y="1805126"/>
            <a:ext cx="693684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1111</a:t>
            </a:r>
          </a:p>
          <a:p>
            <a:r>
              <a:rPr lang="en-US"/>
              <a:t>0101</a:t>
            </a:r>
          </a:p>
          <a:p>
            <a:r>
              <a:rPr lang="en-US"/>
              <a:t>0011</a:t>
            </a:r>
          </a:p>
          <a:p>
            <a:r>
              <a:rPr lang="en-US"/>
              <a:t>0001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445360-EE17-0875-C75A-3C5C5EBDAC1B}"/>
              </a:ext>
            </a:extLst>
          </p:cNvPr>
          <p:cNvSpPr txBox="1"/>
          <p:nvPr/>
        </p:nvSpPr>
        <p:spPr>
          <a:xfrm>
            <a:off x="7155058" y="2990459"/>
            <a:ext cx="693684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1111</a:t>
            </a:r>
          </a:p>
          <a:p>
            <a:r>
              <a:rPr lang="en-US"/>
              <a:t>0101</a:t>
            </a:r>
          </a:p>
          <a:p>
            <a:r>
              <a:rPr lang="en-US"/>
              <a:t>0011</a:t>
            </a:r>
          </a:p>
          <a:p>
            <a:r>
              <a:rPr lang="en-US"/>
              <a:t>0001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340026-AC29-109F-6C55-896C67BC0EC2}"/>
              </a:ext>
            </a:extLst>
          </p:cNvPr>
          <p:cNvSpPr txBox="1"/>
          <p:nvPr/>
        </p:nvSpPr>
        <p:spPr>
          <a:xfrm>
            <a:off x="6463613" y="3004570"/>
            <a:ext cx="693684" cy="120032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0000</a:t>
            </a:r>
          </a:p>
          <a:p>
            <a:r>
              <a:rPr lang="en-US"/>
              <a:t>0000</a:t>
            </a:r>
          </a:p>
          <a:p>
            <a:r>
              <a:rPr lang="en-US"/>
              <a:t>0000</a:t>
            </a:r>
          </a:p>
          <a:p>
            <a:r>
              <a:rPr lang="en-US"/>
              <a:t>0000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162A849-857F-0C13-2CED-09BE1C441696}"/>
              </a:ext>
            </a:extLst>
          </p:cNvPr>
          <p:cNvSpPr txBox="1"/>
          <p:nvPr/>
        </p:nvSpPr>
        <p:spPr>
          <a:xfrm>
            <a:off x="6519087" y="1854030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5A746F-C367-B73F-CC7C-139D85B59103}"/>
              </a:ext>
            </a:extLst>
          </p:cNvPr>
          <p:cNvSpPr txBox="1"/>
          <p:nvPr/>
        </p:nvSpPr>
        <p:spPr>
          <a:xfrm>
            <a:off x="6808365" y="1854030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C367B2-F859-F850-458D-15FC7A9D208C}"/>
              </a:ext>
            </a:extLst>
          </p:cNvPr>
          <p:cNvSpPr txBox="1"/>
          <p:nvPr/>
        </p:nvSpPr>
        <p:spPr>
          <a:xfrm>
            <a:off x="6808365" y="2404363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A7C684-7785-5590-166C-A0137531A1B0}"/>
              </a:ext>
            </a:extLst>
          </p:cNvPr>
          <p:cNvSpPr txBox="1"/>
          <p:nvPr/>
        </p:nvSpPr>
        <p:spPr>
          <a:xfrm>
            <a:off x="7210532" y="1868141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B4B936-3CD3-C0B0-763A-A9479AE9CC39}"/>
              </a:ext>
            </a:extLst>
          </p:cNvPr>
          <p:cNvSpPr txBox="1"/>
          <p:nvPr/>
        </p:nvSpPr>
        <p:spPr>
          <a:xfrm>
            <a:off x="7499809" y="1868141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75A53F-CD02-4DE8-59B3-BE73D1144EAF}"/>
              </a:ext>
            </a:extLst>
          </p:cNvPr>
          <p:cNvSpPr txBox="1"/>
          <p:nvPr/>
        </p:nvSpPr>
        <p:spPr>
          <a:xfrm>
            <a:off x="7499809" y="2404363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4AE222-1DA6-7D7D-CD12-43CB4B5D10BD}"/>
              </a:ext>
            </a:extLst>
          </p:cNvPr>
          <p:cNvSpPr txBox="1"/>
          <p:nvPr/>
        </p:nvSpPr>
        <p:spPr>
          <a:xfrm>
            <a:off x="7210531" y="3004085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13499B-3F0C-49E2-FDF4-41A7C21CC283}"/>
              </a:ext>
            </a:extLst>
          </p:cNvPr>
          <p:cNvSpPr txBox="1"/>
          <p:nvPr/>
        </p:nvSpPr>
        <p:spPr>
          <a:xfrm>
            <a:off x="7499809" y="3004085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3F4653-6340-8DCB-6377-3370BB177076}"/>
              </a:ext>
            </a:extLst>
          </p:cNvPr>
          <p:cNvSpPr txBox="1"/>
          <p:nvPr/>
        </p:nvSpPr>
        <p:spPr>
          <a:xfrm>
            <a:off x="7499809" y="3540307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55F535-BD06-F8E3-7BA3-66978D09D7F7}"/>
              </a:ext>
            </a:extLst>
          </p:cNvPr>
          <p:cNvSpPr txBox="1"/>
          <p:nvPr/>
        </p:nvSpPr>
        <p:spPr>
          <a:xfrm>
            <a:off x="6358702" y="1748441"/>
            <a:ext cx="1532082" cy="247547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C75C22-A208-3580-2A3B-B1C3904A408E}"/>
              </a:ext>
            </a:extLst>
          </p:cNvPr>
          <p:cNvSpPr txBox="1"/>
          <p:nvPr/>
        </p:nvSpPr>
        <p:spPr>
          <a:xfrm>
            <a:off x="7987614" y="1819237"/>
            <a:ext cx="693684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1111</a:t>
            </a:r>
          </a:p>
          <a:p>
            <a:r>
              <a:rPr lang="en-US"/>
              <a:t>0101</a:t>
            </a:r>
          </a:p>
          <a:p>
            <a:r>
              <a:rPr lang="en-US"/>
              <a:t>0011</a:t>
            </a:r>
          </a:p>
          <a:p>
            <a:r>
              <a:rPr lang="en-US"/>
              <a:t>0001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A73154-7C0C-187E-C9D6-0D8C7DA8394A}"/>
              </a:ext>
            </a:extLst>
          </p:cNvPr>
          <p:cNvSpPr txBox="1"/>
          <p:nvPr/>
        </p:nvSpPr>
        <p:spPr>
          <a:xfrm>
            <a:off x="8679058" y="1819237"/>
            <a:ext cx="693684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1111</a:t>
            </a:r>
          </a:p>
          <a:p>
            <a:r>
              <a:rPr lang="en-US"/>
              <a:t>0101</a:t>
            </a:r>
          </a:p>
          <a:p>
            <a:r>
              <a:rPr lang="en-US"/>
              <a:t>0011</a:t>
            </a:r>
          </a:p>
          <a:p>
            <a:r>
              <a:rPr lang="en-US"/>
              <a:t>0001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E6D40C-CA2A-FBE8-93E1-357F82138261}"/>
              </a:ext>
            </a:extLst>
          </p:cNvPr>
          <p:cNvSpPr txBox="1"/>
          <p:nvPr/>
        </p:nvSpPr>
        <p:spPr>
          <a:xfrm>
            <a:off x="8679058" y="3004570"/>
            <a:ext cx="693684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1111</a:t>
            </a:r>
          </a:p>
          <a:p>
            <a:r>
              <a:rPr lang="en-US"/>
              <a:t>0101</a:t>
            </a:r>
          </a:p>
          <a:p>
            <a:r>
              <a:rPr lang="en-US"/>
              <a:t>0011</a:t>
            </a:r>
          </a:p>
          <a:p>
            <a:r>
              <a:rPr lang="en-US"/>
              <a:t>0001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1E32E4-4926-CEDA-380B-C4ABEE8ABA8E}"/>
              </a:ext>
            </a:extLst>
          </p:cNvPr>
          <p:cNvSpPr txBox="1"/>
          <p:nvPr/>
        </p:nvSpPr>
        <p:spPr>
          <a:xfrm>
            <a:off x="7987613" y="3018681"/>
            <a:ext cx="693684" cy="120032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0000</a:t>
            </a:r>
          </a:p>
          <a:p>
            <a:r>
              <a:rPr lang="en-US"/>
              <a:t>0000</a:t>
            </a:r>
          </a:p>
          <a:p>
            <a:r>
              <a:rPr lang="en-US"/>
              <a:t>0000</a:t>
            </a:r>
          </a:p>
          <a:p>
            <a:r>
              <a:rPr lang="en-US"/>
              <a:t>0000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45AB8C-DD4F-8AFB-91F1-62FDD46859B8}"/>
              </a:ext>
            </a:extLst>
          </p:cNvPr>
          <p:cNvSpPr txBox="1"/>
          <p:nvPr/>
        </p:nvSpPr>
        <p:spPr>
          <a:xfrm>
            <a:off x="8043087" y="1868141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9329F7-6809-91A8-8C26-4FF8172E3130}"/>
              </a:ext>
            </a:extLst>
          </p:cNvPr>
          <p:cNvSpPr txBox="1"/>
          <p:nvPr/>
        </p:nvSpPr>
        <p:spPr>
          <a:xfrm>
            <a:off x="8332365" y="1868141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BFB85B-0C6E-391E-11BF-04DEDE434620}"/>
              </a:ext>
            </a:extLst>
          </p:cNvPr>
          <p:cNvSpPr txBox="1"/>
          <p:nvPr/>
        </p:nvSpPr>
        <p:spPr>
          <a:xfrm>
            <a:off x="8332365" y="2418474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F4F910-8140-5940-53EC-C98219AC9A1F}"/>
              </a:ext>
            </a:extLst>
          </p:cNvPr>
          <p:cNvSpPr txBox="1"/>
          <p:nvPr/>
        </p:nvSpPr>
        <p:spPr>
          <a:xfrm>
            <a:off x="8734532" y="1882252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849D6E8-0D14-8FD5-B7EB-4AC23847EC74}"/>
              </a:ext>
            </a:extLst>
          </p:cNvPr>
          <p:cNvSpPr txBox="1"/>
          <p:nvPr/>
        </p:nvSpPr>
        <p:spPr>
          <a:xfrm>
            <a:off x="9023809" y="1882252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CA7B89E-DC00-4359-8268-BBF02332B98A}"/>
              </a:ext>
            </a:extLst>
          </p:cNvPr>
          <p:cNvSpPr txBox="1"/>
          <p:nvPr/>
        </p:nvSpPr>
        <p:spPr>
          <a:xfrm>
            <a:off x="9023809" y="2418474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0C0241-98AF-0CEF-A9AE-CBB01B788E94}"/>
              </a:ext>
            </a:extLst>
          </p:cNvPr>
          <p:cNvSpPr txBox="1"/>
          <p:nvPr/>
        </p:nvSpPr>
        <p:spPr>
          <a:xfrm>
            <a:off x="8734531" y="3018196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3AB116-CDF5-F885-A23F-670BCF270394}"/>
              </a:ext>
            </a:extLst>
          </p:cNvPr>
          <p:cNvSpPr txBox="1"/>
          <p:nvPr/>
        </p:nvSpPr>
        <p:spPr>
          <a:xfrm>
            <a:off x="9023809" y="3018196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683E6D2-EDE9-F4AD-A14B-CFE90395DC33}"/>
              </a:ext>
            </a:extLst>
          </p:cNvPr>
          <p:cNvSpPr txBox="1"/>
          <p:nvPr/>
        </p:nvSpPr>
        <p:spPr>
          <a:xfrm>
            <a:off x="9023809" y="3554418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C08C63-C85A-5442-8EAB-F0DCC36B7ABB}"/>
              </a:ext>
            </a:extLst>
          </p:cNvPr>
          <p:cNvSpPr txBox="1"/>
          <p:nvPr/>
        </p:nvSpPr>
        <p:spPr>
          <a:xfrm>
            <a:off x="7882702" y="1762552"/>
            <a:ext cx="1532082" cy="247547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F35AF2-AA7E-C568-7E01-8ED9F2CAAC2B}"/>
              </a:ext>
            </a:extLst>
          </p:cNvPr>
          <p:cNvSpPr txBox="1"/>
          <p:nvPr/>
        </p:nvSpPr>
        <p:spPr>
          <a:xfrm>
            <a:off x="7987614" y="4288681"/>
            <a:ext cx="693684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1111</a:t>
            </a:r>
          </a:p>
          <a:p>
            <a:r>
              <a:rPr lang="en-US"/>
              <a:t>0101</a:t>
            </a:r>
          </a:p>
          <a:p>
            <a:r>
              <a:rPr lang="en-US"/>
              <a:t>0011</a:t>
            </a:r>
          </a:p>
          <a:p>
            <a:r>
              <a:rPr lang="en-US"/>
              <a:t>0001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628CA69-376E-1569-8E11-0E66DBC85CD6}"/>
              </a:ext>
            </a:extLst>
          </p:cNvPr>
          <p:cNvSpPr txBox="1"/>
          <p:nvPr/>
        </p:nvSpPr>
        <p:spPr>
          <a:xfrm>
            <a:off x="8679058" y="4288681"/>
            <a:ext cx="693684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1111</a:t>
            </a:r>
          </a:p>
          <a:p>
            <a:r>
              <a:rPr lang="en-US"/>
              <a:t>0101</a:t>
            </a:r>
          </a:p>
          <a:p>
            <a:r>
              <a:rPr lang="en-US"/>
              <a:t>0011</a:t>
            </a:r>
          </a:p>
          <a:p>
            <a:r>
              <a:rPr lang="en-US"/>
              <a:t>0001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F7AD6A4-D078-80A3-54AD-4CC1DA7A743E}"/>
              </a:ext>
            </a:extLst>
          </p:cNvPr>
          <p:cNvSpPr txBox="1"/>
          <p:nvPr/>
        </p:nvSpPr>
        <p:spPr>
          <a:xfrm>
            <a:off x="8679058" y="5474014"/>
            <a:ext cx="693684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1111</a:t>
            </a:r>
          </a:p>
          <a:p>
            <a:r>
              <a:rPr lang="en-US"/>
              <a:t>0101</a:t>
            </a:r>
          </a:p>
          <a:p>
            <a:r>
              <a:rPr lang="en-US"/>
              <a:t>0011</a:t>
            </a:r>
          </a:p>
          <a:p>
            <a:r>
              <a:rPr lang="en-US"/>
              <a:t>0001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8274790-1B2F-9AD2-89E2-96D985B0AC64}"/>
              </a:ext>
            </a:extLst>
          </p:cNvPr>
          <p:cNvSpPr txBox="1"/>
          <p:nvPr/>
        </p:nvSpPr>
        <p:spPr>
          <a:xfrm>
            <a:off x="7987613" y="5488125"/>
            <a:ext cx="693684" cy="120032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0000</a:t>
            </a:r>
          </a:p>
          <a:p>
            <a:r>
              <a:rPr lang="en-US"/>
              <a:t>0000</a:t>
            </a:r>
          </a:p>
          <a:p>
            <a:r>
              <a:rPr lang="en-US"/>
              <a:t>0000</a:t>
            </a:r>
          </a:p>
          <a:p>
            <a:r>
              <a:rPr lang="en-US"/>
              <a:t>0000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C01DC9-008F-81BF-3EB8-BCFBFE1BE756}"/>
              </a:ext>
            </a:extLst>
          </p:cNvPr>
          <p:cNvSpPr txBox="1"/>
          <p:nvPr/>
        </p:nvSpPr>
        <p:spPr>
          <a:xfrm>
            <a:off x="8043087" y="4337585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D1173C-40D6-EEFA-577A-6A4947C6DA3C}"/>
              </a:ext>
            </a:extLst>
          </p:cNvPr>
          <p:cNvSpPr txBox="1"/>
          <p:nvPr/>
        </p:nvSpPr>
        <p:spPr>
          <a:xfrm>
            <a:off x="8332365" y="4337585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1DCC80-E020-B588-812A-4962F213C33D}"/>
              </a:ext>
            </a:extLst>
          </p:cNvPr>
          <p:cNvSpPr txBox="1"/>
          <p:nvPr/>
        </p:nvSpPr>
        <p:spPr>
          <a:xfrm>
            <a:off x="8332365" y="4887918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BCC02A2-7756-9D29-036C-4F1A07D55190}"/>
              </a:ext>
            </a:extLst>
          </p:cNvPr>
          <p:cNvSpPr txBox="1"/>
          <p:nvPr/>
        </p:nvSpPr>
        <p:spPr>
          <a:xfrm>
            <a:off x="8734532" y="4351696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F7CCCC-A72C-49D9-0F79-73E491793DC9}"/>
              </a:ext>
            </a:extLst>
          </p:cNvPr>
          <p:cNvSpPr txBox="1"/>
          <p:nvPr/>
        </p:nvSpPr>
        <p:spPr>
          <a:xfrm>
            <a:off x="9023809" y="4351696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578B79B-4697-194B-911A-322205D801C1}"/>
              </a:ext>
            </a:extLst>
          </p:cNvPr>
          <p:cNvSpPr txBox="1"/>
          <p:nvPr/>
        </p:nvSpPr>
        <p:spPr>
          <a:xfrm>
            <a:off x="9023809" y="4887918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667907-BC5B-C042-9803-7627E9D5F639}"/>
              </a:ext>
            </a:extLst>
          </p:cNvPr>
          <p:cNvSpPr txBox="1"/>
          <p:nvPr/>
        </p:nvSpPr>
        <p:spPr>
          <a:xfrm>
            <a:off x="8734531" y="5487640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565A33-1E74-BC01-108F-3A8BC5FADAFC}"/>
              </a:ext>
            </a:extLst>
          </p:cNvPr>
          <p:cNvSpPr txBox="1"/>
          <p:nvPr/>
        </p:nvSpPr>
        <p:spPr>
          <a:xfrm>
            <a:off x="9023809" y="5487640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E77A237-A205-4493-9CB1-C13BFCB4DF5A}"/>
              </a:ext>
            </a:extLst>
          </p:cNvPr>
          <p:cNvSpPr txBox="1"/>
          <p:nvPr/>
        </p:nvSpPr>
        <p:spPr>
          <a:xfrm>
            <a:off x="9023809" y="6023862"/>
            <a:ext cx="289034" cy="5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115366D-37B6-6316-2176-09A4E6574C49}"/>
              </a:ext>
            </a:extLst>
          </p:cNvPr>
          <p:cNvSpPr txBox="1"/>
          <p:nvPr/>
        </p:nvSpPr>
        <p:spPr>
          <a:xfrm>
            <a:off x="7882702" y="4231996"/>
            <a:ext cx="1532082" cy="247547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B4603B5-322F-BE83-FE3B-79EB11EE9DBD}"/>
              </a:ext>
            </a:extLst>
          </p:cNvPr>
          <p:cNvSpPr txBox="1"/>
          <p:nvPr/>
        </p:nvSpPr>
        <p:spPr>
          <a:xfrm>
            <a:off x="6463615" y="4274570"/>
            <a:ext cx="693684" cy="120032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0000</a:t>
            </a:r>
          </a:p>
          <a:p>
            <a:r>
              <a:rPr lang="en-US"/>
              <a:t>0000</a:t>
            </a:r>
          </a:p>
          <a:p>
            <a:r>
              <a:rPr lang="en-US"/>
              <a:t>0000</a:t>
            </a:r>
          </a:p>
          <a:p>
            <a:r>
              <a:rPr lang="en-US"/>
              <a:t>0000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978BE0-9EF6-D727-66A0-632EA889E167}"/>
              </a:ext>
            </a:extLst>
          </p:cNvPr>
          <p:cNvSpPr txBox="1"/>
          <p:nvPr/>
        </p:nvSpPr>
        <p:spPr>
          <a:xfrm>
            <a:off x="7155059" y="4288681"/>
            <a:ext cx="693684" cy="120032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0000</a:t>
            </a:r>
          </a:p>
          <a:p>
            <a:r>
              <a:rPr lang="en-US"/>
              <a:t>0000</a:t>
            </a:r>
          </a:p>
          <a:p>
            <a:r>
              <a:rPr lang="en-US"/>
              <a:t>0000</a:t>
            </a:r>
          </a:p>
          <a:p>
            <a:r>
              <a:rPr lang="en-US"/>
              <a:t>0000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9BA9BC-E0E4-7CA5-EBFA-2497DD299135}"/>
              </a:ext>
            </a:extLst>
          </p:cNvPr>
          <p:cNvSpPr txBox="1"/>
          <p:nvPr/>
        </p:nvSpPr>
        <p:spPr>
          <a:xfrm>
            <a:off x="6463615" y="5424625"/>
            <a:ext cx="693684" cy="120032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0000</a:t>
            </a:r>
          </a:p>
          <a:p>
            <a:r>
              <a:rPr lang="en-US"/>
              <a:t>0000</a:t>
            </a:r>
          </a:p>
          <a:p>
            <a:r>
              <a:rPr lang="en-US"/>
              <a:t>0000</a:t>
            </a:r>
          </a:p>
          <a:p>
            <a:r>
              <a:rPr lang="en-US"/>
              <a:t>0000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6D7538B-5A92-C23E-CDCD-0A36438ED36F}"/>
              </a:ext>
            </a:extLst>
          </p:cNvPr>
          <p:cNvSpPr txBox="1"/>
          <p:nvPr/>
        </p:nvSpPr>
        <p:spPr>
          <a:xfrm>
            <a:off x="7133893" y="5424626"/>
            <a:ext cx="693684" cy="120032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0000</a:t>
            </a:r>
          </a:p>
          <a:p>
            <a:r>
              <a:rPr lang="en-US"/>
              <a:t>0000</a:t>
            </a:r>
          </a:p>
          <a:p>
            <a:r>
              <a:rPr lang="en-US"/>
              <a:t>0000</a:t>
            </a:r>
          </a:p>
          <a:p>
            <a:r>
              <a:rPr lang="en-US"/>
              <a:t>0000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1D5677C-8D55-72D8-8770-EA07479E7923}"/>
              </a:ext>
            </a:extLst>
          </p:cNvPr>
          <p:cNvSpPr/>
          <p:nvPr/>
        </p:nvSpPr>
        <p:spPr>
          <a:xfrm>
            <a:off x="1764631" y="1780673"/>
            <a:ext cx="304800" cy="2887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321A4F-DF8C-A38E-DAF3-8327EA6C2B0B}"/>
              </a:ext>
            </a:extLst>
          </p:cNvPr>
          <p:cNvSpPr/>
          <p:nvPr/>
        </p:nvSpPr>
        <p:spPr>
          <a:xfrm>
            <a:off x="3048000" y="2013285"/>
            <a:ext cx="705852" cy="4491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4ECCC36-765B-5178-3D14-CEB2D4E11802}"/>
              </a:ext>
            </a:extLst>
          </p:cNvPr>
          <p:cNvSpPr/>
          <p:nvPr/>
        </p:nvSpPr>
        <p:spPr>
          <a:xfrm>
            <a:off x="5422231" y="2502568"/>
            <a:ext cx="866273" cy="794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4121468-C230-6858-8024-CB25C41B09D7}"/>
              </a:ext>
            </a:extLst>
          </p:cNvPr>
          <p:cNvSpPr/>
          <p:nvPr/>
        </p:nvSpPr>
        <p:spPr>
          <a:xfrm>
            <a:off x="9737557" y="3537284"/>
            <a:ext cx="1491915" cy="11710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3596B-41A9-9ED7-2011-40A0737CC112}"/>
              </a:ext>
            </a:extLst>
          </p:cNvPr>
          <p:cNvSpPr txBox="1"/>
          <p:nvPr/>
        </p:nvSpPr>
        <p:spPr>
          <a:xfrm>
            <a:off x="11229473" y="3914274"/>
            <a:ext cx="27351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n</a:t>
            </a:r>
            <a:r>
              <a:rPr lang="en-US"/>
              <a:t> bits...</a:t>
            </a:r>
          </a:p>
        </p:txBody>
      </p:sp>
    </p:spTree>
    <p:extLst>
      <p:ext uri="{BB962C8B-B14F-4D97-AF65-F5344CB8AC3E}">
        <p14:creationId xmlns:p14="http://schemas.microsoft.com/office/powerpoint/2010/main" val="355984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63" grpId="0" animBg="1"/>
      <p:bldP spid="64" grpId="0" animBg="1"/>
      <p:bldP spid="65" grpId="0" animBg="1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10" grpId="0"/>
      <p:bldP spid="112" grpId="0"/>
      <p:bldP spid="113" grpId="0"/>
      <p:bldP spid="114" grpId="0"/>
      <p:bldP spid="3" grpId="0" animBg="1"/>
      <p:bldP spid="6" grpId="0" animBg="1"/>
      <p:bldP spid="10" grpId="0" animBg="1"/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4D92C3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2912C-F57C-EA50-C2D6-B40A2C06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/>
              <a:t>Larger dimensions have the same pattern</a:t>
            </a:r>
          </a:p>
        </p:txBody>
      </p:sp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996937F-AE5A-20CA-7005-3B14ABC20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3" y="31582"/>
            <a:ext cx="3364152" cy="6803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13CEC8-2F57-BFA8-E361-D3E5FEBB7E01}"/>
              </a:ext>
            </a:extLst>
          </p:cNvPr>
          <p:cNvSpPr txBox="1"/>
          <p:nvPr/>
        </p:nvSpPr>
        <p:spPr>
          <a:xfrm>
            <a:off x="4912809" y="2218759"/>
            <a:ext cx="672238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defTabSz="548640">
              <a:spcAft>
                <a:spcPts val="600"/>
              </a:spcAft>
              <a:buFont typeface="Arial"/>
              <a:buChar char="•"/>
            </a:pPr>
            <a:r>
              <a:rPr lang="en-US"/>
              <a:t>Notice that this matrix is triangular, rows are linearly independent</a:t>
            </a:r>
          </a:p>
          <a:p>
            <a:pPr marL="285750" indent="-285750" defTabSz="548640">
              <a:spcAft>
                <a:spcPts val="600"/>
              </a:spcAft>
              <a:buFont typeface="Arial"/>
              <a:buChar char="•"/>
            </a:pPr>
            <a:r>
              <a:rPr lang="en-US"/>
              <a:t>So, we can expand the pattern and get an n dimensional chain of nested subspaces</a:t>
            </a:r>
          </a:p>
          <a:p>
            <a:pPr marL="285750" indent="-285750" defTabSz="548640">
              <a:spcAft>
                <a:spcPts val="600"/>
              </a:spcAft>
              <a:buFont typeface="Arial"/>
              <a:buChar char="•"/>
            </a:pPr>
            <a:r>
              <a:rPr lang="en-US"/>
              <a:t>The subspace generated by the first </a:t>
            </a:r>
            <a:r>
              <a:rPr lang="en-US" i="1"/>
              <a:t>k</a:t>
            </a:r>
            <a:r>
              <a:rPr lang="en-US"/>
              <a:t> rows is invariant</a:t>
            </a:r>
          </a:p>
        </p:txBody>
      </p:sp>
    </p:spTree>
    <p:extLst>
      <p:ext uri="{BB962C8B-B14F-4D97-AF65-F5344CB8AC3E}">
        <p14:creationId xmlns:p14="http://schemas.microsoft.com/office/powerpoint/2010/main" val="298844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38C-9AB0-AEF7-50DA-FCB3823E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know the subspace is invariant?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83480-55AB-CE24-9AC7-480D176E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47" y="2796440"/>
            <a:ext cx="257810" cy="2032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2C7AFE1-B1BC-192E-6161-4605B037ED56}"/>
              </a:ext>
            </a:extLst>
          </p:cNvPr>
          <p:cNvSpPr/>
          <p:nvPr/>
        </p:nvSpPr>
        <p:spPr>
          <a:xfrm>
            <a:off x="5422231" y="3224463"/>
            <a:ext cx="1347536" cy="7218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1E655-7701-95BA-2915-B4C609FD5A36}"/>
              </a:ext>
            </a:extLst>
          </p:cNvPr>
          <p:cNvSpPr txBox="1"/>
          <p:nvPr/>
        </p:nvSpPr>
        <p:spPr>
          <a:xfrm>
            <a:off x="3047092" y="1718231"/>
            <a:ext cx="1720378" cy="480131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</a:rPr>
              <a:t>1111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1111 = 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8</a:t>
            </a:r>
            <a:endParaRPr lang="en-US" sz="1200" baseline="-25000"/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</a:rPr>
              <a:t>01010101 =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7</a:t>
            </a:r>
            <a:endParaRPr lang="en-US" sz="1200" baseline="-25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00110011</a:t>
            </a:r>
            <a:r>
              <a:rPr lang="en-US">
                <a:solidFill>
                  <a:srgbClr val="000000"/>
                </a:solidFill>
              </a:rPr>
              <a:t> =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6</a:t>
            </a:r>
            <a:endParaRPr lang="en-US" sz="1200" baseline="-25000"/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</a:rPr>
              <a:t>00010001 =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5</a:t>
            </a:r>
            <a:endParaRPr lang="en-US" sz="1200" baseline="-25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</a:rPr>
              <a:t>00001111 =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4</a:t>
            </a:r>
            <a:endParaRPr lang="en-US" sz="1200" baseline="-25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</a:rPr>
              <a:t>00000101 =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3</a:t>
            </a:r>
            <a:endParaRPr lang="en-US" sz="1200" baseline="-25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</a:rPr>
              <a:t>00000011 =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2</a:t>
            </a:r>
            <a:endParaRPr lang="en-US" sz="1200" baseline="-25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</a:rPr>
              <a:t>00000001 =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1</a:t>
            </a:r>
            <a:endParaRPr lang="en-US" sz="1200" baseline="-250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AB6271-E326-D779-1BC2-5A0A73080694}"/>
              </a:ext>
            </a:extLst>
          </p:cNvPr>
          <p:cNvSpPr txBox="1"/>
          <p:nvPr/>
        </p:nvSpPr>
        <p:spPr>
          <a:xfrm>
            <a:off x="7330333" y="1702188"/>
            <a:ext cx="2795199" cy="480131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</a:rPr>
              <a:t>1111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1111 = 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8</a:t>
            </a:r>
            <a:endParaRPr lang="en-US" sz="1200" baseline="-25000"/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</a:rPr>
              <a:t>10101010 =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7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+ 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8</a:t>
            </a:r>
            <a:endParaRPr lang="en-US" sz="800" baseline="-25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</a:rPr>
              <a:t>01100110 =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6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+ 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7</a:t>
            </a:r>
            <a:endParaRPr lang="en-US" sz="1200" baseline="-25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</a:rPr>
              <a:t>00100010 =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5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+ 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6</a:t>
            </a:r>
            <a:endParaRPr lang="en-US" sz="1200" baseline="-25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</a:rPr>
              <a:t>00011110 =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4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+ 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5</a:t>
            </a:r>
            <a:endParaRPr lang="en-US" sz="1200" baseline="-25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</a:rPr>
              <a:t>00001010 =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3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+ 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4</a:t>
            </a:r>
            <a:endParaRPr lang="en-US" sz="1200" baseline="-25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</a:rPr>
              <a:t>00000110 =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2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+ 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3</a:t>
            </a:r>
            <a:endParaRPr lang="en-US" sz="1200" baseline="-25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</a:rPr>
              <a:t>00000010 =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1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+ b</a:t>
            </a:r>
            <a:r>
              <a:rPr lang="en-US" baseline="-25000">
                <a:solidFill>
                  <a:srgbClr val="000000"/>
                </a:solidFill>
                <a:ea typeface="+mn-lt"/>
                <a:cs typeface="+mn-lt"/>
              </a:rPr>
              <a:t>2</a:t>
            </a:r>
            <a:endParaRPr lang="en-US" sz="1200" baseline="-250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7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1D74-7AC1-8A25-A723-07E7BB67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Pascal's triangle</a:t>
            </a:r>
          </a:p>
        </p:txBody>
      </p:sp>
      <p:pic>
        <p:nvPicPr>
          <p:cNvPr id="6" name="Picture 5" descr="A math equation with lines and symbols&#10;&#10;Description automatically generated">
            <a:extLst>
              <a:ext uri="{FF2B5EF4-FFF2-40B4-BE49-F238E27FC236}">
                <a16:creationId xmlns:a16="http://schemas.microsoft.com/office/drawing/2014/main" id="{06D09C83-E57D-8611-D7AF-BCA890476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78" b="-334"/>
          <a:stretch/>
        </p:blipFill>
        <p:spPr>
          <a:xfrm>
            <a:off x="8589694" y="135701"/>
            <a:ext cx="3358445" cy="1009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459F0-D0F0-5A2B-71CD-CB659934F6FA}"/>
              </a:ext>
            </a:extLst>
          </p:cNvPr>
          <p:cNvSpPr txBox="1"/>
          <p:nvPr/>
        </p:nvSpPr>
        <p:spPr>
          <a:xfrm>
            <a:off x="839610" y="1566332"/>
            <a:ext cx="106877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Take combinations of row n choose k (both nonnegative integers such that 0 ≤ k &lt; n) we get Pascal's triangle.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We get the same pattern as our basis elements when we convert these values to binary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4834B-638E-35FE-740B-58034A33D75D}"/>
              </a:ext>
            </a:extLst>
          </p:cNvPr>
          <p:cNvSpPr txBox="1"/>
          <p:nvPr/>
        </p:nvSpPr>
        <p:spPr>
          <a:xfrm>
            <a:off x="9131671" y="282192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= 00000001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85203-7CF7-3F8A-4947-AFE3B35599D8}"/>
              </a:ext>
            </a:extLst>
          </p:cNvPr>
          <p:cNvSpPr txBox="1"/>
          <p:nvPr/>
        </p:nvSpPr>
        <p:spPr>
          <a:xfrm>
            <a:off x="9131671" y="3244962"/>
            <a:ext cx="34089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= 00000011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60131-B66A-AC4B-2688-1B1907781FD4}"/>
              </a:ext>
            </a:extLst>
          </p:cNvPr>
          <p:cNvSpPr txBox="1"/>
          <p:nvPr/>
        </p:nvSpPr>
        <p:spPr>
          <a:xfrm>
            <a:off x="9131671" y="3700081"/>
            <a:ext cx="3096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= 00000101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7E50C-D656-4731-8D46-5DBDA50D5439}"/>
              </a:ext>
            </a:extLst>
          </p:cNvPr>
          <p:cNvSpPr txBox="1"/>
          <p:nvPr/>
        </p:nvSpPr>
        <p:spPr>
          <a:xfrm>
            <a:off x="9131671" y="4083012"/>
            <a:ext cx="3890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= 00001111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312E8-9085-040B-7966-1360C20B30F3}"/>
              </a:ext>
            </a:extLst>
          </p:cNvPr>
          <p:cNvSpPr txBox="1"/>
          <p:nvPr/>
        </p:nvSpPr>
        <p:spPr>
          <a:xfrm>
            <a:off x="9131671" y="4578237"/>
            <a:ext cx="3088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= 00010001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066D9-7B0B-3DDD-8C43-DB8BF4EF37D7}"/>
              </a:ext>
            </a:extLst>
          </p:cNvPr>
          <p:cNvSpPr txBox="1"/>
          <p:nvPr/>
        </p:nvSpPr>
        <p:spPr>
          <a:xfrm>
            <a:off x="9131670" y="5098790"/>
            <a:ext cx="3088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= 00110011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A7210-BA24-223B-3A08-3B501772913B}"/>
              </a:ext>
            </a:extLst>
          </p:cNvPr>
          <p:cNvSpPr txBox="1"/>
          <p:nvPr/>
        </p:nvSpPr>
        <p:spPr>
          <a:xfrm>
            <a:off x="9131670" y="5679944"/>
            <a:ext cx="3072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= 01010101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C5800F-8ED8-3626-451F-33122B143C66}"/>
              </a:ext>
            </a:extLst>
          </p:cNvPr>
          <p:cNvSpPr txBox="1"/>
          <p:nvPr/>
        </p:nvSpPr>
        <p:spPr>
          <a:xfrm>
            <a:off x="9131670" y="6336779"/>
            <a:ext cx="34249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= 11111111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118396-7C98-5966-FB2D-DBB3173AB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54" y="133350"/>
            <a:ext cx="4210050" cy="1104900"/>
          </a:xfrm>
          <a:prstGeom prst="rect">
            <a:avLst/>
          </a:prstGeom>
        </p:spPr>
      </p:pic>
      <p:pic>
        <p:nvPicPr>
          <p:cNvPr id="11" name="Content Placeholder 10" descr="A pyramid of numbers and letters&#10;&#10;Description automatically generated">
            <a:extLst>
              <a:ext uri="{FF2B5EF4-FFF2-40B4-BE49-F238E27FC236}">
                <a16:creationId xmlns:a16="http://schemas.microsoft.com/office/drawing/2014/main" id="{552D09A0-1032-F94B-4A4C-4AD98D577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48000" y="2812156"/>
            <a:ext cx="6096000" cy="389106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C6A2C3-DBF3-C3B4-A446-E09131F9898B}"/>
              </a:ext>
            </a:extLst>
          </p:cNvPr>
          <p:cNvSpPr txBox="1"/>
          <p:nvPr/>
        </p:nvSpPr>
        <p:spPr>
          <a:xfrm>
            <a:off x="2438400" y="282340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n=0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69E32-365F-A2FE-6F17-242B68106DF2}"/>
              </a:ext>
            </a:extLst>
          </p:cNvPr>
          <p:cNvSpPr txBox="1"/>
          <p:nvPr/>
        </p:nvSpPr>
        <p:spPr>
          <a:xfrm>
            <a:off x="2438399" y="324852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7E1B0-7A8C-A753-2345-111A53895C6E}"/>
              </a:ext>
            </a:extLst>
          </p:cNvPr>
          <p:cNvSpPr txBox="1"/>
          <p:nvPr/>
        </p:nvSpPr>
        <p:spPr>
          <a:xfrm>
            <a:off x="2438399" y="36977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n=2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E5103-6954-EB10-85B5-CFFA72175FC6}"/>
              </a:ext>
            </a:extLst>
          </p:cNvPr>
          <p:cNvSpPr txBox="1"/>
          <p:nvPr/>
        </p:nvSpPr>
        <p:spPr>
          <a:xfrm>
            <a:off x="2438400" y="408271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n=3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63D70E-76C9-02BF-AAE1-637C7D79E5C0}"/>
              </a:ext>
            </a:extLst>
          </p:cNvPr>
          <p:cNvSpPr txBox="1"/>
          <p:nvPr/>
        </p:nvSpPr>
        <p:spPr>
          <a:xfrm>
            <a:off x="2438399" y="458001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n=4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F1A560-7D34-7A20-CA17-AD1EDD0C13B9}"/>
              </a:ext>
            </a:extLst>
          </p:cNvPr>
          <p:cNvSpPr txBox="1"/>
          <p:nvPr/>
        </p:nvSpPr>
        <p:spPr>
          <a:xfrm>
            <a:off x="2438399" y="510138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n=5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7E8BB-1410-018C-D95E-802717C1955F}"/>
              </a:ext>
            </a:extLst>
          </p:cNvPr>
          <p:cNvSpPr txBox="1"/>
          <p:nvPr/>
        </p:nvSpPr>
        <p:spPr>
          <a:xfrm>
            <a:off x="2438399" y="56789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n=6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A73904-5B00-4B98-7F47-3319F520135C}"/>
              </a:ext>
            </a:extLst>
          </p:cNvPr>
          <p:cNvSpPr txBox="1"/>
          <p:nvPr/>
        </p:nvSpPr>
        <p:spPr>
          <a:xfrm>
            <a:off x="2438399" y="633662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n=7</a:t>
            </a:r>
          </a:p>
        </p:txBody>
      </p:sp>
    </p:spTree>
    <p:extLst>
      <p:ext uri="{BB962C8B-B14F-4D97-AF65-F5344CB8AC3E}">
        <p14:creationId xmlns:p14="http://schemas.microsoft.com/office/powerpoint/2010/main" val="172913406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23B30"/>
      </a:dk2>
      <a:lt2>
        <a:srgbClr val="E8E4E2"/>
      </a:lt2>
      <a:accent1>
        <a:srgbClr val="4D92C3"/>
      </a:accent1>
      <a:accent2>
        <a:srgbClr val="3BB1B1"/>
      </a:accent2>
      <a:accent3>
        <a:srgbClr val="47B688"/>
      </a:accent3>
      <a:accent4>
        <a:srgbClr val="3BB14E"/>
      </a:accent4>
      <a:accent5>
        <a:srgbClr val="62B447"/>
      </a:accent5>
      <a:accent6>
        <a:srgbClr val="88AE3A"/>
      </a:accent6>
      <a:hlink>
        <a:srgbClr val="3A9431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EDF2E96-AE4F-4BAD-B887-7ACA1F4D8AD9}">
  <we:reference id="wa104381909" version="3.5.1.0" store="en-US" storeType="omex"/>
  <we:alternateReferences>
    <we:reference id="wa104381909" version="3.5.1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P&lt;/mi&gt;&lt;mfenced&gt;&lt;mi&gt;&amp;#x3C3;&lt;/mi&gt;&lt;/mfenced&gt;&lt;/mstyle&gt;&lt;/math&gt;\&quot;,\&quot;base64Image\&quot;:\&quot;iVBORw0KGgoAAAANSUhEUgAAAPcAAABWCAYAAAATzAAYAAAACXBIWXMAAA7EAAAOxAGVKw4bAAAABGJhU0UAAABEsZUXFwAACxhJREFUeNrtXX9kl1sYf0wmM2MmyWRkJsmMSTKZMZmZzMhMkkSSJBm5ritJJLkmMzKZZEaSSRJJJrniSnJdiclkZiKZyUx03+fuTNu7933P827nvO85z3k+nP/q++w853ze85znPD8ABC6gJhpHRQ2FoVb0LSgCfdGYi8ZyNPaIOgrBZDR+RuNxNOpFHQLTqIvGQ7XJcLxQJ4rAPgbX6P1bNAZEJetxYo2CbA08zZaisRCN+Wg8i8ZENEbUghyIRoWHuutU81md53g0tsmWKhRdal+trsFYNLaLWlbQFo1H0ZiJxo8CiJ71AXgSjbPR2OGB3q7H/v5h2UqloSX2kX0fjd2ilvXAU6c7GrfVSVsm0fEU3OuoGf4i9vf+KVundOxWB9Tqmsyrg0uQgAZYcRDlIeU/0TgZjV2x36pSikYT/G40ZnP8Jn5oqh3RCTrKPsX+vluyVZzBrhjB8YASb3oKLuUg4aucd51e9TGg/PbHaDSWrIuDMdMPx6hsEScJHj88xNGWgKM5yN28id+vUCYt5feRWPtK0kNHzGnzU/kpBG4Cr3NfYuvVL2pZjz4i8T5tUc5VopwZdectEu3RWIz9HW9APLKuA6+BcQdxj6jlF04RSTdiQNZzoqzxgk3xhQQLYqdsDS9wNrZ236PRKmpZwT0i4XoNyGoC+lNcEeZ5Q8IdG/++w7ItvMJEbA3nYKPDN0i8A9qzVaUheY+J5L5jed4YYfYxQe5V2RLeAddyNuFaFXSwUSXxJH1uUOZxIrm/Wp570kfmrfDEW/QkrOdQyAqhesoHDcqsB7veeQouJ8j6AeV56gVmMJmwrkdCVcZQSfdfamRcn4U5N6dYK0PCDe/RmLC2aK7XhKiM9wSCzVmQS42KO2VYLr65JwXV4DNYnXCDBe6U4L9xDruIBBuzIJv6JDZoWO6VFDnXhRNs0JSyxgdCUgL1fbuvRHKfNihzd8p1AF8C5E2bF55B4M7SCQK58P5iI0rrHZHcJuOF097zx4UL7JD2InM8hMlXwMZwy6QxZUn+ApHc3Ybk7cuQ0SVcYIdKZZHF13oa/CwYkguHieT6zYLsbUB/CjNlNaRZKYshLHagmExZ8zPcJ05N4rARo9tOlG3qjrQnQ8aEcIAtTkN6ajFrvCGQ64sl2b8Tyf2HIXm3MmScFA6wRdZHvZfrpGuJ5LpnST7VmdZg6ArwJUOGlCfmjbR4iimuE+4nkstG4nsrUfZDQ/L6SrBMuKBOnXDX1PXlJazE+2NKpcnae/giY6vE1oMMuU0cF436BGajLvcz4oLvNyTvUQEfEE7Aj+9NoJfGMjH+tjifrCsgy8CleYLCX5doMZgqH4wm+XKGnBvC5f+BLxLnCyZ0UcUne8FeZSEnv8wUhZvOacZ6V98IcqcNmmi6jLfQ623hW/BljU+iiGGzLJIuA5FVSCrVU33IoEzM1KGUOca7XItBubc18kKutoIn2kzJpF69/tkuqPCjwEOsVLyEYoskdKnfoyxyt+G56rzylQGSuk7jZCp6vC5gztMl3fcLRRXQqq6YCOzAVkGjxAX+boHYugozSwESGwtBfnaI2EU5tSah+NyJwkEtYbyV4Ho0q4cUYalljFsszLVTI/dzYMQ+Bvmfr/BUxcqiGJePIbpHYlYY5gf40KtLVwCURSlk6kl6UZ2kOyA57nqbsgI61N0N//39Tdzh8O+xVSHjtEb244CIfW4TpD6Y8lvoGF372jIF7sfm39DM9wqHRZ4FN0wx3BC260rrvtYPhNgbBp7ElMo37eBXu6WTUEzAVGnYWzKh0SS8C8UVi9eVTx4LgNj9OdYH37jz9GmLx+tfc/xKwvqKdrEEQs8oEh2D4utH664II8yJfSCH3wOjBvPGFtTAxpx8V1sc94D+pcbrtN+nxIXuUPfVe+r0m1aLiCfvcuwkxs2DgSnY+fOR+j8X1D287GKDOucR517btTn8H09g80+CNyH5pcW1RgBdBD00+rrYujBMbjWmKqDY2myu4SGR2C+2SMSmjN+tdkgfHQRdeFuNh9p4gEusdRVhrlzzuI8R1/oDmHmpeJdBcFdMXUqV3z5fF/w2ccE7GZmlurmeYEjsKqAFqSwYNEOHwf2sq2qwG9tRKj4ALUqMSy2xw4GS+wrYD1KKo1/jqGrwhNynfFxwal+uR4w2eWeA5K4GWkXZScNy26CYUlm2r2le+mDOEMl9ltFG7wiQ3JeJ1lm9YbnbNTKfOqCbSoJurvm46FTPKaeSM/sCJDfl6ctWmKXufl82tgPDk7sCaIEM0wxN1JC85UeAlsZbXQK5lzzZD97duSnmKcdoLUrTA07v3HdLPLUrmJDbO2/5DSK5OdZw1uWtDzOaq64mHurCVqPDOo3sbw7oh/I06t0791ugVUDhWJFEt+G59GtuIayxzfTWbtBHwZUNytOoVxFqO4mn9kvgiScQRlYY5TVkwKL8QQ8+ohSfhFex5QNEcl9mSu5Q8rl187RdRmjSgysfu6ywCSK5W5mS+wK4//5ahIVis22OLiFpGdyoT6aLt5/3bdEp0Uqc2+no7oKzTOapqyxrM7VVV5PvniM60lVi8So68yDx1B5nTG5dyCGX6qe6OAabjRd0NQJcsQp17aq9yu2nJhAMAG/8C/zrluue/DosyW3w6Nqj80sc82nBXxHJXcec3HdK2vgukbvKktwhjYNqn0M60jn9dvmy2DVAazzwFvhDdyfk0CtsUTNHG15grFWe5UhzrXvmJ2ASek2teBlCh8vtwL/Lpy5QyQbGIbs9j0s11Co0h51XoddjRHIfgTCQ9VTEIYd9omByZ+XKz4MbxRnWopETDyi9t5eBT9UVHbKeQTg8BZ6H4pyGeOVLSy1Fr32bZ1ezBZ940Ab0OtWhoEpjmtd7Pj/dydRuUFaaY2rJ4RPwOmS3s/IGQ0Ryj0JYyEqJ5OBUe50xv0FDMq5lnH4uvzpkXcsO+bLAmLO6SCT3cGDkbgXeCSRZRfdNvIqkdatBE32/w3qpgPTmFO98WuCbQG/z8wDCw18puphjMr+s3mhHt/C7adFdaKLXenxN9abyyqkcxDax4D4iqzFDC4P5YbvlzxkfsLyBGnUpJi06IX2pP5f2YfoMjjvS8C2xB/RZQboyt5iSVxkIwd+DH0EXm0VjBsE/AS3Wu1KZ4fGElGVlHdYyWO8Lrv7BE+q+8GMLpE4KF/wIK+++bYzJ3QtMW7jGTvAsE30CNjZqrFUHxZA6meMOs5vgUYimQnPGR87ZU9t2290TwBtvUubdw2ye6GR7tck9sKw+ECfAvY6dVKS9HPWBgC3Sao5xLTeFceBYiuk+rBRuwIKFS/CrBfNXNXcMKb0EKxFovgc4YbBN0svRC9n+/DGaQvCDohoWSEp5RrLvEdXwB943k8J0p0Q1LHwOSaf2OVFNOEh7GjsqqmFnlT0RtchGWPWmVotqvERS0MoM8C9KIkgAJpUkvYUOi2q8QzVsLMqADsNmUU24QCfLlwSCd4pqvEJSAYkeUYsA0yLjaaHocNspqvEC54B3o0fBFpFUngqTTbaJapwGppvGozUHRS2COM5CcrimwE1ghdV4DPwlUYsgDUmN9a6LWpwD1mqbE1NckBcDYuo5DQypnYX1XnGJTxDkusvFTb6LohYniL02rRVP71ZRiyAvmqLxAcJoeezLHXutKY7hwjtELYLNAoMj4r2mbolaCkd7zJK6KioRmEJ/bHOhF71S1FIIMK98NQ5hBsyWaxYI/sdO+NXhAyuUNIpKrANzy1e7tY6AxP0LLAOdbRLaWBwwFLiN+yT/A+b7t52ZdL0DAAAAjXRFWHRNYXRoTUwAPG1hdGggeG1sbnM9Imh0dHA6Ly93d3cudzMub3JnLzE5OTgvTWF0aC9NYXRoTUwiPjxtc3R5bGUgbWF0aHNpemU9IjE2cHgiPjxtaT5QPC9taT48bWZlbmNlZD48bWk+JiN4M0MzOzwvbWk+PC9tZmVuY2VkPjwvbXN0eWxlPjwvbWF0aD6T2qdAAAAAAElFTkSuQmCC\&quot;,\&quot;slideId\&quot;:272,\&quot;accessibleText\&quot;:\&quot;P open parentheses sigma close parentheses\&quot;,\&quot;imageHeight\&quot;:9.297297297297296},{\&quot;mathml\&quot;:\&quot;&lt;math style=\\\&quot;font-family:stix;font-size:16px;\\\&quot; xmlns=\\\&quot;http://www.w3.org/1998/Math/MathML\\\&quot;&gt;&lt;mstyle mathsize=\\\&quot;16px\\\&quot;&gt;&lt;mi&gt;&amp;#x3C3;&lt;/mi&gt;&lt;/mstyle&gt;&lt;/math&gt;\&quot;,\&quot;base64Image\&quot;:\&quot;iVBORw0KGgoAAAANSUhEUgAAADgAAAAsCAYAAAAwwXuTAAAACXBIWXMAAA7EAAAOxAGVKw4bAAAABGJhU0UAAAArbJhr3gAAAslJREFUeNrVmTFIXEEQhheRQ0QOREIIItccIRwpAiIWFiIEERER4ZAQrkgTQrAIQbASCYfNISGFjYiFSDgIFiJy2ASRYBckRYp0IaQIh3CIBDkOQWdhHhzybmbvvZl958Bf6dv/vrf7Zmd2jfEXA6A5UBFUBh2DaqArUB10I6RrUJ8vqGFQCfRTEIDTd22oHtCiZ6hmrWuBpUDLoPOEwALNaMDZb+tPwmDB99ctnTi+dABYoFNJuFHQ3w6Cs1qTgstHSO327b4B5UBdoEncJoK/X4KGTAfE2whgoy3GegKqNv3vCcLfCzg7I68cxhy/89xWUnALbcDZPTDbxtjrd54v+oYbwZLKBe4oQqmUxhlvHuejL7j+Nva4Q9zwo0QpZLyy9L4WFnuOcF9j/pjHxLhqxXPeEe4XLrO48YOAFM+uvY4b+WWbCYWKDR+beBCrjrP30lOmtnVmRsqoLySrhWlf+KWOMX4rUkbLDnB22xhU6CUpz4qUkcu2sKqU2LjvPXZMOsDVFFM35VuXMNhOcPa6fABWHbrmh4onb5T3RVyDZw6zd6BYNU07VEux4rUD4AtFwCXGezOuwY7D8uxRBNxn/OfiGhwyBieKcLZQbxDeDYmXW2MANXu0ecZ7R8KEa2oXFAErjPewhMk1YzKhBJfxVaJxgL1KgJ+YxJaTMvrPAGoc6Q0xyUW0DzxjADXis6GvwkTPZMqeAZ8TXlXJBjeIRQYwJeiVJtqyK2x+xSPLAI57qFrq2LKpxSkBuCTkUSQa2gmjHFME4JnA+O9ajG2X61PjKQ4IyNkY434gDq/6jcd4QJyJ/gM9itDIhhXy9j6/YBKKLAH527E2TOGSrIV0BiXfs9ZqJqnlWsYebaDpGfujZ7D8Og9JIqUIK8D4SDzfTLR78wa+pILxcFMkUTfaY41dbH4vcN+q4+Zsl+Ixll/vsVJJ9Er6FpkwHygimzzLAAAAcHRFWHRNYXRoTUwAPG1hdGggeG1sbnM9Imh0dHA6Ly93d3cudzMub3JnLzE5OTgvTWF0aC9NYXRoTUwiPjxtc3R5bGUgbWF0aHNpemU9IjE2cHgiPjxtaT4mI3gzQzM7PC9taT48L21zdHlsZT48L21hdGg+S13wlAAAAABJRU5ErkJggg==\&quot;,\&quot;slideId\&quot;:272,\&quot;accessibleText\&quot;:\&quot;sigma\&quot;,\&quot;imageHeight\&quot;:4.756756756756757},{\&quot;mathml\&quot;:\&quot;&lt;math style=\\\&quot;font-family:stix;font-size:16px;\\\&quot; xmlns=\\\&quot;http://www.w3.org/1998/Math/MathML\\\&quot;&gt;&lt;mstyle mathsize=\\\&quot;16px\\\&quot;&gt;&lt;msup&gt;&lt;mi&gt;x&lt;/mi&gt;&lt;msup&gt;&lt;mn&gt;2&lt;/mn&gt;&lt;mi&gt;n&lt;/mi&gt;&lt;/msup&gt;&lt;/msup&gt;&lt;mo&gt;+&lt;/mo&gt;&lt;mn&gt;1&lt;/mn&gt;&lt;mo&gt;=&lt;/mo&gt;&lt;msup&gt;&lt;mfenced&gt;&lt;mrow&gt;&lt;mi&gt;x&lt;/mi&gt;&lt;mo&gt;+&lt;/mo&gt;&lt;mn&gt;1&lt;/mn&gt;&lt;/mrow&gt;&lt;/mfenced&gt;&lt;msup&gt;&lt;mn&gt;2&lt;/mn&gt;&lt;mi&gt;n&lt;/mi&gt;&lt;/msup&gt;&lt;/msup&gt;&lt;/mstyle&gt;&lt;/math&gt;\&quot;,\&quot;base64Image\&quot;:\&quot;iVBORw0KGgoAAAANSUhEUgAAAyIAAABlCAYAAACx+FcXAAAACXBIWXMAAA7EAAAOxAGVKw4bAAAABGJhU0UAAABTMkaS0AAAErFJREFUeNrtnQ+EFd0bx4+1spJIkpVXJEmSSJKsLEmykmVlZSVLkqysyE+yksgrK6/ESpLXiiRJEklWkkhWkkSSlbWWJMnK8v7O4861s9OZc2buzJ07fz4fDunee2b2Oc883/PMnHmOUuBio25ndLur20fdfun2W7c53X7o9kK3m7r167YMcwEAAAAAc0tIwl7PEf6L0cSJrum2JoPzW6Lbbt2O6nZDt2e6jVu+v1K3Ed1ee44uTv9ctz6GGgAAAIC5JXPL1rNCtzsxnSTYfup2PMVzEufr1e2Sbvd0mw457pGQ35/wzinsfAcYdgAAAADmlswtW0enbh8SOoq/jaWYQT/S7atu8yHHmvcyUz8dER3/PUMPAAAAwNySuWVrWKXbpxQdpd6upnye4hDPDMeZCHxvqW5Pvc+uq9p6ROGkMj/2AwAAAADmlswtW8DTJjiK67FWoxw1HOO07/N23R6r2iOzA4Hfthl+O8fwAwAAADC3ZG6ZPacMBnzt/f8OVXt5p448kurSbdj7ThRn+a7+fLSVhKuGY2zwfX7Lc5Quw29xFgAAAADmlswtc8BqVSuVVjfcjCHTs9Gtoq39u5DiOb9V4evw6o6/L+S3m0POrwNXAAAAAGBuydwyO0Z9BpMXdtY20IfUeH7kcJZZL2NMw7mDfV/0PpMMW14sOmP5fV/I+e3HFQAAAACYWzK3zAYZ5Dm18Ahpa4K+JOtzPU7bncI59xv6FSeR0nBfVK0Em40ryvxCUTvuAAAAAMDckrllNgz5DHYmhf42qvASaMGXfhrldqDPGe//pZTalOc0Nl4ZzusprgAAAADA3JK5ZXZMqIV1cG0p9XnT4iy3Uuj/e6BPKZ9WfyTWFSFLNznzGVwBAAAAgLklc8tsWO4z1sEU+91jcZa7Cfverszl22SN4OUIv+8NOa/tuAMAAAAAc0vmltlQN9xkyv22qfBHaEmd5Wygv1+6jataZYUolQluGM7pG64AAAAAwNySuWV2XFHN2RBGeB/iLOMJ+w3uejml4r2oZNrd8zauAAAAAMDckrlldgx4WWRbE/p+EOIsfyfosz0kG4462BtCzukwrgAJkBfYpI75GKaABpBlDAcwA0ChY/MKrmPmlswt88W9kIHpS9DnQUN/4jzrI/7+WMg5rWG4oMEJ5Iiq7bIqfvQDk0BMZAnDtKqVeFyHOQAKG5vve8d6wJyCuSVzy3zwsAkDM2bo706M3981/P4dQwUxkeoY59SfFTZIRCAqKwPxSEo8rsAsAIWNzad9x5Pj9zMczC2htZjqKSd9cemjoc9dEX/b5rs74m9XGCqIyFJVe6HtW0ggJBGBKEjllxm1eG0zG14BFD827/OOVT+ulJvtYHiYW0JrmDMMzHCC/tYb+vsY4/ddIQGqh6ECByIkcrdrVtl3diURARcXAz5zFZMAlCo2bw3caHir218MFXNLyJaVyrzN/aoEfZrW4I3E+P25kHPiTiSEscQLcNMOkSMRgSgx8WnAX0YxC0ApY7MkHl/U4h26dzFszC0hO0wbu/yTsE/TGryNMX4/bvj9E8P3dsd0QigfEkBOxRA5EhGwIS+hfw74ymXMAlDq2NwZSEbkTj5VtZhbQkZcN2SHSV4kkjV4v1SyF4FMJd/OGO5izOAslUX87KRaqB8et5GIQJAdavEyjf+8+AgA5Y/Nkox8DZwLL7Ezt4QMAkZQeM8n7LPbMNAXYvYxaeijy/d5h/edZwxhJX32uFq4eyVl+557QU/uXL8gEYEG49aPgI/cwywAlYrNcnc9+A7LIYaWuSU0jwOBAfmskleNuGAY6O0x+zBVNahvtiOPex96d1tWMYSVo75T62vdhkJ84AaJCMRgtyHmvFJU0AGoYmzepf7cMI+XmZlbQpOYCAzI7hT6DJZrm26gD9OumZtU7bGerOeTx3PbGL5KMuL5go3VJCIQkR3qzychM54PAUA1Y/PxwDkx52BuCU1gp0r/hczlhkEea6Af28ttss5wP8MHDt6TiICDterP5QMiVF2YBqDysfm2YeLbyfAxt4T0eOMbgJcqnfJlhwyDu7eBfi6FOMq3BvuD6nGfRAQsyM7opo2xzmMaAGKzFyOCL6+/UpR6ZW4JqeCvxZzHZQjtXhb9XdXK6H1StTr+ZbsbIX/n1ZDWh5sm4h6JCFgwVU95g1mA2Exs9tGj2IWbuSWkzl9qYU20rIfbjklaxhJLMGYXZxIRaA5nDP4gS7I2YRogNhObA5ie4HD3nLklNIhUB3jpu5jYsAexQ+ygSmxR5hcWucsJxGZis4n1hpghS7aWM5TMLSE+oz5HOYI5EDvEDiomlu8MviAlHVdiHiA2E5tDGFPpvCzN3BIqzWGfowxjDsQOsYOKMRLiCxcxDRCbic0WNoScK8uPmFtCRGSDnl+KqjCIHWJHIlJNZP3ynDKXbGTPECA2E5tdPFYUuGBuCQ2xUbdZAihih9iRiFSYWyF+MI5pgNhMbI7A4ZDzPczckmsCwpHdIut1sP/FHIgdYkciUkE2WfxgH+YBYjOxOaJP/Dacr5SAbWNuCfAnstzgs+coDzAHYofYkYhUlNshPvCzghMIIDYTmxsnbDPGY8wtARYjFWDeeo7yVLETKGKH2JGIVJN1Fh+4jXmA2ExsjsFgyDl/ZG4JsIDUtn7lOcoL3ZZhEsQOsSMRqSiXLT5AmUkgNhOb07qxcZC5JURFHsXvVrVSjnd1m1K1t/5l7d8T3dYm7F/6ljtt37w+ZZv7UZVNnfoO3SY8R5nUbQXDjdghdiQiFUXu1s1afGAdmld4zSM2E5uzZjrkvCdKPGbMLVMSpF4vWP50XASfG8z0ZN3cI0u/77zBbObf+Nj3N6xKuX+xXTeuhNghdlAQei3jP4vmFV7ziM3E5lZwx3LuG0oaS5hbJqBLtxtqoc5x1HY25nG2qdpdIFe/p5r4t9ZfopJKBmtS7nuwxBcZYofYQfV84C6aV3jNIzYTm1vBWcu5l3FzVOaWDdKnaiXVgk4yFzEof4lxrJ26fY/Yb7Nq1o97/c80YUA3e6L2nPiJ2CF2UBDkLt5vy/hfQvMKrXnEZmJzqzio7E8XywRzywQc8URIMrmTuu1QC2Ua5RH0hQgBdEeE48iGLt9U9LtOzQjKY17fIgzbUu5b6u/X10MOEj8RO8QOCsIBx/gfQvMKq3nEZmJzK1njOP/tJRkn5pYJkZfkXGXF7jicacTxe1kn90XFe/x9IuW/s14RRrLKrhQDsLx8+LdauJsm/XcoQOwQu2axJ2YsKXK7l4E9/3GcQ1fJ/L0qmkdsJjbngXnL+Z8vwRgxt8yIrY6L4Ynlt3Kn6Vngu2u9/5e7SjcM/b1J2eAjGU4cxoidiB1iRyJSoERk0nEOS9C8wmkesZnYnBc+Wc7/dcHHh7llxny0GGhOhe+6669NH/boWR5hX1G1lyL/p9KtuTyU8cRhJ66C2CF2JCIFSUTkupp3xHY0r1iaR2wmNueJ+5bzny9wAs7csgVcdRhpq+E3+3yft2J7+yMZO8o73ASxQ+xIRAqUiLhsOYXmFUrziM3E5rxxy/E39BRwXJhbtoheh6H6A9+XNbIzPiMuy9n5NqMN4yaIHWJHIlKgRGTQcfwHFb4uiqZ5xGZicx65pJK9b1W0uMDcsoksdxjqZuD7D73/lw2isq57vF/Zy1E2o82r9DevAcQOsSMRaSauu5V30LxCaB6xmdicV1xPD4q0TxFzyxzwwWKsNyGO14pyY09aMGG4j3sgdogdiUjBEpEHMSfbaF4+NY/YTGzOK32qPMs/mVvmgH8dWZuUROxUC7XTH2EyQOwQO8gtrhKz19A8NI/YTGxOQI9y3/FvY6ghKgMOh5I7lQ99F8gaTAaIHWIHucW1m/gomofmEZuJzQnYp9x3/dcz1BCVzcpdW73+75OYCxA7xA5yS1uECcJgxW2E5hGbic3J6I4QZ/Yx1BCHXxGc6g1mqgxVWq9/HbGDErE0gs8fwUyF1TxiM7E5D3RGGL9ewgzE4X4Ep9qKmUhEEDvEDnLNigg+P4CZCqt5xGZicx5YFmH8DhNmIA7nKhoQALFD7KBMdJGIlFrziM3E5qIkIkcJMxCH/Q6HOoCJSEQQO8QOSnHtkogUV/OIzcTmPBBlCeggYQbiIC+mzVsc6hgmYjKD2CF2kHuivERKIlJczSM2E5vzcv24xu8CYQbiMmlxqFuYh0QEsUPsIPdsIhEpteYRm4nNeaBD8UQEmsB1i0O9xTwkIogdYge5J8rabapmFVfziM3E5qLEGd4RgdgccjjVckwEKUOtesQO0qVdcacSzSM2E5tbn4hQNQtic1zxwjogdogdFJ15x9hzbaF5xGZicxKilAlnHxGIxV+e89ucahQzAWKH2EHumXGM/RgmQvOIzcTmBEQpE87O6hCLFxGc6gVmAsQOsWsSVVr7fq/JtnzoOP5NLg80j9hMbE7A3gjXz3qGGqLi39jJ9khfPmvHXIDYIXYkIrlORG45jn8HzUPziM3E5gT0OP4GuXbaGGqIwnZfIBbnH1A8agPEDrEjESlyIjLkOP4jNA/NIzYTmxPQ5/gbZhhmiILsjPnR5zj9Xgb72+JcI5gNEDvEjkQk14mIa9fwr2gemkdsJjYn4EiLYxyUhBvKXK/7scW5HmM2QOwQOxKRXCciSx3Hn0Pz0DxiM7E5AecVhR4gIQd9DvNO1XbJrHPOIWCs+wPEDrEjEclvIiK8d5zDEjQPzSM2E5sbxPUeWh/DDDZW6zbrOctP3TYEPu92ONguTAiIHWJHIpLrRGTMcQ7daB6aR2wmNjfIfcff0Mkwg40nPmcZMHwuVUJsa2aHMSEgdogd5Jpex/gfQvPQPGIzsblBPlvO/xNDDDZO+Zxl3PK9CYuT3Y14LKkhLS/6dWB2QOwQO8iUDsfk+hKah+YRm4nNDSBLFW1lr68xxBDGZlVb7yqOIpVDllm+e9HiZL8iBrFJ7/sHMT0gdogdZI5tY8MqVLVB84jNxOb0We84/70MMZiQOzT1lxclMG9xfN9V/tH1+2vKfQcKALFrHg9IRCqPrcTmLJqH5hGbic0N0Os4dwoagRF/hYPjEb4va2Ztj96GLL/t974zpdtyTA+IXUv4QCJSeaSMr2151ho0D80jNhObY2J7enid4a0WK1Rt19eNju+d9TnJnRj9P7c424uQ32xTtcfYVavKAohd3iag8w6xk8+5c1V+bqjyvLCO5hGbic2tx7bkcydDXB1OqMV3uuQR9DHD94Z935EqB3Hu1lx2XCw7At+XdYPT3mcXGSJA7FrGoIpWRpabBeVnm2X8b6J5aB6xmdgcA0mQ5kLOeZLhrQ67LM4rj/xO63ZAt9tq8aO+zTGP46rr/0W3Td53Zc3gjPf/zxgiQOxahryQ+ymi2D3BXJXgZcj4T6N5aB6xmdic0rV4lCGuDjdV/A209jeY+X6LeRy5A7WSIQLEriXIxm0TMa/Zq4olWmXngGX8t6J5aB6xmdgckfMh5zqFjlSL8ZjOfDjBsUZjHEfuDq1jeACxyxRZN9/j2eunamynb5lMyf4He70xgfLxNmTsi7CkCM0jNhOb8xGbw+LIEMNdLYYjOrCsp+1PeKw1ES8gecS/haEBxK7p7PKuN7lzO9eguLnanNe/HKcPk5eCgyr8Tiaah+YRm4nNLrZYkiWehlQMqY/+UrnXsnaldLx+x7Gk0kgnwwKIXSa41rGn3QYweWl4FTLGPWgemkdsJjY7uBJyHr0MfTVp9+4SSUnBX16WLC/nyQtOQyr9R3hSLeS+d4z6se6q2tpjAMQOIP9sDbnWivCyNZpHbIbWIdXnTE8Kn2IaAEDsACAq11W00rRAbCY2Q50Rgx9IYsJ7wQCA2AFAZKTC04zhepvANEBsBgOrlPlpyAlMAwBlELu5kHYF8wA0hbByviy1BWIzBDE9RX2IWQAAACDNyYVUv1mGaQDAw7SBoRSGYL84AAAAaJilyrwnAMtuAECQmxKfA/FBCkWwVQMAAAAkRl40nTUkI3swDUDlMW0k2oNZAAAAIC12q9pGgMEdw1djGoDKcsKQhAxiFgAAAEibQ4ZJh2wg2I5pACpHt27zgXhwGrMAAABAszhuSEZuYxaASrFJt2+BODCMWQAAAKDZHDMkIxcxC0AlWKvbtGI5FgAAALSIfsWyDICq8ZduX9Xi6ljsKwQAAACZI2vEg8szTmEWgNImIVO+a12eimzDLAAAANAqNuj2IZCMnMEsAKVik1q8HGtCt1WYBQAAAFqNbGh2K5CMXMYsAKVASnf7n3yexyQAAACQNw4FJixSTWsJZgEoLANqYf+gL15SAgAAAJBLVnsJiExcfui2HpMAFJI23d571/I1VXvyCQAAAJB75EX2HswAUGj26LYLM0Aj/B+EmEwn8u8bsAAAASJ0RVh0TWF0aE1MADxtYXRoIHhtbG5zPSJodHRwOi8vd3d3LnczLm9yZy8xOTk4L01hdGgvTWF0aE1MIj48bXN0eWxlIG1hdGhzaXplPSIxNnB4Ij48bXN1cD48bWk+eDwvbWk+PG1zdXA+PG1uPjI8L21uPjxtaT5uPC9taT48L21zdXA+PC9tc3VwPjxtbz4rPC9tbz48bW4+MTwvbW4+PG1vPj08L21vPjxtc3VwPjxtZmVuY2VkPjxtcm93PjxtaT54PC9taT48bW8+KzwvbW8+PG1uPjE8L21uPjwvbXJvdz48L21mZW5jZWQ+PG1zdXA+PG1uPjI8L21uPjxtaT5uPC9taT48L21zdXA+PC9tc3VwPjwvbXN0eWxlPjwvbWF0aD6t7sbcAAAAAElFTkSuQmCC\&quot;,\&quot;slideId\&quot;:272,\&quot;accessibleText\&quot;:\&quot;x to the power of 2 to the power of n end exponent plus 1 equals open parentheses x plus 1 close parentheses to the power of 2 to the power of n end exponent\&quot;,\&quot;imageHeight\&quot;:10.91891891891892},{\&quot;mathml\&quot;:\&quot;&lt;math style=\\\&quot;font-family:stix;font-size:16px;\\\&quot; xmlns=\\\&quot;http://www.w3.org/1998/Math/MathML\\\&quot;&gt;&lt;mstyle mathsize=\\\&quot;16px\\\&quot;&gt;&lt;msup&gt;&lt;msub&gt;&lt;mi&gt;F&lt;/mi&gt;&lt;mn&gt;2&lt;/mn&gt;&lt;/msub&gt;&lt;msup&gt;&lt;mn&gt;2&lt;/mn&gt;&lt;mi&gt;n&lt;/mi&gt;&lt;/msup&gt;&lt;/msup&gt;&lt;/mstyle&gt;&lt;/math&gt;\&quot;,\&quot;base64Image\&quot;:\&quot;iVBORw0KGgoAAAANSUhEUgAAAMYAAAB9CAYAAAD5lhzrAAAACXBIWXMAAA7EAAAOxAGVKw4bAAAABGJhU0UAAABTMkaS0AAACohJREFUeNrtnX9kV2scxz++JnNlZCaZxJVM+iOuZPKVSJJrZswkmYwkVzJjkiuTSzJJEjOTmRkzMzOJmUySSCZJRpJkZiS5ZhL3Pp/7fc79np2ec/ac8zznx3fP+8VHbDvPOX3O8znPr88PIgCqtAjpFzIlZFnIupDvQjaEfBPyTMhDIWeF7IS6wHbnlOz0/8QQNpgHQpozeL4dQo4LuSBkRMgTIeMRf98o5IaQl9Ko2cCfCunEqwY67BIyGdMggvK3kEsWn4kNrUPILSHTQlZC7tsdcv1l+Uxhz3serx1EsUfIO0Oj8MuQxdHrkZDPQn6E3OuHHBX81Gsa+Vu8ehBGk5D3Fo3Ck/uWn7NRTpuC91kM/N0vQhbk74blWon5I2QKCICShRSMYqspTlIuKO7R5/t9nZDHcvrUFri2pLh2A68fqLiq6Cwv5c+PyoWuf3pSFtIr/0bHML4qpjkm3Ffc44Dv96PSKMqKa2EYQIvdVNl29TrJquIrG8UJzXXJTYvP/DpijeAZ+emQaw+FPF89ugLwc8fXOXhxuy9BGzvl4jjKMNbk19qGIQfb/kv+7qhchPdHXN8Z8nxn0BWAv0Nv+KYThw3aqteYWh238MxnFe2yQfA280eqbOdGcTdk8V2H7gA8rvg6R7+F9loofDs1uEBOykSgzVX5c96W/SQNJIoXiudaQFcAfhZ9c/SSpTYfRhjGqIX2vwbaHPZNj8oaI6TKcPvRFYBHg69jtFts92SEYUwZtn2E1FvBvH4Z1Li+I+S5jqA7gGAnWbLcbiliOmVqGNcD7bG/E/tHvSO9XaURxTN9QVcAqkVodwptvw0xjHHDdoMn3p9iLupVJ/sT6ArAz3n5BS+l0PZsiGHcNmizLmQk0u3YB0Ke6Ry6AsiK6ZBOaOLi3U5qx8H9mtdfDHmmZrwukBVzKXTCIUV7kzGun1Jc/yYrhUTtSNSSnEXfNkJ1VmC6yF9WtHksxoaAKh7jblYKaZbzyFE5nL6n6AOfosoh9G0jNhQ67TVob7+iveUY15dD3vPveSqJF03slPaqRoxiHf3aiEZSu1w0GbSpWh/ciHH9n1RgNxDeZ/4Ys5PyyWyX/GJs9Z9g12gOTmGXAN6+OyMXexxiyfvXC1IZW93zMfq2EapDtHuGbarWBy0xrh9XXD+v+LvjMQ3OGmMxjGI4hfuX5PD5JOK+t9G3jRhWfJmbDd/ZuuGiWbV9HHQD2UsVv6tcDGOE9LNNNKT8LOdD7t2Bvm3UiVcD+hwwbPMEmcd2LCnaKAdmM0vyg5kL45qGMZ3R81xT3Hs3+ndi2gK6/EDmAUA3ydy3SbUjVfKtgXl7+ZPhOsiIOU3DuJTR89QH1h2r6NtGLJL9+Ivg1u9KgjZUO6MH5RRvXk7VfstTcV81DWNfhs/kn39Oom8npjXwDgcttNlAdlLyrGwxbc81em+PplEsZ/xcIwS/fBv4t+Ofk52t0C5F/ziVoJ1bIX3tS8L2rNKlaRj3Mn4uf8YJxP0m42JgOlq0dVqdHMF4xsKHj3zwfEd+rHNHd0cq69PIPqo6pO1AH48Nb3N6WUbWCUE/sflMetu0WZ9GPqCMHcq2ESU5bfLeXxtUEo8WzdFiLodnG5X3HsNrio0/9U431BGfK5qGcTWHZ/PcDS7gNcXiHNlxEHSaWU3DOJjjlAB5hfQ5RlU3jQGoI/mOgI7z3keoqmamxWuUTiZzpzitOVqMQFWFh0+KP2NNZn+BFiXtUFWh4bOJD/JdzUId5rzRMAo+Q7CVbZqzzfFh4i6o3hocfORlGF/AeswcXTcQm+6+1zE1swr7K3mOfM8IlVmtcEHTMGz5KPFL+0Jw77AFj+Kex+wSRmF7TGgahi2XX893n/3vS1C/EV65Li+uoimFvnHCRcVyx/ymYRRrlu73K1WzU4yjXxszQ9ViMraTkvXQz+XBnKGsOVqMWrqfv7gidrjM8CItV1PovJyayCs+7yQ3NA2jy8K9BgjVcWzhZfz7Svaj2tizwQsa6nFVwU9Jb5vWdEEXDEJBFF5yBqnqPl621Ca78nOI623fVHedHC0G2UB6GQifG+yW8I7Xa0L26qxHeBsy5KqSdaP1uNomJ0nbKaVRfql4t4JDDnnLtUN29gG5HnkeYXTfCWVpk3CFss322Oqqoh9SPuk159DHY9Od8TtyOiBsJSfDQExFPDpyeEfOxm4czMkobCzkXeIM6YUD2H5HTa4qvFdTSXxKzS7pHCfcKdcR3XIbj7NOXJY7Gezzz35P01uMRKjVHI/5HD5eMy4r/LGmkvYmbJ8NaZXyy14IQGx0o/VMk6q1KtrcA/WDotJG2SVVe+dr7ylUD4rMPU3DsJF/aIbyzS4CQKKveNpJ1aYtrFcASJ1mzdFi3tL9Hsn2XkH1oMj0aBpGn6X7eSUFkKEcFJopTcM4bOFedZSsSCEAmRJWYDwotioWedu1r6F6UGSyjtbz8qYiPSQoNAOUXbSeN0KxOwl2o0CheaFpGI1QFXCFXZpGgW1V4BRxovUAcAbdpGrHoSrgEqsaRrFOyAwIHOKw5mgxBVUBl+jTNAwEEQGnWNA0jH1QFXAF9lfSSar2HqoCLtGuOVqggCFwivuE2noA/MQyZRetB0BN0KI5WjyCqn7SGwdWTckPy7r8eHAWcC6ywzXuOL3pWUKtu5qkX9MwrkFV/3FKdvo4ycnYYB6Q/WpGIEVea75c1wtEsoPlJJll7+MAMJwD1QDlGC/1pMN64gRw7wg1JZyA/Z1exXiZXY7qiRMXvyf7uV+x9V1QoxiL+SLfkpvZrRcovcTI3eiKxTEIzka+lPBFsvftn2S/0GFRuarQwUv586NUqUnnUS+npr3yb3T0yWmDEAmZE7ytyCVtn5DdGgob0sCmt+mceTdtrm3OH4U46UhPaK5LbqKL5sNJSr9WwrdtqLc7vv8fF45P4jzJ5xePttDdGiG+BdQIO6larpf/NUksV68xtUJEJKgJ/JVPbaQN5elslPdyH1QOaoFFqu7E2ZrmRFW/HYXKQdFpoHS8iaPWeggXBoXHKwu8ZLndUsR0CoYBCs9dSu/w7W2IYYxD7aDonJdf8DS2UGdDDOM21A5cZjrEMDqhGuAycyGGgTgN4DSqTPJLUAtwnQ2FYfRCLcBlGkkd8toE1QCX6VAYxj2oBbjOsGK0wKIbOA2fiQRLLKAYJ3CetoBRfKCKOzoATrNIiL8AYBOtAaMYhEoA2Jyi6Dkh/y8AdJE2J1PYDZUA19lL1SwjnPD5CFQCXKckp03eaNEGlQCwOfUOsg0CIDhHcBAEYBPH5HoCJ9sASDh31BohkzkA/8POgJ+lUYxBHQBUziY+SKOYhToAqAQfeaXauI4GTrWB83DGQi+Gm4tVojIrcB52Gfc8ZjmZwS6oBLgOT5ceUzWuwnbM9gRVis4AUFPMULWYjO3Q1B7Z9gGoGdQS41T1lLXdeQ9R5XDwKdQMaokhqhaUtF2c86CQFdl+D1QNaoVBqrqPly21yRVfOcSVEzpv+NpHLDioCW5Q+sU9PRmCukEtcCVDo2BphcpB0enO2CjeQOWg6HRkbBSI3QCF5wxV0mdmaRRcmw/JnUGhmc9htJiB2rPlXwAv/tjgEIzjAAAAr3RFWHRNYXRoTUwAPG1hdGggeG1sbnM9Imh0dHA6Ly93d3cudzMub3JnLzE5OTgvTWF0aC9NYXRoTUwiPjxtc3R5bGUgbWF0aHNpemU9IjE2cHgiPjxtc3VwPjxtc3ViPjxtaT5GPC9taT48bW4+MjwvbW4+PC9tc3ViPjxtc3VwPjxtbj4yPC9tbj48bWk+bjwvbWk+PC9tc3VwPjwvbXN1cD48L21zdHlsZT48L21hdGg+cTulHgAAAABJRU5ErkJggg==\&quot;,\&quot;slideId\&quot;:272,\&quot;accessibleText\&quot;:\&quot;F subscript 2 to the power of 2 to the power of n end exponent\&quot;,\&quot;imageHeight\&quot;:13.513513513513514},{\&quot;mathml\&quot;:\&quot;&lt;math style=\\\&quot;font-family:stix;font-size:16px;\\\&quot; xmlns=\\\&quot;http://www.w3.org/1998/Math/MathML\\\&quot;&gt;&lt;mstyle mathsize=\\\&quot;16px\\\&quot;&gt;&lt;mi&gt;&amp;#x3C3;&lt;/mi&gt;&lt;mo&gt;-&lt;/mo&gt;&lt;mi&gt;c&lt;/mi&gt;&lt;mi&gt;y&lt;/mi&gt;&lt;mi&gt;c&lt;/mi&gt;&lt;mi&gt;l&lt;/mi&gt;&lt;mi&gt;i&lt;/mi&gt;&lt;mi&gt;c&lt;/mi&gt;&lt;/mstyle&gt;&lt;/math&gt;\&quot;,\&quot;base64Image\&quot;:\&quot;iVBORw0KGgoAAAANSUhEUgAAAZEAAABaCAYAAAB5eWuUAAAACXBIWXMAAA7EAAAOxAGVKw4bAAAABGJhU0UAAABFxpIngQAADctJREFUeNrtnQ9kV/0Xx4+ZmSRmZvLIyGQmGZOZyUQmMzORJEnikSSZMT9JHhOPSZLHQ5JMZvxMJknMzCQTkyRJZJJHEpMkk+h3z/P93N/39u17P+dz/3zu93vv5/3i8Miz+7mf8z33fP6dcz5EAAAAGqACAAAAJjR5MuTJOU9mPXnnyUcMJAAAACpXF12ejHky6cmcJ689+e7JjwpZg7oAAMBteGVx05O7nrwNGSzCZBrqAwAAt/mRQEZSfpe9njz05KuSe5704CcCAID6ZZ+SA56MenLBk1cGA8g3TxpTfI+xkHZ4ZXQEPxMAAOSLeWEQWUqxrRZPPmva2qTSOQ0AAICcMCoMIhdTbOuMwcrnFn4SAADID8cEp74vxbZmDAaRj/hJAAAgP8xpHDofejdk1FZQAAAA5IT3Gmd+N+W2rhsMIO/wkwAAQD7oEhz6+ZTbGzIYRK7gZwEAgHxwVnDoeyy0uSqsQlrxswAAQD5Y0Dj0DUtttnmyQtVLq3TgJwEAgHzAB+abmkFkznL7/Z6c9OSUJ4P4OQAAIF8Mkn4r6xRUBAAAIIw/hEFkJ1QEAAAgjEeaAWQd6gEAABDGFtKXgp+BigAAAIQxRvqtLFTTBQAAEMpfwiCCXA0AAACh6O4ReQH1AAAACGO7sAq5DhUBAAAIQyr9PgYVAQAACENXjp0jtpqhIgBAHLii6wlPbntyn0qXA/F9EnzHNpfH4FpKXGuJk9R2p9gmz3wnPLnjyWPV1mKK/eJIozXVjy+qDz0O6biSD5pB5HEGOtiufvNJNaC99GS/w79HarQqxU4pxS6rDnwlfX2bqMIzja3wl0Cxy5M/qZRcFtWWViI44yZPhqlUNZYHi6fqQ7UdZqqrUnu8YDo2YY/Q3uUU22pTvznXx7qlJgZfQnxSSwFtPhN6PZmmUjTEj4xkDX4TUKn43cMq9sEXFHH45yFP2ql8qx0PAiOePK/iAH4PaaPRk3lP/olpq88S9pHf/bMwoerOuY6jck7Q+VDMgelvNTlYUCuLKBPf1QLZfCY0q9lRlgMHLnwBPp1Uvfw3h3weI/kq1PYQuzoRsvr4qmagd5UsR3QwAwn62m3w/Fs513FUdKXfv1G8q3CPJ/RJUwWyeas0qT3AjzUaPHwZgR91lvEqDpxnVRciOI9dFH4X928RVgi8VfXWwF5vJ+jvVoPnfyyojsP0rttCXEzwXNb1Nk/2enJQDSyLhj5p0AGbT8yY4QdjW76rLQbgFnzetlTFHj7EmOmPa+xrOsZ7PRVslp3elgR9XzF4fpF1HGS/oItJC7a3LLT5Nebqpwi/h3FH/lsHg0eWkRegvugJmcC8VzOsNJ1CnEznHaQ/t2A5maD/HAn0WnBiRdexj1T6vd+C/d0W2pxz0OaN6aPSfcE/6kguw6c6xVCIg+Z/6405KdJVft2M+Z4Tgt0+SKgHjvyZITuH93nRMfPI8mBajbvCb/u7ozYvcpiih+XyKuE0lQ4DG5QyNiqUsAN+ERgySuH733HPxY4abE3EoYn0uQvfKZ2CgCMV3xTLrCM6lkq/z1uyQ+kMeIejNq/lTIzBoy/kWV0VH9eKpf1DUCyGNQ7jzwTPlaJwkqwYpiibq1pHK5572hEdHxKee9qCHe4S2nztuM0nHkB4ZWGy11t5D/JN+EigYUDNjsK2bpJMQjqE2Wxfwmdn8bE2VDy3yxEd/y3o10a+zHnKptBjXm3+F45EGED4MKYzwrOvULZx1SCfdGi2D/hD2JNCG5NUfV84jexvXSRV0iitaoPIG4d0rCv9/sGSPS4JfnAUNl9mr2YkrBTOmIxadmQb/XpYdBU+EwRoUrOuLMp7D6gVMZ8nXFQfchqcJvtlUHYl+IbyqmOp9PusBXtsFmbwPClohM2X4MgP0xyQ+6rjcZim6uFxyPsAjO6mOq5XlIeb6trIfjhocMeg1xEdnxD0esxCm9IZzCJsvsy84QCylNDh79I8FwUV3UZKIsvT9ueK4BiSBpb4ZdCfO6TjOeHdbWRd3xLanIDNlzhsOIC8UltSSXmmGUhqFbV1k+orFyZtaapzG+T3eyNsG7TlaBAZJ3slMhqpXEV23CEd68Js31hq873wO+6BzZcO+UySCfksozOlNnXLt1olEmIQqS0XKPsCgzbpInsJsycCTmabIzruEd7dRrTnXqHND7D5EpcMnVCa+426CDA+xOqogR4wiNSOFpJLhvRT/tDNMp8keK6fsX3DIR1LK7tDNfCNM7D50hnEZwMHtJByuwNCexcxiDg1iEgzsjeUT24Kk6U4W8PBGXm3Qzq+L+jSxmVQT8helF1hbH7SwPnYKBPcTBlnT2IQqdtBpIH0pULyHAY+ZmH27B8uLzmkY6n0+1NLq2OpkngLbN4spPeSpbal8xcMIm4MIqMG7z5E+aSR9DkGNyI+L3jOMuiQjg/UwOFKtabWYPOll5Q6skH2wm517W7WQB8YRGqDdMVA3Fvq6gVd+e2o4bmzFO88Je86vkzZX1AnhRNPwebl+Gebq5CGOhxEQP1tU/xQTjjPXBT6ZzpJ647pNIug41WymzFeTWdfyE6IdqFsXtqT42V4u6W2W4W2P8G/OoGUaFWEQp37UppF34u5jZJ3HW8l/Zbgcg3sMskthoWx+R6Djtyz2P4wyVnxoPj8x8AOj+e8jw2kv5PHZLUfjGYcckzHUtkRG7slV4Q252HzpVu4pI4ctdi+dAPcDQIuMGdgh8MF6Oe9hA7Jv7991UEdS2eVgxbafEH2bjEsjM3PkLyV1Wyx/QWh/TH4VydYNfigdhagn7pQeinrORgl1O+gjqV75dM+gP7NQF87YPP6xB3/5kFb8CGY7mDpm+UBDNQPJomuRbCFPqGPYUmHHFHnh+Hfc1DHkkO3seUulfF/DZsvsUG1S3SR9jhnCLjCd4MPqghI5yJhh+uXAjsD3Q7q+KTw3udrsEvyF2y+hHTx1BGLbT8Q2u4lgEGkWIMIkf5cZCJkFu5/pzcc1fFcxr5C2iVJY6u9MDYvdWS/pXazun8a5INNhwYRXa2kapdU+YmFnK+w3VEd63ZMNiy0d5DkJMBG2LzZILLFUrvXSH+Y303AJT4ZfFBFufFSlx9QWWwvmFtywVEdS2kIJrdDRj1buEr2Uw8KY/NSNqaNlPsdwlLxMgHXWDL4oHYXpK9SHS2/LA1/e36I6TolL1eTVx1Lpd9Nwmz5/IKDhEwvdloT2pwU/p5DcztdsfmnNVhOzZK+mBnuWHePOwYflI17IjgLelXNPLOMhNGFdw5VcZ6jDutYOjuVnPWI+v+eGbbXbLBD06P5+061ynjjis1LB1Zpo6vCyXHyHQRc5KTBB3XNwsfk33+edY0i3Y2eZ6lUZsgPAX3osI6lA+63wt+3K78SZYt8RNDRe6G/L8ksSbswNn+Wsqv4uo3CS85z9MkAfKmz7DT4oNZTbI/vf3gceG5rxv09rOknz1D9JOBvlN5V1HnUsVT6XUoDWKTol9v9QfHrWfmrpnmXbL6TsislEBZ3vUn5vScCpMcTyqYMBM9O/W3cDapNEIfOgfwT+O8/HNexVPpdd1W3HwX3KGKb8xQvtPdmYEel1TWbf0zR4tbjMEXhl07tJwBKDkH6oF5SsjOzvoCT5tXvvhr2V8rR4j31Zsd1vEzx8kOGAw4zammSdYoesRqM5jrgos3rYqLTuG7yPIXvZ+4mAMq8IHvlsXlm+r2OVr9SyaEh6DhW9Gh/4O8OxmhTyt8I0kA/F4a87LLN67Jok0SGhO0vLlD8e4lBcekls0xevhFum+Ezx6h82FlPq1/d4fosdPwv0ns2VJkQ+wEJ45ba9Kt47KOfo1sXXbd5jp9+R+HRCFEzZVtDZlofKf/3QgC7nDL4oPy95yn1MTdW2PKImhWuV1n97qmTfh7V9KsVOjba8rukBhKO6rwe+PcrCdr8bKiboDyL4OALbfOdmoFknczq0zSp7avKMgUcZTKN1Qcw5HSMD1mSBTJPNsuCsG3ko9Dx/1mN8Q5XEra5ELG9Vyn1uTA23yZsbc2ppVJwptSiRsFraqVReXA+Tclq/gA3GST5kNNE3mXomKPQEvLRQ8dlJiO8w6ZyxEk5HqHNRyk76ULZ/EGloDgd+KYGouOE7HOQDF7ZjlN4fpFO+MDybB3b4Fb6tZBgO3T8y7uZrEb4PKIrxXalLHneZrtIdspCFc7mOTyOa9NwAhRnOn5SI/6mUiQbPofhzaqOH7CkWAD61IfLcfx8IdCXgC3yfz9TK2XeTs1DAc/hCgdwGDoOdap8H/ma8jmbaoeDa0/xGYCt/X52xo8r2nyg/FwrbB4AUGuCB8F3oA4AAACmtFA5l+EtIeAEAABABIKVrPuhDgAAAKacoJ/zHAAAAAAjOILI38ZahjoAAACYwiG9r6mcedwOlQAAADDFLzHOdZIGoQ4AAACmTFD5HOQc1AEAAMCUYI2s21AHAAAAU7ioqV+MlMsIoQwQAAAAI/jg3K9/xLcUtkElAADgJhxZxTWMuLDoXSrld+jqJ/GA4V8KxJFYHVAhAAC4SSv9fEtc8IKgatnmXLT0FZUr8/ZAhQAA4C5XSV8SnCuoNik5Q+UzkM+EkiYAAOA8Hyj6vQ48kAxAdQAAADYjDiA86PRCbQAAAJgXEQaQ51Q6EwEAAAD+ZcJwAOHy7luhLgAAAEH4umfdndvvPDkENQEAANDBkVecdf5VyYr6tyaoBrjE/wB6kwVNQdK+JQAAALZ0RVh0TWF0aE1MADxtYXRoIHhtbG5zPSJodHRwOi8vd3d3LnczLm9yZy8xOTk4L01hdGgvTWF0aE1MIj48bXN0eWxlIG1hdGhzaXplPSIxNnB4Ij48bWk+JiN4M0MzOzwvbWk+PG1vPi08L21vPjxtaT5jPC9taT48bWk+eTwvbWk+PG1pPmM8L21pPjxtaT5sPC9taT48bWk+aTwvbWk+PG1pPmM8L21pPjwvbXN0eWxlPjwvbWF0aD7vUsVJAAAAAElFTkSuQmCC\&quot;,\&quot;slideId\&quot;:271,\&quot;accessibleText\&quot;:\&quot;sigma minus c y c l i c\&quot;,\&quot;imageHeight\&quot;:9.72972972972973},{\&quot;mathml\&quot;:\&quot;&lt;math style=\\\&quot;font-family:stix;font-size:16px;\\\&quot; xmlns=\\\&quot;http://www.w3.org/1998/Math/MathML\\\&quot;&gt;&lt;mstyle mathsize=\\\&quot;16px\\\&quot;&gt;&lt;mfenced&gt;&lt;mrow&gt;&lt;mi&gt;v&lt;/mi&gt;&lt;mo&gt;,&lt;/mo&gt;&lt;msup&gt;&lt;mi&gt;&amp;#x3C3;&lt;/mi&gt;&lt;mn&gt;2&lt;/mn&gt;&lt;/msup&gt;&lt;mfenced&gt;&lt;mi&gt;v&lt;/mi&gt;&lt;/mfenced&gt;&lt;mo&gt;.&lt;/mo&gt;&lt;mo&gt;.&lt;/mo&gt;&lt;mo&gt;.&lt;/mo&gt;&lt;mo&gt;.&lt;/mo&gt;&lt;msup&gt;&lt;mi&gt;&amp;#x3C3;&lt;/mi&gt;&lt;mi&gt;k&lt;/mi&gt;&lt;/msup&gt;&lt;mfenced&gt;&lt;mi&gt;v&lt;/mi&gt;&lt;/mfenced&gt;&lt;/mrow&gt;&lt;/mfenced&gt;&lt;/mstyle&gt;&lt;/math&gt;\&quot;,\&quot;base64Image\&quot;:\&quot;iVBORw0KGgoAAAANSUhEUgAAA5YAAAB9CAYAAADZYPyiAAAACXBIWXMAAA7EAAAOxAGVKw4bAAAABGJhU0UAAABl/fwHSQAAHKZJREFUeNrtnQGEFdsfx39W1sqKJEkSSZIkkiRJrCQra1lJ1kokSZLI8/xlJZIkSSRZSZYkK0kkSZJ4svIkjyRPsiJZa60V/ed0Z1+ztzm/mXt35s6ZOZ8PR+/VvXN/53fm/L5zzpzzOyL5ciUoP2LKdFAGBAAAAAAAoPoMhGOguLHRFdxjpzMojy2O+xqUrbgIAAAAAAA8Yls4FoobIz0Kx1AQYVFQXlsc9jkoa3ARAAAAAAB4yNqgjFnGSn8FZTEuqmEc8dbiqE9BWYGLAAAAAADAY1aFY6O4MdMbBpciC4MyanGQGZWv5h4CAAAAAAD4OTayvbkcDcdWXtIelGcWx0wEZRP3DgAAAAAAwH9sCcqkZQz1NCjzfHTKsMUhpnRzzwAAAAAAAPxGjzKOuuWbM04qzhjkXgEAAAAAALAyqIynjvvihG2KE55wjwAAAAAAACRiO6rxe1C2V73yZkPpR7En61nC/QEAAAAAAJDIYrEn8/lXKp7M56bY31b2cm8AAAAAAACkplcZX92uaqW7lUoPc08AAAAAAAA0zB1lnLW7apWdL7XXsXGV/SYsgQUAAAAAAGiGpUEZt4y1zDbEjipV9qwyij7BvQAAAAAAANA0Xpy6sTwoU5ZK/hOUNu4DAAAAAACApmkLx1ZxY67pcExWeoaU0XMf9wAAAAAAAMCc2auMu26UvXKrlcq9oe0BAAAAAAAy443Yz7ZcU+aK3RKOFwEAAAAAAGgF2vEjt8paqRXhyDiuUu9oc4DMMLNPp4JyV2pr6yeltpbe7G02GcJeSG1J+r6gdOIuAAAAgErzTuxvLVeUsUIXlNHyEdobYM7sDAeNPxooZsB5NSjLcB8AAABAJTmiPAteKFtl2sV+lor5+w7aG6BpFop+EG6aMhGUw7gSAAAce340h7n/IbVJUADIfiw2Ubax2CHlgfYybQ3QNOYA3HdzHFRGyzVcCgAALcYci7A+KD1SO1/PTJZ+qNOnUdwEMCcuKc9/h8pUkVdKRdbRzgBNsTgo7zMcVM6UK7gWAAByxgwkH4v9LUp9uYjLAObc52z962VZKrFKOGIEIA+e5DConCkDuBcAAHLEHM5u9n2dkdpqmYcJutSNywDmzKjSx1aXoQKDSgVO0r4ATXE8pj/9Ff79ZqmtpZ/BrJvfFpQT4WfSDCy/BWURbgYAgBayR+yJ5ubhHoA5c1J59hssQwW0/V8raF+Ahlkis5cOjYVinJYdkm5f5hlcDQAALaTdokdPcQ1AJqxQnvucP/5xnWL8K9oWoCkuRvrRJ2lugsacX5m07OiL1BIqAAAAtIK1Fj06jWsAMqO0uW/+pxj+J+0K0NSAcCrsQ+bPDXO4llkim7Q0djsuBwCAFtGHFgEwPqvciBjAUY5F+tCpDK63JijfhX3QAABQPOdjdGhSWD0DkCWlzA67QHlgHaNNAZriWdiH3mYotENKgLmJywEAoEXEZTu/h1sAMmfM8tz3PRzDOUef8rB6i/YEaJgFkT7Uk+F1u5S+ehe3AwBACzCTpdMxOnQc1wBkzrDy7NfrosHXFYP3054ADdMb9p/RHMT8OwNLAAAokB0WHVqPawAyp18Zp11z0eC/FYNX0p4ADXMp7D8DOVz7raWv3sbtAADQAs5IfHZyAMielco47W/XjJ0v+hEGANA4ZnbJvEHMI4nBfUt/Pe+gH8yS4D3cDrmwEN8CQEE8j9Gg4QrVD+1Cu1zjizJe63TJ0D2KoXdoRwDnuGfpr32O2WmWA3+W2j4cVj5kz0jY7maiYRnuAIAWYV5IxG3JOFCR+qFdaJeL3FXGa90uGXpaMfQU7QjgHA8s/dWVAL2oLgCazIELabbMORnx8beg7MMlANACeiwatLzk9UK70C6X+UMZr512ydB7iqG7aUcA54g7c3bUEdtM1tpoWmyz73MeTZYbu4IyHvG3OY6mA7cAQI5cidGgDyWvE9qFdrlOt5TkVIAxKcmaXQD4yVRMXz3hgF1n62y6QlO1hA11cfyNlP/NAQC4S1zCx6ES1wftQrvKQCly4rQrRo7ThgDOsSimr5p9IIsLtqn+oOyLNFVLMWL8MeJ/I9ZbcQsAZMwSKdFZemgX2lUxvinjtnYXDNylGDhC+wE4R29MX71coD0mscGHOnsu0EyFsLROoM2bbTLvAUCW7LU8M9r2Ipps5dcbLP1oF9qFW2J5oIzbdrpgoHbg5nXaD8A5rsvvbyuLStqzWX5fSk/cKF6gP9W1CYkRACArbklje/zNwNIsk70X6tWPFCVvHUG70K6qPANGS78LBl5WDDxI+wE4RVuMGA4WZMsOmb3x/kf44ADFs0Z+P+9qL24BgAz4HPO8mHb56GrlmfO91DJb7g4HGWgX2oV2/c4BpQ9ddcFALSNsN+0H4BT1Z86aZTxFZFHbHpSJOlteCRndXMLsUflOTAeAjB/85/K8GPd985aqVW9a0C60q+w4nxn2tWLgGtoPwCme1fXR7QXYYJYQ1c/2mreoS2ge5zhc106TQdmIWwCgSQ7FPCuaQUDaYznqE+XcDMoCtAvQrtRob/2dOHZuSjGwjfYDcIYtUnySgRXy+1Jc81CxjeZxluG69jLL2JbiFgBogrsxz4pPU373fN1AoZX759AutKsqtCnjtqmijeOoEYDyEF1d8FJaf3Czyfj3T0ysGKRpnMa0W31ChFfCwd8A0PgD7USMBpxO8d3/RT5vsn+uQ7sA7WqacXH0yJH1imEvaTcAZ4guPypq6c79mDjxmqYpBXF7Mi7hFgBogM2W58WkLRnnIp99IvZjSdAuQLvS8UIZv21wrcGc2gAKAD8PD56ZnTLLhzYVYMMpid9Xs5bmKQ0j4uiZVwBQCv6IiSFGk7RtUzcinx2S1m+xQrvQriribOLVfYphQ9zLAIVjRPhlpF8WcWDwevk9QxuzhuVjVUw7mmVGC3ANAKTgUYwOjFg+a+LK48jnTqFdgHZlxk1l/Fbo8SyHFcPoeADFczHSJwcKGtj+HRMfzD6bRTRP6bgW05bXcAsAJGD2tU3HxI/jMZ9dGZR34b9PF/Sgi3ahXVXmsjJ+O1ikYVcVww5wHwMUyv5IfzxRkA2nLfHhLM1TSmxpyjfhGgBQ2GWJHetjPvc1/DfzZ1FZV9EutKvKHFDGb1eLNGxIMWwf9zFAYZgDgiel2Mx1Zm9n3HFEZgaac7/KS9xyNhJZAIDGuZi48bXuM4ORf/tXijsLHe1Cu6qOs1sZ7yiG7eEeBigEI8Zfwn54pUA7bGv4b9NEpWa/pV334xoAsPAqJmYMh/9mlpY+iPz9Byn2vEG0C+2qOnuU8dudIg27rxi2i3sYoOUsk1/nNt0q0I61xIbKYs64itsr9V5an7ERANynU+KT4JjleBuldi5lfabYTrQL0K7c2K3c5yNFGvZIMWw79zBASzFLdD6E/e9+wbYMW+LCBIOPSjBiad9DuAYA6ugV+37FKcu/HUe7AO3KjR3K+O1hkYa9VQxbwf0L0DLMUqI38usA6XkF2rJSiQvDNFUlOGhp339wDQDUcU3RBPMG6UPM379DuwDtyo3lyr3+rkjDviiGdXL/ArQEcxbTzP6VFw70vQtKXBiguSqB9gDWg3sAIMI/lljxOShbQl1wYeUb2oV2+UKn4ocvRRo2rhjW7tnNapYh9oaBaVRqyzv6Mrq2eftkUl+bfQgzs3smw9pCYoT3dATlWdjnRh24J+aJPuG0kjhQmTjw2dLGz+iWABCy1BInXsivDKvmeXEi5jMP0C60C+3KhXblXh8v0rAJxbB5FW6QVWEHNPsD7inB6G5Gv3fXcn3TSZejW3PCLCE1s1RnpLbU5anUUqBPin3vRzPFJC7I+k2i6WMz+5xNoF6c8fWNP3Y0+J1ecXQWjDiQOVpW8NWEFgD0K6A/5UDtquV3W7WtCu1Cu3zSrnmKDyaKNEwLXFXCnAloMmy+ajBYZ9E4axJ+42/x7+3wXDFZ6M6HvvvRovJXDvWY2YRussAuy/jaB5sMsvcUH9wlDlQqDvyp2MMh4gDol0h8MpyPMZ9bX3AsQbvQLt+0y+aDKQaW+WPS8j4IA8+98L8nUnbMVRn8dtJvHEVrE+kI/dRKMY6WCxnX53Z43THJfoZtndRmvJ83MQM2rfjgHHGgUnGgR7HlAyEHAP0KNar+ejctn30Z89mvLRh4oF1ol4/a5eTActqTgWUcJu30kRQdZq5r1Fen+I0X6K4VI0inRN870YrSnWGdZjLsfZPa7HWWmDO8ZvYfHGzwu3sSfLCXOFCpOLAswZ5NhB8Ar/VrbYNaYFs2eyRnP6NdaJeP2uXkwPKHxwPLGU5J/m+qXib8xiT6a52V+liwIM/sE8lqz/GFSJtvy/DhxWTfOy+/ViGY63c0eJ3LCX7YRhyoXBz4rtgzSAgC8Fq/jlquuVQZ7MQlVsn7+AO0C+3yUbu0Ps/AsuBZn38l34NGzazfuKuzCw5iEhrccUCQs56NO91Cm681Yd9owjXbiQOViwPvpbX7igHQr/Lo170mBon/s9jRm6PP0S60y0ftcnIMx8CyxtkWzMSY7Jy2NfGf0OL/2JwQJIsoWWwGP9Zim7c0aF+76DOAU8SBSsaBEdFnPTsISQBe6ldbGPcanbRcYIlxbxK+1yW1rLhtaBfahXbNaQw3XaRR3xlY/mRrQmDOKp3yFsusz10BQ580nmLdzMYeltqMmhGknVJLFhA9z6foI10GWvwg8XcTNnYlXPNf4kAl48BNad3eYgD0qzz6tU2af/N4xvLdfcog9q0093YN7UK7fNUussI6TFuCL3oy/K1DMdc/hSan2oReL8ibLdcy6bGjmeyeSeOzoFnRK62foT7RhJ0HE655nzhQyThwLqHdTxOaALzUL9uS1oUpvmvOZI5LDmkydsa9SToptRcda9EutAvtYmBZFR4rvjiTcQCov/4GRDm1IJvZsgMprrm97nvXC6jXbtEzL+eVqGFxE7Ymzf7dIQ5UMg4kvU1nNQWAn/r1JMb+0Qa+f8Xig8t1n5s5HqvZJDNoF9rlq3Y5ObDUNuO2i19cadENWt8p//FclPdKY0s8GzmT6UKOwXWugT6vMtKkrfcTrjtEHKhkHOgTlpEBoF+zMVlk47ZKXWrgGmb5pW1i9c8wBpolnJ/CONOJdqFdaFdq2hMmsArjm2KYb0kb9im+GMvwdzbWXft/HouyOWtoMqUoP2pCeBbETJ5c5FkolqS0+FeJA5WMA92S/Aa8je4B4JV+7bbUY0+D1zmf0j870C60C+1qiPlK3b8WaZh2aG+n+MW2hJs0q4H2CZmduWmJp6K8UNKf8fVAmn+DHidsw5LduZRVISnpxEXiQCXjwK4U/W8V3QPAK/26aHlQb7QenSn8NNeBCdqFdvmoXQtaNJHQME8ku+MKyk57wg26O6PfeRG55g2PhfluSlF+MkcRXa1ct1PA0JaiHQ4SByoZB3akaPtddBEAr/Qr7lzIZs/DNG+4bNuuzqFdaBfa1RQbJP+z15vigWLYTg/FQttz2p/B9dfUXXONp6LcJ+lE+V04K5OHSM6IM8v89CUVM2WAOFDJOLA0Rdv30kUA0K85xjyTc2AyLOZYke1oF9qFdjXNTnE0E7I26+bj+WXaQDuLrGzRzdXDHg9i0hwgbQJkVssYtE3tZwUWpmiPfuJAJeNAZ4q2308XAUC/0C60C+1yBm2PaaEZcW8phvV5GKRuK/64N8drmyMgZvYCfBd/9y2dlnSzvVkGBC1zn2mLFZ6L8zZBnH2NA2nE+YAAAPqFdqFdaJcraCsnbhVp2DVh+UCUM4o/3s7x2meFzKQmEIxLfkdm2Ngq+SYPKDtdiLO3cSDNUrKDAgDoF9qFdqFdrqCd43mtSMOOKYadE//Q0jXP5cBRsxZ8Ji35Z8lm30UZOZUiEBg/Lcv4dzsSfvOh5w9MaTbB9xMHKhkH2lO0/RkBAPQL7UK70C5X0FZPHHf1JhwS/0g6F6fZlOHXPQ1y9aRJz346p99O2g/jM2sRZ2/jQIfwxhIA/UK70C60q0wMKfXe5+pNeFf8Y03CTbqhiWtGUwI/9VgAdqYIAuZQ17xSqGu/OyV+k2avwgBxoJJxgD2WAOgX2oV2oV3lwtnkq+sVw156GKSSXq0301ivw+9OBGWlxwJwQ4qb7U0668r3geU84a2Vr3GArLAA6BfahXahXeXiacYTCC25CX1dXjGl+GRvg9eK7mE96rkwjyUEAJNlbElOv70o4be/8dz00/+aj64QByoZB9Kk6+ccS/Ad9AvtQrvQLpfQEom1u3wT+nh4/AfJZuZrZTjDY773yPPAvyFFAMjzQNfdCb/9hOemxAena8SBSsaBNOn6d9E9AP1Cv9AutAvtcgJtFYMTKxheKQau8zBIPVT8cbWB6zwPv/NF8pvJLAuHUgSAPDcbn0R4EnmQ4KMh4kAl40CavWOr6B6AfqFfaBfahXY5gbaX9rULBg4rBvZ4GKTuZBCg/ox8Zw+6LDcleRlRR46/P5Lw+z00UWIb3SEOVDIOdKfom210DyA2ol9oF9qFdjlBj1LvYRcMPCeOnoVSEDfmGKA2y681/5fQ5J8kzSg+y/G3zeb+aeW3p3N+KCgLx4Sz0nyMA30J7T5G1wD0C/1Cu9AutMsZjir1PueCgXsVA296GKTOSvP7KBbLr7OuXoWiALU07FoAuJjjb/cm/PZNmucnSft4PhEHKhkHBhLa/R5dA9Av9AvtQrvQLmfQ3tLvdcHAzYqBzz0MUtrNmrSB+UlkpmQp8f4/JhMCQJ4d4WHCb2+keX4yX0hp72McGCzwoRkA/UK/0C60C+1qDO2okU0uGGjWIH+nQ/6H9npde7V+SX6t695BrJ9FUjrwvPy1Qlgi0whvE/zVThyoXBxI2p/UR7cA9Av9QrvQLrTLGWyneTi1r/SN0jirPQtQ2oZg23lR0axxx4jxDQvz/Jx+95LoG7vX0jSzuFbQAxRxoDiSEoOw8gLQL/QL7UK70C43WKnUedQlQ28JM9YzaCmMpxI6sW9prdMykRAA8phhWS560oOzNMtvJO3n2UscqFwc0M48e0+XAEC/0C60C+1yBu2N9C2XDNXOabrsWYBanRCgophZsJn9F2Y/Ksl64nndgE+z4rbye3/RVrF0JDzMnCMOVCoOaNsgGj3zDAD9Qr/QLrQL7cqXC0q9D7tk6EYhgc8MSRvBZ9bqbwnKePh3ZuZkkQO2m5vqcWjXdPin+f+jUmxK8uEWC3OX6HsMVqDDVrTU+veIA6WIA2lZlVDHnRVqz2VBuSK1jIdm1t4c+m2Wz63ENmxDv9AutAvtKgnPpCTJvNrEvhl0WvyaHZuXcMN2Si2T7rdIoC9aZE2K6FeSnHJ7e0H2HZXWbaxfIL/SZdcXMzO3Ff1V0TLKfSEOOB0HGkVbPjYu1Tlc2vT5r0o9u7AN29AvtAvtQrtK0LbTSnxwjhFPR/9xaJ2yPyJo5gZ2IbXv4wSbo5MERbRl0uzS9hbcx1Me3sfNMF/0JUXLiAPOxoFG0c47u16RNlwqyecQjhf0YIVt5bAN/UK70C60ywW01QxOvpU/qRh8xrMANZ0wOHMp0G9KOaicKV8LCrAvFJtOZvQbZ5SHDI6ASc8NIQlC2eJAM2hLx7ZUpA2vpIyLN7EN29AvtAvtQrscRju784SLBq8XfbO4T0ylEK09jth6oMGBZVEzOrsUe15ncP3jlmubZUXr0NuG0PZcDxEHnIwDjaJtfxitUBt+ShkTJ7EN29AvtAvtQrscRtvy5uzxQ5/FfmbSQo865XhChxxwyNbDTQwszYxVEcl87ucU5GyzOCOe3bdZ8tLi08/EASfjQKNsVep1oEJtON1AXGzHNmxDv9AutAvtcpCFoudQcZbrFb0Rs+yUpxyzdW8TA0tTuguw1SQZ+lcJ+o0eaGuymMUtiTAb9fvR1zmxR7l3NhAHnIsDWT3Mmv5ZpcQHSXvxopOnbdiGbegX2oV2oV0O0q+06TWXDe9WDB9hYOnkWUhGnJIOcHZpomCVIs4m5XWadMlmFvp4zAOGmck+L8zyZsUb8ftw7jLFgaza9ljF2nAoZTx8jG3Yhn6hXWgX2uUod6SkCVbNaP+b2JdPzve4U7p84Oo+0Q+LzTPhQDOYmV9tWZE5N6xHZp+rtDCc+LgktRnd+uQGRpCXCmRJj9hnBokD5WW98mBctRlfMxCYlOQ3WxuwDdvQL7QL7UK7HKRd7FsAvpah7lpWrQFPO+WNEthsNu6a1+HvJN3GbRfWopuECM+luaW806G4m+UBPp2z2mpsm8W7iQOl5ZKlTXsr2o4mzthWdUwWXG9sK69t6BfahXahXa1AWwZbiuNVtikVeOJJQBqN1PliBepjZjOG69qyzyH7lgflUFBuBeWZ1N6aT4VlMpyReRqU21JLqdwl1Z6dcokNlljwlDhQShZYHsirHtvNmYZm4m0sjCtjoSCvwjZsQ7/QLrQL7XKYR8q4bFtZKvFe7MtLlnvQiGYdunm1XqVzj+pnPFajO5ASW1KvzcSB0nE6ph0npJiD7gEA0C60C+2ys0zsW93el6kip5TR8SCxqrSBxrd9BpANZq/QWEwseIZrSsViiZ/xPYJrAADtArSrFAPqUmb4NY1o2yha9ZS+VeVFpA3P4w5oEFsK9z24pjTEzd4/wC0AgHYB2uUcbWLPQj0djtVKxVVllMwZS+UiutfAvFJfgUsgo+Bultt04hrniTtU+qPMzlwJAIB2AdrlBvuVcVgps/yuUSo0yr1eKp5G2u4S7oAmMccNxZ0hdQXXOE1n+BBVnzlzPa4BALQL0C4nea2Mw9aUtVIjSqW6uOdLwYlIm5m9Bhy+DHPBbJT/QjwoFbfFz5T7AABoF9pVRrqU8dfdMldsnVKxV9zzztNNAIUc2C6/78E2kxZLcI1zHImJ3QdxCwCgXWgX2uUsL5Xx19qyV25YqRybn93FHN48GWmrP3AJZMjemHhgAiGHfbvDDvk9TflJ3AIAaBfahXY5S7cy7rpdhQqa5QO2DLHvhAyxLjJQ1ynZVwl5cDgmJgzjFicwM5pf69rmBG4BAEC70C5nMWOqt2LPBFuZ5JvnpCLnqHhwQ16ua58zuAVy5FBMTDiLWwrFCM9nYfkrAADahXaViRPKeGuwShU1GbVsZ6mMB2Up/aFwVsvsDFKmXfbhFmgB5j5jyaUbLA/KJ5mdQY8tCwAAaBfa5TZLwmf3uLGWyY7bUbUK75aKZiiqCMdl9sGxy3AJtBCzJ6J++cpx3NJyYY5OAJqZ3424BQAA7UK7nOeOMs7aVdVK31Qq3UvfKJS28KbcgSugIMxb83fCUvkiWCuzlxA9C8pi3AIAgHahXc7Tp4yvhqpccXNY6XtLxc2MD2/JAPzGxIj6CagLuCVXtsvsGfdBXAIAgHahXaVgifz+1jy6BLaz6g4wr6dtWWKf008AQGop3aOB0mTca8ctmdMficcfQ6EGAAC0C+0qB0/FngV2ky9OOCz2V7bM8ACAYYn8OgfXbEhfhUsyJZqW/Kp4MKsJAIB2oV0V4oIynjrkmzOuKs7op98AQIjZ99uNG3KhKyhbcQMAANqFdpWKfmUcddVXpzwU++tbksgAAAAAAAD8YrvYtxU+8tkx5vX1c7En89nEvQMAAAAAACAbxJ6s54WwrUUWBuWlxUFjQVnPPQQAAAAAAB6zPhwbxY2ZXoZjKghYEI6y4xz1RXhzCQAAAAAAfrIxHBPZ3lQuwEWz6QjKfYvDTFatLlwEAAAAAAAe0RWOheLGSPfDMRRYuBiUKUs5gHsAAAAAAMADDirjootVqOD/AU0tJiC5lN5AAAABRHRFWHRNYXRoTUwAPG1hdGggeG1sbnM9Imh0dHA6Ly93d3cudzMub3JnLzE5OTgvTWF0aC9NYXRoTUwiPjxtc3R5bGUgbWF0aHNpemU9IjE2cHgiPjxtZmVuY2VkPjxtcm93PjxtaT52PC9taT48bW8+LDwvbW8+PG1zdXA+PG1pPiYjeDNDMzs8L21pPjxtbj4yPC9tbj48L21zdXA+PG1mZW5jZWQ+PG1pPnY8L21pPjwvbWZlbmNlZD48bW8+LjwvbW8+PG1vPi48L21vPjxtbz4uPC9tbz48bW8+LjwvbW8+PG1zdXA+PG1pPiYjeDNDMzs8L21pPjxtaT5rPC9taT48L21zdXA+PG1mZW5jZWQ+PG1pPnY8L21pPjwvbWZlbmNlZD48L21yb3c+PC9tZmVuY2VkPjwvbXN0eWxlPjwvbWF0aD4+uNYGAAAAAElFTkSuQmCC\&quot;,\&quot;slideId\&quot;:271,\&quot;accessibleText\&quot;:\&quot;open parentheses v comma sigma squared open parentheses v close parentheses.... sigma to the power of k open parentheses v close parentheses close parentheses\&quot;,\&quot;imageHeight\&quot;:13.513513513513514}]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BE8A02FD2B504AB8E86CCCBC0A4BB8" ma:contentTypeVersion="8" ma:contentTypeDescription="Create a new document." ma:contentTypeScope="" ma:versionID="1f5f440ab50ff7862c7f2680f4ccbdcf">
  <xsd:schema xmlns:xsd="http://www.w3.org/2001/XMLSchema" xmlns:xs="http://www.w3.org/2001/XMLSchema" xmlns:p="http://schemas.microsoft.com/office/2006/metadata/properties" xmlns:ns3="797f461b-64f5-4394-91fb-c1e6347cc754" xmlns:ns4="1195c9e0-cd22-445a-b49d-df859cdaf11e" targetNamespace="http://schemas.microsoft.com/office/2006/metadata/properties" ma:root="true" ma:fieldsID="137393afd66533cdfdb7ee6c1996537a" ns3:_="" ns4:_="">
    <xsd:import namespace="797f461b-64f5-4394-91fb-c1e6347cc754"/>
    <xsd:import namespace="1195c9e0-cd22-445a-b49d-df859cdaf1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f461b-64f5-4394-91fb-c1e6347cc7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5c9e0-cd22-445a-b49d-df859cdaf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97f461b-64f5-4394-91fb-c1e6347cc75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3E562B-F7E4-4AB5-9137-DED1768EA37C}">
  <ds:schemaRefs>
    <ds:schemaRef ds:uri="1195c9e0-cd22-445a-b49d-df859cdaf11e"/>
    <ds:schemaRef ds:uri="797f461b-64f5-4394-91fb-c1e6347cc75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EC5703-CAA0-4A8C-9650-17D97286DD1B}">
  <ds:schemaRefs>
    <ds:schemaRef ds:uri="1195c9e0-cd22-445a-b49d-df859cdaf11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797f461b-64f5-4394-91fb-c1e6347cc754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362A3C1-BFF5-4BB2-B7B7-97E13E81FCF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Widescreen</PresentationFormat>
  <Paragraphs>299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Century Gothic</vt:lpstr>
      <vt:lpstr>BrushVTI</vt:lpstr>
      <vt:lpstr>Chains of Invariant Subspaces</vt:lpstr>
      <vt:lpstr>The problem we want to solve</vt:lpstr>
      <vt:lpstr>Example</vt:lpstr>
      <vt:lpstr>Behind the Scenes Operations</vt:lpstr>
      <vt:lpstr>Solution for 4-bit Sequences</vt:lpstr>
      <vt:lpstr>Expanding basis elements</vt:lpstr>
      <vt:lpstr>Larger dimensions have the same pattern</vt:lpstr>
      <vt:lpstr>How do we know the subspace is invariant?</vt:lpstr>
      <vt:lpstr>Pascal's triangle</vt:lpstr>
      <vt:lpstr>Motivating Fact</vt:lpstr>
      <vt:lpstr>Cyclic Spaces</vt:lpstr>
      <vt:lpstr>Primary Vector Spaces</vt:lpstr>
      <vt:lpstr>What's Next?</vt:lpstr>
      <vt:lpstr>Patterns Found in Vector Arranged in a Square</vt:lpstr>
      <vt:lpstr>Lattices (for non-powers of two)</vt:lpstr>
      <vt:lpstr>Different Fields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Jones</dc:creator>
  <cp:lastModifiedBy>Linnea Jones</cp:lastModifiedBy>
  <cp:revision>2</cp:revision>
  <dcterms:created xsi:type="dcterms:W3CDTF">2024-05-29T16:39:52Z</dcterms:created>
  <dcterms:modified xsi:type="dcterms:W3CDTF">2024-06-27T17:47:20Z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0x010100F3BE8A02FD2B504AB8E86CCCBC0A4BB8</vt:lpwstr>
  </property>
</Properties>
</file>