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7155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4EA-DA48-F3E2-CC43-43F01111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87D8-57AA-3CA1-BB85-85E314AE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B5C-11C1-6712-FF2C-2F2EF680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BC4C-1185-860A-F1C1-4093E1B2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679F-5652-5B1E-DFDC-B8544D7B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683C-3C78-C1E6-EED8-EBA388E7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7B57-3432-E780-BBDF-7FB74AC60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2119-9C0D-BC08-E000-274454E5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C703-9A1E-C9D6-EC56-FB13FF80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BCAD-2673-2018-3A37-4708905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8A7BB-71EE-2FC6-2C0E-8009B067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0448-9D12-688F-BA4D-4011BB261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490B-3F37-C089-81C3-9D25576F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1288-86C3-2B20-E30C-D3DE4F9B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3210-7082-0333-E4B0-690227AB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B6AE-C06B-7338-AF75-ABB9684F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4493-2D62-7FA6-A06A-5FF66437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08BD-7B22-7FCF-0CAF-AD3A9413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2FB3-023F-DDBF-CB25-7F0141B6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4186-EF55-F95E-2EEA-735920E6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26E0-AC5F-A5AF-11C0-A1B276C2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7AD5E-07F5-C7B2-3560-3A257B59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E76B-82BD-1DEA-13E9-6CDB8739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D48B-64C6-92C3-BB1C-603780B6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A4E8-21A6-DCB7-C08E-27003085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A734-EB81-C03A-A5F2-271A34E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FBC7-B6DB-AB0E-1C82-94B48629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C692-029F-CD83-3CF3-86F2FC862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1DA82-45CB-3E22-1F76-6CC887E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8323-202D-5033-00B3-CE510C76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F4B8-9D4D-5BC2-63A2-B396AE9D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F1AE-1124-2444-81C1-69854D84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6A282-73FF-6B94-72F1-358EA376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3E4A-A0FA-0447-3B9B-9D823E66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0E86-8F08-2A20-362B-BD3A29DCA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D4EC8-2CE2-FFBB-BBBB-89E0F90AD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08D0F-41BA-4779-017D-E26D6728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91280-23C5-ECE7-C1CA-7B5BF0E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91073-C209-2104-6FAA-81D60FD8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FF5C-423D-C9FC-7814-32510F9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8697E-BE85-DD1D-28A0-51BE4789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6224-C482-9DBB-7F90-26A2C41B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FE47-699A-0D50-49F9-5F59CE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90802-8B22-FBAD-BB7B-C019100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18A6D-CC28-3519-531A-770885D3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D1B97-8767-511B-DA4C-5FE49E4D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C19B-EAC5-5F17-C46F-BD4BC24C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4366-750A-EBC6-5E64-2A35E56F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C07A8-C2AC-CB04-FE95-623C2AAB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4C7D-E759-CA3F-705D-2CA6BB7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E2C3-2BC5-5268-68F2-AB62C12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8650-F42F-7DAF-0515-9D0B186B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738F-59C8-0E04-FCAD-8DFEC280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CD46B-5681-7875-CA9A-57182BDD2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41AB-6764-B614-5869-820331833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C792-B636-622F-5D45-7532AAFD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40A5-11B6-84E9-209B-58E3F014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B4BA-F9FF-8678-6269-162974DB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DBE99-44E0-1F7F-E825-74070098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D85A-69D9-B5D5-3C93-F9C92EEE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1C47-D120-CF17-8510-938A1BEB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B1EB-09FB-8D45-88AE-ADDCC0FF453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36DF-C1C3-7E55-75D4-ACD9F4D48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D03B-09F3-11DB-D678-71E6C54D9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A369EB-DE5E-3476-C38A-694D9355AB96}"/>
              </a:ext>
            </a:extLst>
          </p:cNvPr>
          <p:cNvSpPr txBox="1"/>
          <p:nvPr/>
        </p:nvSpPr>
        <p:spPr>
          <a:xfrm>
            <a:off x="9657376" y="2386545"/>
            <a:ext cx="24343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first 3 PC axes are significant and account for 60.6% of the total variation</a:t>
            </a:r>
          </a:p>
          <a:p>
            <a:endParaRPr lang="en-US" sz="1400" dirty="0"/>
          </a:p>
          <a:p>
            <a:r>
              <a:rPr lang="en-US" sz="1400" dirty="0"/>
              <a:t>Variables 1, 3, 4, 6, 8, 11, 13, 14, 16, 17, 18, 19, 20, 21, 22, 24, 25, 27, 29, 30, and 31 have significant loadings on PC 1</a:t>
            </a:r>
          </a:p>
          <a:p>
            <a:r>
              <a:rPr lang="en-US" sz="1400" dirty="0"/>
              <a:t>Variables 2, 5, 9, 10, 12, 13, 16, 23, 28, 29, 30, and 31 have significant loadings on PC 2</a:t>
            </a:r>
          </a:p>
          <a:p>
            <a:r>
              <a:rPr lang="en-US" sz="1400" dirty="0"/>
              <a:t>Variables 3, 5, 6, 7, 11, 12, 15, 25, and 26 have significant loadings on PC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A0EB99-89D0-7573-8624-64CEE11F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" y="1607874"/>
            <a:ext cx="5798317" cy="388721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B6DF440-2532-9937-FB84-3229561174BC}"/>
              </a:ext>
            </a:extLst>
          </p:cNvPr>
          <p:cNvGrpSpPr/>
          <p:nvPr/>
        </p:nvGrpSpPr>
        <p:grpSpPr>
          <a:xfrm>
            <a:off x="5460748" y="194374"/>
            <a:ext cx="3783573" cy="7001343"/>
            <a:chOff x="5460748" y="194374"/>
            <a:chExt cx="3783573" cy="70013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DB9DB1A-AC0F-7E54-5572-FF2EF30AF5A7}"/>
                </a:ext>
              </a:extLst>
            </p:cNvPr>
            <p:cNvGrpSpPr/>
            <p:nvPr/>
          </p:nvGrpSpPr>
          <p:grpSpPr>
            <a:xfrm>
              <a:off x="5951240" y="194374"/>
              <a:ext cx="3293081" cy="7001343"/>
              <a:chOff x="4073489" y="184435"/>
              <a:chExt cx="3293081" cy="700134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D8FEBE0-62A2-15D3-9230-1D9B95916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489" y="184435"/>
                <a:ext cx="3293081" cy="669817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5843F-35C8-0747-4F9E-2FF5A057F1A6}"/>
                  </a:ext>
                </a:extLst>
              </p:cNvPr>
              <p:cNvSpPr txBox="1"/>
              <p:nvPr/>
            </p:nvSpPr>
            <p:spPr>
              <a:xfrm>
                <a:off x="5271735" y="745553"/>
                <a:ext cx="824265" cy="6440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            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   *</a:t>
                </a:r>
              </a:p>
              <a:p>
                <a:endParaRPr lang="en-US" sz="1250" dirty="0"/>
              </a:p>
              <a:p>
                <a:endParaRPr lang="en-US" sz="1250" dirty="0"/>
              </a:p>
            </p:txBody>
          </p:sp>
          <p:sp>
            <p:nvSpPr>
              <p:cNvPr id="8" name="5-Point Star 7">
                <a:extLst>
                  <a:ext uri="{FF2B5EF4-FFF2-40B4-BE49-F238E27FC236}">
                    <a16:creationId xmlns:a16="http://schemas.microsoft.com/office/drawing/2014/main" id="{57229FA7-E1C8-9643-CE4F-1D34F8397C89}"/>
                  </a:ext>
                </a:extLst>
              </p:cNvPr>
              <p:cNvSpPr/>
              <p:nvPr/>
            </p:nvSpPr>
            <p:spPr>
              <a:xfrm>
                <a:off x="4283766" y="9342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5-Point Star 8">
                <a:extLst>
                  <a:ext uri="{FF2B5EF4-FFF2-40B4-BE49-F238E27FC236}">
                    <a16:creationId xmlns:a16="http://schemas.microsoft.com/office/drawing/2014/main" id="{138B79C0-5A1F-1B56-2D52-AAE94F03C42B}"/>
                  </a:ext>
                </a:extLst>
              </p:cNvPr>
              <p:cNvSpPr/>
              <p:nvPr/>
            </p:nvSpPr>
            <p:spPr>
              <a:xfrm>
                <a:off x="4348370" y="38165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5-Point Star 9">
                <a:extLst>
                  <a:ext uri="{FF2B5EF4-FFF2-40B4-BE49-F238E27FC236}">
                    <a16:creationId xmlns:a16="http://schemas.microsoft.com/office/drawing/2014/main" id="{CD46B3CE-CC02-D87E-5186-5E556DCCE570}"/>
                  </a:ext>
                </a:extLst>
              </p:cNvPr>
              <p:cNvSpPr/>
              <p:nvPr/>
            </p:nvSpPr>
            <p:spPr>
              <a:xfrm>
                <a:off x="4348370" y="363767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5CB7D184-0BC0-7C49-DE8E-41E7A287E32A}"/>
                  </a:ext>
                </a:extLst>
              </p:cNvPr>
              <p:cNvSpPr/>
              <p:nvPr/>
            </p:nvSpPr>
            <p:spPr>
              <a:xfrm>
                <a:off x="4283766" y="1335157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>
                <a:extLst>
                  <a:ext uri="{FF2B5EF4-FFF2-40B4-BE49-F238E27FC236}">
                    <a16:creationId xmlns:a16="http://schemas.microsoft.com/office/drawing/2014/main" id="{F176E8D7-ADE3-0B61-9E3D-C64CE14516B9}"/>
                  </a:ext>
                </a:extLst>
              </p:cNvPr>
              <p:cNvSpPr/>
              <p:nvPr/>
            </p:nvSpPr>
            <p:spPr>
              <a:xfrm>
                <a:off x="4348370" y="453660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>
                <a:extLst>
                  <a:ext uri="{FF2B5EF4-FFF2-40B4-BE49-F238E27FC236}">
                    <a16:creationId xmlns:a16="http://schemas.microsoft.com/office/drawing/2014/main" id="{5D43DC07-F0C7-33F6-8C82-4EFFAF165E7E}"/>
                  </a:ext>
                </a:extLst>
              </p:cNvPr>
              <p:cNvSpPr/>
              <p:nvPr/>
            </p:nvSpPr>
            <p:spPr>
              <a:xfrm>
                <a:off x="4283766" y="17360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>
                <a:extLst>
                  <a:ext uri="{FF2B5EF4-FFF2-40B4-BE49-F238E27FC236}">
                    <a16:creationId xmlns:a16="http://schemas.microsoft.com/office/drawing/2014/main" id="{39A865E9-08F4-5B09-CE98-C0F79AEEE1AF}"/>
                  </a:ext>
                </a:extLst>
              </p:cNvPr>
              <p:cNvSpPr/>
              <p:nvPr/>
            </p:nvSpPr>
            <p:spPr>
              <a:xfrm>
                <a:off x="4283766" y="22994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75158C-E079-7214-7EF1-5D326EFF0D3B}"/>
                </a:ext>
              </a:extLst>
            </p:cNvPr>
            <p:cNvSpPr txBox="1"/>
            <p:nvPr/>
          </p:nvSpPr>
          <p:spPr>
            <a:xfrm>
              <a:off x="5460748" y="857259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ACH1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7020C-7822-C40E-344C-9109ED73B6AC}"/>
                </a:ext>
              </a:extLst>
            </p:cNvPr>
            <p:cNvSpPr txBox="1"/>
            <p:nvPr/>
          </p:nvSpPr>
          <p:spPr>
            <a:xfrm>
              <a:off x="5597511" y="3707076"/>
              <a:ext cx="64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poxB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3FD9AE-DA84-5CC9-39C8-6D5251CEA9C5}"/>
                </a:ext>
              </a:extLst>
            </p:cNvPr>
            <p:cNvSpPr txBox="1"/>
            <p:nvPr/>
          </p:nvSpPr>
          <p:spPr>
            <a:xfrm>
              <a:off x="5595820" y="352334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ackA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95817A-AD9D-F954-17FC-C1F1F3A125F9}"/>
                </a:ext>
              </a:extLst>
            </p:cNvPr>
            <p:cNvSpPr txBox="1"/>
            <p:nvPr/>
          </p:nvSpPr>
          <p:spPr>
            <a:xfrm>
              <a:off x="5573442" y="123854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acyP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38D663-E6C5-8BAE-C712-5174F0600806}"/>
                </a:ext>
              </a:extLst>
            </p:cNvPr>
            <p:cNvSpPr txBox="1"/>
            <p:nvPr/>
          </p:nvSpPr>
          <p:spPr>
            <a:xfrm>
              <a:off x="5672575" y="443642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E7DB8-9681-CC78-6AA5-8C2AF03FDF6C}"/>
                </a:ext>
              </a:extLst>
            </p:cNvPr>
            <p:cNvSpPr txBox="1"/>
            <p:nvPr/>
          </p:nvSpPr>
          <p:spPr>
            <a:xfrm>
              <a:off x="5672575" y="163585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6E592-91EC-FF3C-7FC8-5AAC577B7100}"/>
                </a:ext>
              </a:extLst>
            </p:cNvPr>
            <p:cNvSpPr txBox="1"/>
            <p:nvPr/>
          </p:nvSpPr>
          <p:spPr>
            <a:xfrm>
              <a:off x="5564694" y="220620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aarC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298988-99FD-3A51-C2DF-F69CB208C2D3}"/>
              </a:ext>
            </a:extLst>
          </p:cNvPr>
          <p:cNvSpPr txBox="1"/>
          <p:nvPr/>
        </p:nvSpPr>
        <p:spPr>
          <a:xfrm>
            <a:off x="238539" y="386160"/>
            <a:ext cx="91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AC53F-EB51-D4B7-E711-232770757CC3}"/>
              </a:ext>
            </a:extLst>
          </p:cNvPr>
          <p:cNvSpPr txBox="1"/>
          <p:nvPr/>
        </p:nvSpPr>
        <p:spPr>
          <a:xfrm>
            <a:off x="8635244" y="401549"/>
            <a:ext cx="121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FDF33-4155-5929-E006-4FC676D47632}"/>
              </a:ext>
            </a:extLst>
          </p:cNvPr>
          <p:cNvSpPr txBox="1"/>
          <p:nvPr/>
        </p:nvSpPr>
        <p:spPr>
          <a:xfrm>
            <a:off x="9316645" y="2089130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047B3E-CDFE-0B42-3773-562197EFB7C5}"/>
              </a:ext>
            </a:extLst>
          </p:cNvPr>
          <p:cNvSpPr txBox="1"/>
          <p:nvPr/>
        </p:nvSpPr>
        <p:spPr>
          <a:xfrm>
            <a:off x="3648733" y="643145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0333B-2A3C-92B5-F409-414A7EA200BE}"/>
              </a:ext>
            </a:extLst>
          </p:cNvPr>
          <p:cNvSpPr txBox="1"/>
          <p:nvPr/>
        </p:nvSpPr>
        <p:spPr>
          <a:xfrm>
            <a:off x="4206962" y="13268"/>
            <a:ext cx="31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acetate (stars indicate those discussed in paper)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F5C44-1B22-9DE4-ECF4-3A953E7897A7}"/>
              </a:ext>
            </a:extLst>
          </p:cNvPr>
          <p:cNvSpPr txBox="1"/>
          <p:nvPr/>
        </p:nvSpPr>
        <p:spPr>
          <a:xfrm>
            <a:off x="843321" y="5356299"/>
            <a:ext cx="37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only show significant loadings?</a:t>
            </a:r>
          </a:p>
        </p:txBody>
      </p:sp>
    </p:spTree>
    <p:extLst>
      <p:ext uri="{BB962C8B-B14F-4D97-AF65-F5344CB8AC3E}">
        <p14:creationId xmlns:p14="http://schemas.microsoft.com/office/powerpoint/2010/main" val="380799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B6DF440-2532-9937-FB84-3229561174BC}"/>
              </a:ext>
            </a:extLst>
          </p:cNvPr>
          <p:cNvGrpSpPr/>
          <p:nvPr/>
        </p:nvGrpSpPr>
        <p:grpSpPr>
          <a:xfrm>
            <a:off x="5460748" y="194374"/>
            <a:ext cx="3783573" cy="7001343"/>
            <a:chOff x="5460748" y="194374"/>
            <a:chExt cx="3783573" cy="70013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DB9DB1A-AC0F-7E54-5572-FF2EF30AF5A7}"/>
                </a:ext>
              </a:extLst>
            </p:cNvPr>
            <p:cNvGrpSpPr/>
            <p:nvPr/>
          </p:nvGrpSpPr>
          <p:grpSpPr>
            <a:xfrm>
              <a:off x="5951240" y="194374"/>
              <a:ext cx="3293081" cy="7001343"/>
              <a:chOff x="4073489" y="184435"/>
              <a:chExt cx="3293081" cy="700134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D8FEBE0-62A2-15D3-9230-1D9B95916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73489" y="184435"/>
                <a:ext cx="3293081" cy="669817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5843F-35C8-0747-4F9E-2FF5A057F1A6}"/>
                  </a:ext>
                </a:extLst>
              </p:cNvPr>
              <p:cNvSpPr txBox="1"/>
              <p:nvPr/>
            </p:nvSpPr>
            <p:spPr>
              <a:xfrm>
                <a:off x="5271735" y="745553"/>
                <a:ext cx="971741" cy="6440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 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*.  *</a:t>
                </a:r>
              </a:p>
              <a:p>
                <a:r>
                  <a:rPr lang="en-US" sz="1250" dirty="0"/>
                  <a:t>*                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 </a:t>
                </a:r>
              </a:p>
              <a:p>
                <a:r>
                  <a:rPr lang="en-US" sz="1250" dirty="0"/>
                  <a:t>     *</a:t>
                </a:r>
              </a:p>
              <a:p>
                <a:endParaRPr lang="en-US" sz="1250" dirty="0"/>
              </a:p>
              <a:p>
                <a:r>
                  <a:rPr lang="en-US" sz="1250" dirty="0"/>
                  <a:t>*</a:t>
                </a:r>
              </a:p>
              <a:p>
                <a:endParaRPr lang="en-US" sz="1250" dirty="0"/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*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    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</a:t>
                </a:r>
              </a:p>
              <a:p>
                <a:endParaRPr lang="en-US" sz="1250" dirty="0"/>
              </a:p>
              <a:p>
                <a:endParaRPr lang="en-US" sz="1250" dirty="0"/>
              </a:p>
            </p:txBody>
          </p:sp>
          <p:sp>
            <p:nvSpPr>
              <p:cNvPr id="8" name="5-Point Star 7">
                <a:extLst>
                  <a:ext uri="{FF2B5EF4-FFF2-40B4-BE49-F238E27FC236}">
                    <a16:creationId xmlns:a16="http://schemas.microsoft.com/office/drawing/2014/main" id="{57229FA7-E1C8-9643-CE4F-1D34F8397C89}"/>
                  </a:ext>
                </a:extLst>
              </p:cNvPr>
              <p:cNvSpPr/>
              <p:nvPr/>
            </p:nvSpPr>
            <p:spPr>
              <a:xfrm>
                <a:off x="4283766" y="9342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5-Point Star 8">
                <a:extLst>
                  <a:ext uri="{FF2B5EF4-FFF2-40B4-BE49-F238E27FC236}">
                    <a16:creationId xmlns:a16="http://schemas.microsoft.com/office/drawing/2014/main" id="{138B79C0-5A1F-1B56-2D52-AAE94F03C42B}"/>
                  </a:ext>
                </a:extLst>
              </p:cNvPr>
              <p:cNvSpPr/>
              <p:nvPr/>
            </p:nvSpPr>
            <p:spPr>
              <a:xfrm>
                <a:off x="4348370" y="38165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5-Point Star 9">
                <a:extLst>
                  <a:ext uri="{FF2B5EF4-FFF2-40B4-BE49-F238E27FC236}">
                    <a16:creationId xmlns:a16="http://schemas.microsoft.com/office/drawing/2014/main" id="{CD46B3CE-CC02-D87E-5186-5E556DCCE570}"/>
                  </a:ext>
                </a:extLst>
              </p:cNvPr>
              <p:cNvSpPr/>
              <p:nvPr/>
            </p:nvSpPr>
            <p:spPr>
              <a:xfrm>
                <a:off x="4348370" y="363767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5CB7D184-0BC0-7C49-DE8E-41E7A287E32A}"/>
                  </a:ext>
                </a:extLst>
              </p:cNvPr>
              <p:cNvSpPr/>
              <p:nvPr/>
            </p:nvSpPr>
            <p:spPr>
              <a:xfrm>
                <a:off x="4283766" y="1335157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>
                <a:extLst>
                  <a:ext uri="{FF2B5EF4-FFF2-40B4-BE49-F238E27FC236}">
                    <a16:creationId xmlns:a16="http://schemas.microsoft.com/office/drawing/2014/main" id="{F176E8D7-ADE3-0B61-9E3D-C64CE14516B9}"/>
                  </a:ext>
                </a:extLst>
              </p:cNvPr>
              <p:cNvSpPr/>
              <p:nvPr/>
            </p:nvSpPr>
            <p:spPr>
              <a:xfrm>
                <a:off x="4348370" y="453660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>
                <a:extLst>
                  <a:ext uri="{FF2B5EF4-FFF2-40B4-BE49-F238E27FC236}">
                    <a16:creationId xmlns:a16="http://schemas.microsoft.com/office/drawing/2014/main" id="{5D43DC07-F0C7-33F6-8C82-4EFFAF165E7E}"/>
                  </a:ext>
                </a:extLst>
              </p:cNvPr>
              <p:cNvSpPr/>
              <p:nvPr/>
            </p:nvSpPr>
            <p:spPr>
              <a:xfrm>
                <a:off x="4283766" y="17360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>
                <a:extLst>
                  <a:ext uri="{FF2B5EF4-FFF2-40B4-BE49-F238E27FC236}">
                    <a16:creationId xmlns:a16="http://schemas.microsoft.com/office/drawing/2014/main" id="{39A865E9-08F4-5B09-CE98-C0F79AEEE1AF}"/>
                  </a:ext>
                </a:extLst>
              </p:cNvPr>
              <p:cNvSpPr/>
              <p:nvPr/>
            </p:nvSpPr>
            <p:spPr>
              <a:xfrm>
                <a:off x="4283766" y="22994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75158C-E079-7214-7EF1-5D326EFF0D3B}"/>
                </a:ext>
              </a:extLst>
            </p:cNvPr>
            <p:cNvSpPr txBox="1"/>
            <p:nvPr/>
          </p:nvSpPr>
          <p:spPr>
            <a:xfrm>
              <a:off x="5460748" y="857259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ACH1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7020C-7822-C40E-344C-9109ED73B6AC}"/>
                </a:ext>
              </a:extLst>
            </p:cNvPr>
            <p:cNvSpPr txBox="1"/>
            <p:nvPr/>
          </p:nvSpPr>
          <p:spPr>
            <a:xfrm>
              <a:off x="5597511" y="3707076"/>
              <a:ext cx="64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poxB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3FD9AE-DA84-5CC9-39C8-6D5251CEA9C5}"/>
                </a:ext>
              </a:extLst>
            </p:cNvPr>
            <p:cNvSpPr txBox="1"/>
            <p:nvPr/>
          </p:nvSpPr>
          <p:spPr>
            <a:xfrm>
              <a:off x="5595820" y="352334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ackA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95817A-AD9D-F954-17FC-C1F1F3A125F9}"/>
                </a:ext>
              </a:extLst>
            </p:cNvPr>
            <p:cNvSpPr txBox="1"/>
            <p:nvPr/>
          </p:nvSpPr>
          <p:spPr>
            <a:xfrm>
              <a:off x="5573442" y="123854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acyP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38D663-E6C5-8BAE-C712-5174F0600806}"/>
                </a:ext>
              </a:extLst>
            </p:cNvPr>
            <p:cNvSpPr txBox="1"/>
            <p:nvPr/>
          </p:nvSpPr>
          <p:spPr>
            <a:xfrm>
              <a:off x="5672575" y="443642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E7DB8-9681-CC78-6AA5-8C2AF03FDF6C}"/>
                </a:ext>
              </a:extLst>
            </p:cNvPr>
            <p:cNvSpPr txBox="1"/>
            <p:nvPr/>
          </p:nvSpPr>
          <p:spPr>
            <a:xfrm>
              <a:off x="5672575" y="163585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6E592-91EC-FF3C-7FC8-5AAC577B7100}"/>
                </a:ext>
              </a:extLst>
            </p:cNvPr>
            <p:cNvSpPr txBox="1"/>
            <p:nvPr/>
          </p:nvSpPr>
          <p:spPr>
            <a:xfrm>
              <a:off x="5564694" y="220620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aarC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298988-99FD-3A51-C2DF-F69CB208C2D3}"/>
              </a:ext>
            </a:extLst>
          </p:cNvPr>
          <p:cNvSpPr txBox="1"/>
          <p:nvPr/>
        </p:nvSpPr>
        <p:spPr>
          <a:xfrm>
            <a:off x="184316" y="786338"/>
            <a:ext cx="514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Acetate –reran on 10/17 – 18 samples, instead of 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AC53F-EB51-D4B7-E711-232770757CC3}"/>
              </a:ext>
            </a:extLst>
          </p:cNvPr>
          <p:cNvSpPr txBox="1"/>
          <p:nvPr/>
        </p:nvSpPr>
        <p:spPr>
          <a:xfrm>
            <a:off x="8635244" y="401549"/>
            <a:ext cx="121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FDF33-4155-5929-E006-4FC676D47632}"/>
              </a:ext>
            </a:extLst>
          </p:cNvPr>
          <p:cNvSpPr txBox="1"/>
          <p:nvPr/>
        </p:nvSpPr>
        <p:spPr>
          <a:xfrm>
            <a:off x="9163722" y="636256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047B3E-CDFE-0B42-3773-562197EFB7C5}"/>
              </a:ext>
            </a:extLst>
          </p:cNvPr>
          <p:cNvSpPr txBox="1"/>
          <p:nvPr/>
        </p:nvSpPr>
        <p:spPr>
          <a:xfrm>
            <a:off x="9084090" y="645645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0333B-2A3C-92B5-F409-414A7EA200BE}"/>
              </a:ext>
            </a:extLst>
          </p:cNvPr>
          <p:cNvSpPr txBox="1"/>
          <p:nvPr/>
        </p:nvSpPr>
        <p:spPr>
          <a:xfrm>
            <a:off x="181504" y="63209"/>
            <a:ext cx="675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acetate (stars indicate those discussed in paper)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F5C44-1B22-9DE4-ECF4-3A953E7897A7}"/>
              </a:ext>
            </a:extLst>
          </p:cNvPr>
          <p:cNvSpPr txBox="1"/>
          <p:nvPr/>
        </p:nvSpPr>
        <p:spPr>
          <a:xfrm>
            <a:off x="843321" y="5356299"/>
            <a:ext cx="28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loadings for PC1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14A21-8CE5-0702-7153-F46DE9FB0FB4}"/>
              </a:ext>
            </a:extLst>
          </p:cNvPr>
          <p:cNvSpPr txBox="1"/>
          <p:nvPr/>
        </p:nvSpPr>
        <p:spPr>
          <a:xfrm>
            <a:off x="9109524" y="1745975"/>
            <a:ext cx="300553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========================================================</a:t>
            </a:r>
          </a:p>
          <a:p>
            <a:r>
              <a:rPr lang="en-US" sz="800" dirty="0"/>
              <a:t>Test of PCA significance: 31 variables, 18 observations</a:t>
            </a:r>
          </a:p>
          <a:p>
            <a:r>
              <a:rPr lang="en-US" sz="800" dirty="0"/>
              <a:t>1000 bootstrap replicates, 1000 random permutations</a:t>
            </a:r>
          </a:p>
          <a:p>
            <a:r>
              <a:rPr lang="en-US" sz="800" dirty="0"/>
              <a:t>========================================================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Empirical Psi = 141.3998, Max null Psi = 53.3301, Min null Psi = 33.0967, p-value = 0</a:t>
            </a:r>
          </a:p>
          <a:p>
            <a:r>
              <a:rPr lang="en-US" sz="800" dirty="0"/>
              <a:t>Empirical Phi = 0.4088, Max null Phi = 0.2691, Min null Phi = 0.2250, p-value = 0</a:t>
            </a:r>
          </a:p>
          <a:p>
            <a:endParaRPr lang="en-US" sz="800" dirty="0"/>
          </a:p>
          <a:p>
            <a:r>
              <a:rPr lang="en-US" sz="800" dirty="0"/>
              <a:t>Empirical eigenvalue #1 = 10.25558, Max null eigenvalue = 5.82641, p-value = 0</a:t>
            </a:r>
          </a:p>
          <a:p>
            <a:r>
              <a:rPr lang="en-US" sz="800" dirty="0"/>
              <a:t>Empirical eigenvalue #2 = 7.26539, Max null eigenvalue = 4.82101, p-value = 0</a:t>
            </a:r>
          </a:p>
          <a:p>
            <a:endParaRPr lang="en-US" sz="800" dirty="0"/>
          </a:p>
          <a:p>
            <a:r>
              <a:rPr lang="en-US" sz="800" dirty="0"/>
              <a:t>PC 1 is significant and accounts for 33.1% (95%-CI:30-45.8) of the total variation</a:t>
            </a:r>
          </a:p>
          <a:p>
            <a:r>
              <a:rPr lang="en-US" sz="800" dirty="0"/>
              <a:t>PC 2 is significant and accounts for 23.4% (95%-CI:17-30.2) of the total variation</a:t>
            </a:r>
          </a:p>
          <a:p>
            <a:endParaRPr lang="en-US" sz="800" dirty="0"/>
          </a:p>
          <a:p>
            <a:r>
              <a:rPr lang="en-US" sz="800" dirty="0"/>
              <a:t>The first 2 PC axes are significant and account for 56.5% of the total variation</a:t>
            </a:r>
          </a:p>
          <a:p>
            <a:endParaRPr lang="en-US" sz="800" dirty="0"/>
          </a:p>
          <a:p>
            <a:r>
              <a:rPr lang="en-US" sz="800" dirty="0"/>
              <a:t>Variables 1, 3, 4, 6, 7, 8, 9, 10, 13, 14, 15, 17, 21, 25, 26, 27, 28, 29, and 31 have significant loadings on PC 1</a:t>
            </a:r>
          </a:p>
          <a:p>
            <a:r>
              <a:rPr lang="en-US" sz="800" dirty="0"/>
              <a:t>Variables 10, 11, 12, 13, 14, 16, 18, 19, 23, 24, 26, 28, and 30 have significant loadings on PC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470922-812B-9951-95E8-41E62962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0" y="1745975"/>
            <a:ext cx="4425348" cy="330305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E5682A7-B289-FFD1-B4CD-1896BA109C31}"/>
              </a:ext>
            </a:extLst>
          </p:cNvPr>
          <p:cNvSpPr/>
          <p:nvPr/>
        </p:nvSpPr>
        <p:spPr>
          <a:xfrm>
            <a:off x="1264256" y="3307743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003286-F398-5D47-248C-D3537D886119}"/>
              </a:ext>
            </a:extLst>
          </p:cNvPr>
          <p:cNvSpPr/>
          <p:nvPr/>
        </p:nvSpPr>
        <p:spPr>
          <a:xfrm>
            <a:off x="1938828" y="3965617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7B3633-1232-F4A4-67C7-6A9D87C882E8}"/>
              </a:ext>
            </a:extLst>
          </p:cNvPr>
          <p:cNvSpPr/>
          <p:nvPr/>
        </p:nvSpPr>
        <p:spPr>
          <a:xfrm>
            <a:off x="2809688" y="3289700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EB7E94-D4A0-7223-9455-821C530771FD}"/>
              </a:ext>
            </a:extLst>
          </p:cNvPr>
          <p:cNvSpPr/>
          <p:nvPr/>
        </p:nvSpPr>
        <p:spPr>
          <a:xfrm>
            <a:off x="1993610" y="3783940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78617-D0A9-EC3C-85FE-10F99DDBFD96}"/>
              </a:ext>
            </a:extLst>
          </p:cNvPr>
          <p:cNvSpPr txBox="1"/>
          <p:nvPr/>
        </p:nvSpPr>
        <p:spPr>
          <a:xfrm>
            <a:off x="9182327" y="1785875"/>
            <a:ext cx="27854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first 2 PC axes are significant and account for 64.9% of the total variation</a:t>
            </a:r>
          </a:p>
          <a:p>
            <a:endParaRPr lang="en-US" dirty="0"/>
          </a:p>
          <a:p>
            <a:r>
              <a:rPr lang="en-US" dirty="0"/>
              <a:t>Variables 1, 2, 3, 4, 5, and 6 have significant loadings on PC 1</a:t>
            </a:r>
          </a:p>
          <a:p>
            <a:r>
              <a:rPr lang="en-US" dirty="0"/>
              <a:t>Variables 2, 7, 9, and 10 have significant loadings on PC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B63B9A-DA75-F450-E4E7-40663F42C787}"/>
              </a:ext>
            </a:extLst>
          </p:cNvPr>
          <p:cNvGrpSpPr/>
          <p:nvPr/>
        </p:nvGrpSpPr>
        <p:grpSpPr>
          <a:xfrm>
            <a:off x="4381530" y="1501671"/>
            <a:ext cx="4214564" cy="3579816"/>
            <a:chOff x="3646035" y="1501671"/>
            <a:chExt cx="4214564" cy="357981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F2A97A-2E36-FD1B-541C-9F5F294C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401" y="1501671"/>
              <a:ext cx="3529198" cy="35798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8A8CEC-960F-D82E-B6EF-047AD02A57F7}"/>
                </a:ext>
              </a:extLst>
            </p:cNvPr>
            <p:cNvSpPr txBox="1"/>
            <p:nvPr/>
          </p:nvSpPr>
          <p:spPr>
            <a:xfrm>
              <a:off x="4927701" y="1765997"/>
              <a:ext cx="614271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   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     *</a:t>
              </a:r>
            </a:p>
            <a:p>
              <a:endParaRPr lang="en-US" sz="2000" dirty="0"/>
            </a:p>
            <a:p>
              <a:r>
                <a:rPr lang="en-US" sz="2000" dirty="0"/>
                <a:t>     *</a:t>
              </a:r>
            </a:p>
            <a:p>
              <a:r>
                <a:rPr lang="en-US" sz="2000" dirty="0"/>
                <a:t>     *</a:t>
              </a:r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657F0ACD-7C3F-1ED3-A7E8-54C91A4A8F15}"/>
                </a:ext>
              </a:extLst>
            </p:cNvPr>
            <p:cNvSpPr/>
            <p:nvPr/>
          </p:nvSpPr>
          <p:spPr>
            <a:xfrm>
              <a:off x="4412998" y="2504762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D2D2AAAD-F11D-5C43-66CC-41DC5C17B57F}"/>
                </a:ext>
              </a:extLst>
            </p:cNvPr>
            <p:cNvSpPr/>
            <p:nvPr/>
          </p:nvSpPr>
          <p:spPr>
            <a:xfrm>
              <a:off x="4375239" y="3618567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9DC5747F-0688-D584-FAC9-D84F0CC9E4EE}"/>
                </a:ext>
              </a:extLst>
            </p:cNvPr>
            <p:cNvSpPr/>
            <p:nvPr/>
          </p:nvSpPr>
          <p:spPr>
            <a:xfrm>
              <a:off x="4401726" y="2179879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AC86A0-7A22-AED1-ADF9-ECC4CFF38F79}"/>
                </a:ext>
              </a:extLst>
            </p:cNvPr>
            <p:cNvSpPr txBox="1"/>
            <p:nvPr/>
          </p:nvSpPr>
          <p:spPr>
            <a:xfrm>
              <a:off x="3886841" y="204152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adc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B8BE3-0152-79E9-F678-3F22E0F0B23E}"/>
                </a:ext>
              </a:extLst>
            </p:cNvPr>
            <p:cNvSpPr txBox="1"/>
            <p:nvPr/>
          </p:nvSpPr>
          <p:spPr>
            <a:xfrm>
              <a:off x="3783894" y="352056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adh1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5ED6BA-171D-186C-351D-0B13DDB22F53}"/>
                </a:ext>
              </a:extLst>
            </p:cNvPr>
            <p:cNvSpPr txBox="1"/>
            <p:nvPr/>
          </p:nvSpPr>
          <p:spPr>
            <a:xfrm>
              <a:off x="3796375" y="2636909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AB2A67-1FEA-ACD6-3359-0911576E979C}"/>
                </a:ext>
              </a:extLst>
            </p:cNvPr>
            <p:cNvSpPr txBox="1"/>
            <p:nvPr/>
          </p:nvSpPr>
          <p:spPr>
            <a:xfrm>
              <a:off x="3812831" y="236640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acxB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EF94A-0FCE-8B4D-D1AC-F526F51B1790}"/>
                </a:ext>
              </a:extLst>
            </p:cNvPr>
            <p:cNvSpPr txBox="1"/>
            <p:nvPr/>
          </p:nvSpPr>
          <p:spPr>
            <a:xfrm>
              <a:off x="3781610" y="291555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974D6D-6737-305D-051A-32BD6B7DFDB6}"/>
                </a:ext>
              </a:extLst>
            </p:cNvPr>
            <p:cNvSpPr txBox="1"/>
            <p:nvPr/>
          </p:nvSpPr>
          <p:spPr>
            <a:xfrm>
              <a:off x="3646035" y="32322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acmM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90E6C8F0-9324-DC96-3249-DE643B4BCFE6}"/>
                </a:ext>
              </a:extLst>
            </p:cNvPr>
            <p:cNvSpPr/>
            <p:nvPr/>
          </p:nvSpPr>
          <p:spPr>
            <a:xfrm>
              <a:off x="4409721" y="2775676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6AC31C62-49F4-0BF6-BB36-083D1C9A33C5}"/>
                </a:ext>
              </a:extLst>
            </p:cNvPr>
            <p:cNvSpPr/>
            <p:nvPr/>
          </p:nvSpPr>
          <p:spPr>
            <a:xfrm>
              <a:off x="4383374" y="30735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9FCF1620-909E-9705-EDEF-E01E16EC08F4}"/>
                </a:ext>
              </a:extLst>
            </p:cNvPr>
            <p:cNvSpPr/>
            <p:nvPr/>
          </p:nvSpPr>
          <p:spPr>
            <a:xfrm>
              <a:off x="4397484" y="33950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B005624-393B-F987-ECED-480934FB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8" y="1649398"/>
            <a:ext cx="4215636" cy="31465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DB2A1A-9ABA-175B-1538-E1FA9D19B844}"/>
              </a:ext>
            </a:extLst>
          </p:cNvPr>
          <p:cNvSpPr txBox="1"/>
          <p:nvPr/>
        </p:nvSpPr>
        <p:spPr>
          <a:xfrm>
            <a:off x="3831294" y="612918"/>
            <a:ext cx="31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acetone (stars indicate those discussed in paper)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65E35-2CED-57C0-BC9D-DEC366361987}"/>
              </a:ext>
            </a:extLst>
          </p:cNvPr>
          <p:cNvSpPr txBox="1"/>
          <p:nvPr/>
        </p:nvSpPr>
        <p:spPr>
          <a:xfrm>
            <a:off x="9070628" y="1464732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3C399-7FDF-FD70-E365-50C7EDE0B3C1}"/>
              </a:ext>
            </a:extLst>
          </p:cNvPr>
          <p:cNvSpPr txBox="1"/>
          <p:nvPr/>
        </p:nvSpPr>
        <p:spPr>
          <a:xfrm>
            <a:off x="238539" y="386160"/>
            <a:ext cx="9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21D33-8366-975C-84A6-EC75D3081FBE}"/>
              </a:ext>
            </a:extLst>
          </p:cNvPr>
          <p:cNvSpPr txBox="1"/>
          <p:nvPr/>
        </p:nvSpPr>
        <p:spPr>
          <a:xfrm>
            <a:off x="7981757" y="1501671"/>
            <a:ext cx="9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35934-9F3E-D435-57B6-474AFEDF4A11}"/>
              </a:ext>
            </a:extLst>
          </p:cNvPr>
          <p:cNvSpPr txBox="1"/>
          <p:nvPr/>
        </p:nvSpPr>
        <p:spPr>
          <a:xfrm>
            <a:off x="3686546" y="526817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271F0E-2461-8089-77A5-CAACFFDE32B8}"/>
              </a:ext>
            </a:extLst>
          </p:cNvPr>
          <p:cNvSpPr txBox="1"/>
          <p:nvPr/>
        </p:nvSpPr>
        <p:spPr>
          <a:xfrm>
            <a:off x="415938" y="4751430"/>
            <a:ext cx="37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only show significant loadings?</a:t>
            </a:r>
          </a:p>
        </p:txBody>
      </p:sp>
    </p:spTree>
    <p:extLst>
      <p:ext uri="{BB962C8B-B14F-4D97-AF65-F5344CB8AC3E}">
        <p14:creationId xmlns:p14="http://schemas.microsoft.com/office/powerpoint/2010/main" val="202630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2B63B9A-DA75-F450-E4E7-40663F42C787}"/>
              </a:ext>
            </a:extLst>
          </p:cNvPr>
          <p:cNvGrpSpPr/>
          <p:nvPr/>
        </p:nvGrpSpPr>
        <p:grpSpPr>
          <a:xfrm>
            <a:off x="4381530" y="1501671"/>
            <a:ext cx="4214564" cy="3743397"/>
            <a:chOff x="3646035" y="1501671"/>
            <a:chExt cx="4214564" cy="37433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F2A97A-2E36-FD1B-541C-9F5F294C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401" y="1501671"/>
              <a:ext cx="3529198" cy="35798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8A8CEC-960F-D82E-B6EF-047AD02A57F7}"/>
                </a:ext>
              </a:extLst>
            </p:cNvPr>
            <p:cNvSpPr txBox="1"/>
            <p:nvPr/>
          </p:nvSpPr>
          <p:spPr>
            <a:xfrm>
              <a:off x="4904842" y="1767193"/>
              <a:ext cx="601447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  <a:p>
              <a:endParaRPr lang="en-US" sz="2000" dirty="0"/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*    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     *</a:t>
              </a:r>
            </a:p>
            <a:p>
              <a:r>
                <a:rPr lang="en-US" sz="2000" dirty="0"/>
                <a:t> *    </a:t>
              </a:r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657F0ACD-7C3F-1ED3-A7E8-54C91A4A8F15}"/>
                </a:ext>
              </a:extLst>
            </p:cNvPr>
            <p:cNvSpPr/>
            <p:nvPr/>
          </p:nvSpPr>
          <p:spPr>
            <a:xfrm>
              <a:off x="4412998" y="2504762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D2D2AAAD-F11D-5C43-66CC-41DC5C17B57F}"/>
                </a:ext>
              </a:extLst>
            </p:cNvPr>
            <p:cNvSpPr/>
            <p:nvPr/>
          </p:nvSpPr>
          <p:spPr>
            <a:xfrm>
              <a:off x="4375239" y="3618567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9DC5747F-0688-D584-FAC9-D84F0CC9E4EE}"/>
                </a:ext>
              </a:extLst>
            </p:cNvPr>
            <p:cNvSpPr/>
            <p:nvPr/>
          </p:nvSpPr>
          <p:spPr>
            <a:xfrm>
              <a:off x="4401726" y="2179879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AC86A0-7A22-AED1-ADF9-ECC4CFF38F79}"/>
                </a:ext>
              </a:extLst>
            </p:cNvPr>
            <p:cNvSpPr txBox="1"/>
            <p:nvPr/>
          </p:nvSpPr>
          <p:spPr>
            <a:xfrm>
              <a:off x="3886841" y="204152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adc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B8BE3-0152-79E9-F678-3F22E0F0B23E}"/>
                </a:ext>
              </a:extLst>
            </p:cNvPr>
            <p:cNvSpPr txBox="1"/>
            <p:nvPr/>
          </p:nvSpPr>
          <p:spPr>
            <a:xfrm>
              <a:off x="3783894" y="352056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adh1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5ED6BA-171D-186C-351D-0B13DDB22F53}"/>
                </a:ext>
              </a:extLst>
            </p:cNvPr>
            <p:cNvSpPr txBox="1"/>
            <p:nvPr/>
          </p:nvSpPr>
          <p:spPr>
            <a:xfrm>
              <a:off x="3796375" y="2636909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AB2A67-1FEA-ACD6-3359-0911576E979C}"/>
                </a:ext>
              </a:extLst>
            </p:cNvPr>
            <p:cNvSpPr txBox="1"/>
            <p:nvPr/>
          </p:nvSpPr>
          <p:spPr>
            <a:xfrm>
              <a:off x="3812831" y="236640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acxB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EF94A-0FCE-8B4D-D1AC-F526F51B1790}"/>
                </a:ext>
              </a:extLst>
            </p:cNvPr>
            <p:cNvSpPr txBox="1"/>
            <p:nvPr/>
          </p:nvSpPr>
          <p:spPr>
            <a:xfrm>
              <a:off x="3781610" y="291555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974D6D-6737-305D-051A-32BD6B7DFDB6}"/>
                </a:ext>
              </a:extLst>
            </p:cNvPr>
            <p:cNvSpPr txBox="1"/>
            <p:nvPr/>
          </p:nvSpPr>
          <p:spPr>
            <a:xfrm>
              <a:off x="3646035" y="32322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acmM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90E6C8F0-9324-DC96-3249-DE643B4BCFE6}"/>
                </a:ext>
              </a:extLst>
            </p:cNvPr>
            <p:cNvSpPr/>
            <p:nvPr/>
          </p:nvSpPr>
          <p:spPr>
            <a:xfrm>
              <a:off x="4409721" y="2775676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6AC31C62-49F4-0BF6-BB36-083D1C9A33C5}"/>
                </a:ext>
              </a:extLst>
            </p:cNvPr>
            <p:cNvSpPr/>
            <p:nvPr/>
          </p:nvSpPr>
          <p:spPr>
            <a:xfrm>
              <a:off x="4383374" y="30735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9FCF1620-909E-9705-EDEF-E01E16EC08F4}"/>
                </a:ext>
              </a:extLst>
            </p:cNvPr>
            <p:cNvSpPr/>
            <p:nvPr/>
          </p:nvSpPr>
          <p:spPr>
            <a:xfrm>
              <a:off x="4397484" y="33950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B005624-393B-F987-ECED-480934FB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8" y="1649398"/>
            <a:ext cx="4215636" cy="31465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DB2A1A-9ABA-175B-1538-E1FA9D19B844}"/>
              </a:ext>
            </a:extLst>
          </p:cNvPr>
          <p:cNvSpPr txBox="1"/>
          <p:nvPr/>
        </p:nvSpPr>
        <p:spPr>
          <a:xfrm>
            <a:off x="3831294" y="612918"/>
            <a:ext cx="31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acetone (stars indicate those discussed in paper)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65E35-2CED-57C0-BC9D-DEC366361987}"/>
              </a:ext>
            </a:extLst>
          </p:cNvPr>
          <p:cNvSpPr txBox="1"/>
          <p:nvPr/>
        </p:nvSpPr>
        <p:spPr>
          <a:xfrm>
            <a:off x="9070628" y="1464732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21D33-8366-975C-84A6-EC75D3081FBE}"/>
              </a:ext>
            </a:extLst>
          </p:cNvPr>
          <p:cNvSpPr txBox="1"/>
          <p:nvPr/>
        </p:nvSpPr>
        <p:spPr>
          <a:xfrm>
            <a:off x="7981757" y="1501671"/>
            <a:ext cx="9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35934-9F3E-D435-57B6-474AFEDF4A11}"/>
              </a:ext>
            </a:extLst>
          </p:cNvPr>
          <p:cNvSpPr txBox="1"/>
          <p:nvPr/>
        </p:nvSpPr>
        <p:spPr>
          <a:xfrm>
            <a:off x="4580446" y="53633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271F0E-2461-8089-77A5-CAACFFDE32B8}"/>
              </a:ext>
            </a:extLst>
          </p:cNvPr>
          <p:cNvSpPr txBox="1"/>
          <p:nvPr/>
        </p:nvSpPr>
        <p:spPr>
          <a:xfrm>
            <a:off x="415938" y="4751430"/>
            <a:ext cx="37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only show significant loadings?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91E57-3436-3234-2989-F660A4486DF4}"/>
              </a:ext>
            </a:extLst>
          </p:cNvPr>
          <p:cNvSpPr txBox="1"/>
          <p:nvPr/>
        </p:nvSpPr>
        <p:spPr>
          <a:xfrm>
            <a:off x="238469" y="167828"/>
            <a:ext cx="520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Acetone –reran on 10/17 – 18 samples, instead of 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313C-68B7-CC08-C5B1-0F1290EAFCC8}"/>
              </a:ext>
            </a:extLst>
          </p:cNvPr>
          <p:cNvSpPr txBox="1"/>
          <p:nvPr/>
        </p:nvSpPr>
        <p:spPr>
          <a:xfrm>
            <a:off x="8518318" y="2058621"/>
            <a:ext cx="336888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========================================================</a:t>
            </a:r>
          </a:p>
          <a:p>
            <a:r>
              <a:rPr lang="en-US" sz="800" dirty="0"/>
              <a:t>Test of PCA significance: 11 variables, 18 observations</a:t>
            </a:r>
          </a:p>
          <a:p>
            <a:r>
              <a:rPr lang="en-US" sz="800" dirty="0"/>
              <a:t>100 bootstrap replicates, 100 random permutations</a:t>
            </a:r>
          </a:p>
          <a:p>
            <a:r>
              <a:rPr lang="en-US" sz="800" dirty="0"/>
              <a:t>========================================================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Empirical Psi = 24.3715, Max null Psi = 9.5342, Min null Psi = 4.0207, p-value = 0</a:t>
            </a:r>
          </a:p>
          <a:p>
            <a:r>
              <a:rPr lang="en-US" sz="800" dirty="0"/>
              <a:t>Empirical Phi = 0.4707, Max null Phi = 0.2944, Min null Phi = 0.1912, p-value = 0</a:t>
            </a:r>
          </a:p>
          <a:p>
            <a:endParaRPr lang="en-US" sz="800" dirty="0"/>
          </a:p>
          <a:p>
            <a:r>
              <a:rPr lang="en-US" sz="800" dirty="0"/>
              <a:t>Empirical eigenvalue #1 = 5.12096, Max null eigenvalue = 3.20587, p-value = 0</a:t>
            </a:r>
          </a:p>
          <a:p>
            <a:r>
              <a:rPr lang="en-US" sz="800" dirty="0"/>
              <a:t>Empirical eigenvalue #2 = 2.33397, Max null eigenvalue = 2.45295, p-value = 0.03</a:t>
            </a:r>
          </a:p>
          <a:p>
            <a:r>
              <a:rPr lang="en-US" sz="800" dirty="0"/>
              <a:t>PC 1 is significant and accounts for 46.6% (95%-CI:35.7-60.4) of the total variation</a:t>
            </a:r>
          </a:p>
          <a:p>
            <a:r>
              <a:rPr lang="en-US" sz="800" dirty="0"/>
              <a:t>PC 2 is significant and accounts for 21.2% (95%-CI:16.8-29.6) of the total variation</a:t>
            </a:r>
          </a:p>
          <a:p>
            <a:endParaRPr lang="en-US" sz="800" dirty="0"/>
          </a:p>
          <a:p>
            <a:r>
              <a:rPr lang="en-US" sz="800" dirty="0"/>
              <a:t>The first 2 PC axes are significant and account for 67.8% of the total variation</a:t>
            </a:r>
          </a:p>
          <a:p>
            <a:endParaRPr lang="en-US" sz="800" dirty="0"/>
          </a:p>
          <a:p>
            <a:r>
              <a:rPr lang="en-US" sz="800" dirty="0"/>
              <a:t>Variables 1, 3, 4, 5, 8, 9, and 11 have significant loadings on PC 1</a:t>
            </a:r>
          </a:p>
          <a:p>
            <a:r>
              <a:rPr lang="en-US" sz="800" dirty="0"/>
              <a:t>Variables , and 10 have significant loadings on PC 2</a:t>
            </a:r>
          </a:p>
        </p:txBody>
      </p:sp>
    </p:spTree>
    <p:extLst>
      <p:ext uri="{BB962C8B-B14F-4D97-AF65-F5344CB8AC3E}">
        <p14:creationId xmlns:p14="http://schemas.microsoft.com/office/powerpoint/2010/main" val="37475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17329</TotalTime>
  <Words>856</Words>
  <Application>Microsoft Macintosh PowerPoint</Application>
  <PresentationFormat>Widescreen</PresentationFormat>
  <Paragraphs>177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Honeker, Linnea Katherine - (linneah)</dc:creator>
  <cp:lastModifiedBy>Honeker, Linnea Katherine - (linneah)</cp:lastModifiedBy>
  <cp:revision>4</cp:revision>
  <dcterms:created xsi:type="dcterms:W3CDTF">2022-10-05T20:14:49Z</dcterms:created>
  <dcterms:modified xsi:type="dcterms:W3CDTF">2022-10-17T21:04:17Z</dcterms:modified>
</cp:coreProperties>
</file>