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740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7F469D8-E75D-4ADB-A29A-3713B265042B}" type="datetimeFigureOut">
              <a:rPr lang="en-US" smtClean="0"/>
              <a:pPr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371CC0E-3A14-49A8-BD9A-B0313DD00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lang/CharSequence.html" TargetMode="External"/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/util/regex/Pattern.html" TargetMode="External"/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/lang/Str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09800"/>
            <a:ext cx="8458200" cy="1470025"/>
          </a:xfrm>
        </p:spPr>
        <p:txBody>
          <a:bodyPr/>
          <a:lstStyle/>
          <a:p>
            <a:r>
              <a:rPr lang="en-US" dirty="0" smtClean="0"/>
              <a:t>String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15000"/>
            <a:ext cx="8229600" cy="83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http://java.sun.com/javase/6/docs/api/java/lang/String.html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marL="571500" indent="-51435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Comparing two strings</a:t>
            </a:r>
          </a:p>
          <a:p>
            <a:pPr marL="571500" indent="-514350" algn="ctr">
              <a:buNone/>
            </a:pPr>
            <a:r>
              <a:rPr lang="en-US" sz="4000" dirty="0" smtClean="0"/>
              <a:t>public 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b="1" dirty="0" err="1" smtClean="0"/>
              <a:t>compareTo</a:t>
            </a:r>
            <a:r>
              <a:rPr lang="en-US" sz="4000" dirty="0" smtClean="0"/>
              <a:t>(</a:t>
            </a:r>
            <a:r>
              <a:rPr lang="en-US" sz="4000" dirty="0" smtClean="0">
                <a:hlinkClick r:id="rId2" action="ppaction://hlinkfile" tooltip="class in java.lang"/>
              </a:rPr>
              <a:t>String</a:t>
            </a:r>
            <a:r>
              <a:rPr lang="en-US" sz="4000" dirty="0" smtClean="0"/>
              <a:t> </a:t>
            </a:r>
            <a:r>
              <a:rPr lang="en-US" sz="4000" dirty="0" err="1" smtClean="0"/>
              <a:t>anotherString</a:t>
            </a:r>
            <a:r>
              <a:rPr lang="en-US" sz="4000" dirty="0" smtClean="0"/>
              <a:t>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Compares two strings lexicographically</a:t>
            </a:r>
          </a:p>
          <a:p>
            <a:pPr marL="571500" indent="-514350"/>
            <a:r>
              <a:rPr lang="en-US" dirty="0" smtClean="0"/>
              <a:t>Returns an integer:</a:t>
            </a:r>
          </a:p>
          <a:p>
            <a:pPr marL="971550" lvl="1" indent="-514350"/>
            <a:r>
              <a:rPr lang="en-US" b="1" dirty="0" smtClean="0">
                <a:solidFill>
                  <a:srgbClr val="FF0000"/>
                </a:solidFill>
              </a:rPr>
              <a:t>Positive if object &gt; argument</a:t>
            </a:r>
          </a:p>
          <a:p>
            <a:pPr marL="971550" lvl="1" indent="-514350"/>
            <a:r>
              <a:rPr lang="en-US" b="1" dirty="0" smtClean="0">
                <a:solidFill>
                  <a:srgbClr val="FF0000"/>
                </a:solidFill>
              </a:rPr>
              <a:t>Negative if object  &lt; argument</a:t>
            </a:r>
          </a:p>
          <a:p>
            <a:pPr marL="971550" lvl="1" indent="-514350"/>
            <a:r>
              <a:rPr lang="en-US" b="1" dirty="0" smtClean="0">
                <a:solidFill>
                  <a:srgbClr val="FF0000"/>
                </a:solidFill>
              </a:rPr>
              <a:t>Zero if object = argument</a:t>
            </a:r>
          </a:p>
          <a:p>
            <a:pPr marL="571500" indent="-514350"/>
            <a:endParaRPr lang="en-US" dirty="0" smtClean="0"/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cares”.compareTo</a:t>
            </a:r>
            <a:r>
              <a:rPr lang="en-US" dirty="0" smtClean="0"/>
              <a:t>(“area”)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a positive integer</a:t>
            </a:r>
          </a:p>
          <a:p>
            <a:pPr>
              <a:buNone/>
            </a:pPr>
            <a:r>
              <a:rPr lang="en-US" dirty="0" smtClean="0"/>
              <a:t>“cares". </a:t>
            </a:r>
            <a:r>
              <a:rPr lang="en-US" dirty="0" err="1" smtClean="0"/>
              <a:t>compareTo</a:t>
            </a:r>
            <a:r>
              <a:rPr lang="en-US" dirty="0" smtClean="0"/>
              <a:t>(“cares”)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>
            <a:normAutofit fontScale="85000" lnSpcReduction="2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Testing the prefix/postfix of string</a:t>
            </a:r>
          </a:p>
          <a:p>
            <a:pPr marL="571500" indent="-51435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/>
              <a:t>startsWith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prefix)</a:t>
            </a:r>
          </a:p>
          <a:p>
            <a:pPr marL="571500" indent="-51435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/>
              <a:t>endsWith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suffix)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Tests if this string begins/ends with the specified prefix/suffix. 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Note that the result will be true if the argument is the empty string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cares”.startsWith</a:t>
            </a:r>
            <a:r>
              <a:rPr lang="en-US" dirty="0" smtClean="0"/>
              <a:t>(“care”)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“cares". </a:t>
            </a:r>
            <a:r>
              <a:rPr lang="en-US" dirty="0" err="1" smtClean="0"/>
              <a:t>startsWith</a:t>
            </a:r>
            <a:r>
              <a:rPr lang="en-US" dirty="0" smtClean="0"/>
              <a:t>(“Care”)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 fontScale="85000" lnSpcReduction="10000"/>
          </a:bodyPr>
          <a:lstStyle/>
          <a:p>
            <a:pPr marL="571500" indent="-514350" algn="ctr"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Extracting a substring of a string</a:t>
            </a:r>
          </a:p>
          <a:p>
            <a:pPr marL="571500" indent="-514350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/>
              <a:t>substring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beginIndex</a:t>
            </a:r>
            <a:r>
              <a:rPr lang="en-US" dirty="0" smtClean="0"/>
              <a:t>)</a:t>
            </a:r>
          </a:p>
          <a:p>
            <a:pPr marL="571500" indent="-514350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/>
              <a:t>substring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beginIndex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endIndex</a:t>
            </a:r>
            <a:r>
              <a:rPr lang="en-US" dirty="0" smtClean="0"/>
              <a:t>)</a:t>
            </a:r>
            <a:endParaRPr lang="en-US" sz="3000" dirty="0" smtClean="0"/>
          </a:p>
          <a:p>
            <a:pPr marL="971550" lvl="1" indent="-514350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dirty="0" smtClean="0"/>
              <a:t>Returns a substring of a string that begins at position </a:t>
            </a:r>
            <a:r>
              <a:rPr lang="en-US" dirty="0" err="1" smtClean="0"/>
              <a:t>beginIndex</a:t>
            </a:r>
            <a:r>
              <a:rPr lang="en-US" dirty="0" smtClean="0"/>
              <a:t> end ends at (end of string)/</a:t>
            </a:r>
            <a:r>
              <a:rPr lang="en-US" dirty="0" err="1" smtClean="0"/>
              <a:t>endIndex</a:t>
            </a:r>
            <a:endParaRPr lang="en-US" dirty="0" smtClean="0"/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cares”.substring</a:t>
            </a:r>
            <a:r>
              <a:rPr lang="en-US" dirty="0" smtClean="0"/>
              <a:t>(3)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</a:t>
            </a:r>
            <a:r>
              <a:rPr lang="en-US" dirty="0" err="1" smtClean="0"/>
              <a:t>es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“cares". substring(2,3)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Converting a non-string data to string</a:t>
            </a:r>
          </a:p>
          <a:p>
            <a:pPr marL="571500" indent="-514350" algn="ctr">
              <a:buNone/>
            </a:pPr>
            <a:r>
              <a:rPr lang="en-US" sz="3200" dirty="0" smtClean="0"/>
              <a:t>public static </a:t>
            </a:r>
            <a:r>
              <a:rPr lang="en-US" sz="3200" dirty="0" smtClean="0">
                <a:hlinkClick r:id="rId2" action="ppaction://hlinkfile" tooltip="class in java.lang"/>
              </a:rPr>
              <a:t>String</a:t>
            </a:r>
            <a:r>
              <a:rPr lang="en-US" sz="3200" dirty="0" smtClean="0"/>
              <a:t> </a:t>
            </a:r>
            <a:r>
              <a:rPr lang="en-US" sz="3200" b="1" dirty="0" err="1" smtClean="0"/>
              <a:t>valueOf</a:t>
            </a:r>
            <a:r>
              <a:rPr lang="en-US" sz="3200" dirty="0" smtClean="0"/>
              <a:t>(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 b)</a:t>
            </a:r>
          </a:p>
          <a:p>
            <a:pPr marL="571500" indent="-514350" algn="ctr">
              <a:buNone/>
            </a:pPr>
            <a:endParaRPr lang="en-US" sz="4000" dirty="0" smtClean="0"/>
          </a:p>
          <a:p>
            <a:pPr marL="571500" indent="-51435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: any primitive data type</a:t>
            </a:r>
          </a:p>
          <a:p>
            <a:pPr marL="571500" indent="-514350">
              <a:buNone/>
            </a:pPr>
            <a:r>
              <a:rPr lang="en-US" dirty="0" smtClean="0"/>
              <a:t>Returns the string representation of data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err="1" smtClean="0"/>
              <a:t>valueOf</a:t>
            </a:r>
            <a:r>
              <a:rPr lang="en-US" dirty="0" smtClean="0"/>
              <a:t>(23)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“23”</a:t>
            </a:r>
          </a:p>
          <a:p>
            <a:pPr>
              <a:buNone/>
            </a:pPr>
            <a:r>
              <a:rPr lang="en-US" dirty="0" err="1" smtClean="0"/>
              <a:t>valueOf</a:t>
            </a:r>
            <a:r>
              <a:rPr lang="en-US" dirty="0" smtClean="0"/>
              <a:t>(26.89) 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“26.89”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Converting a string’s case</a:t>
            </a:r>
          </a:p>
          <a:p>
            <a:pPr marL="571500" indent="-514350" algn="ctr">
              <a:buNone/>
            </a:pPr>
            <a:r>
              <a:rPr lang="en-US" sz="3600" dirty="0" smtClean="0"/>
              <a:t>public </a:t>
            </a:r>
            <a:r>
              <a:rPr lang="en-US" sz="3600" dirty="0" smtClean="0">
                <a:hlinkClick r:id="rId2" action="ppaction://hlinkfile" tooltip="class in java.lang"/>
              </a:rPr>
              <a:t>String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toLowerCase</a:t>
            </a:r>
            <a:r>
              <a:rPr lang="en-US" sz="3600" dirty="0" smtClean="0"/>
              <a:t>()</a:t>
            </a:r>
          </a:p>
          <a:p>
            <a:pPr marL="571500" indent="-514350" algn="ctr">
              <a:buNone/>
            </a:pPr>
            <a:r>
              <a:rPr lang="en-US" sz="3600" dirty="0" smtClean="0"/>
              <a:t>public </a:t>
            </a:r>
            <a:r>
              <a:rPr lang="en-US" sz="3600" dirty="0" smtClean="0">
                <a:hlinkClick r:id="rId2" action="ppaction://hlinkfile" tooltip="class in java.lang"/>
              </a:rPr>
              <a:t>String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toUpperCase</a:t>
            </a:r>
            <a:r>
              <a:rPr lang="en-US" sz="3600" dirty="0" smtClean="0"/>
              <a:t>()</a:t>
            </a:r>
          </a:p>
          <a:p>
            <a:pPr marL="571500" indent="-514350" algn="ctr">
              <a:buNone/>
            </a:pPr>
            <a:endParaRPr lang="en-US" sz="3600" dirty="0" smtClean="0"/>
          </a:p>
          <a:p>
            <a:pPr marL="571500" indent="-514350">
              <a:buNone/>
            </a:pPr>
            <a:r>
              <a:rPr lang="en-US" dirty="0" smtClean="0"/>
              <a:t>Converts all of the characters in this String to lower case 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cares”.toUpperCase</a:t>
            </a:r>
            <a:r>
              <a:rPr lang="en-US" dirty="0" smtClean="0"/>
              <a:t>()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“CARES”</a:t>
            </a:r>
          </a:p>
          <a:p>
            <a:pPr>
              <a:buNone/>
            </a:pPr>
            <a:r>
              <a:rPr lang="en-US" dirty="0" smtClean="0"/>
              <a:t>“IBM </a:t>
            </a:r>
            <a:r>
              <a:rPr lang="en-US" dirty="0" err="1" smtClean="0"/>
              <a:t>pc”.toLowerCase</a:t>
            </a:r>
            <a:r>
              <a:rPr lang="en-US" dirty="0" smtClean="0"/>
              <a:t>() 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</a:t>
            </a:r>
            <a:r>
              <a:rPr lang="en-US" dirty="0" err="1" smtClean="0"/>
              <a:t>ibm</a:t>
            </a:r>
            <a:r>
              <a:rPr lang="en-US" dirty="0" smtClean="0"/>
              <a:t> pc”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Removing leading and trailing white spaces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/>
              <a:t>trim</a:t>
            </a:r>
            <a:r>
              <a:rPr lang="en-US" dirty="0" smtClean="0"/>
              <a:t>()</a:t>
            </a:r>
          </a:p>
          <a:p>
            <a:pPr marL="571500" indent="-514350" algn="ctr">
              <a:buNone/>
            </a:pPr>
            <a:endParaRPr lang="en-US" sz="3600" dirty="0" smtClean="0"/>
          </a:p>
          <a:p>
            <a:pPr marL="571500" indent="-514350">
              <a:buNone/>
            </a:pPr>
            <a:r>
              <a:rPr lang="en-US" sz="2400" dirty="0" smtClean="0"/>
              <a:t>Returns a copy of the string, with leading and trailing whitespace omitted.</a:t>
            </a:r>
            <a:r>
              <a:rPr lang="en-US" dirty="0" smtClean="0"/>
              <a:t> 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“  cares  ”.trim()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“cares”</a:t>
            </a:r>
          </a:p>
          <a:p>
            <a:pPr>
              <a:buNone/>
            </a:pPr>
            <a:r>
              <a:rPr lang="en-US" dirty="0" smtClean="0"/>
              <a:t>“		IBM pc	”.trim() 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“IBM pc”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>
            <a:normAutofit fontScale="925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Replacing a character with another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/>
              <a:t>replace</a:t>
            </a:r>
            <a:r>
              <a:rPr lang="en-US" dirty="0" smtClean="0"/>
              <a:t>(char </a:t>
            </a:r>
            <a:r>
              <a:rPr lang="en-US" dirty="0" err="1" smtClean="0"/>
              <a:t>oldChar</a:t>
            </a:r>
            <a:r>
              <a:rPr lang="en-US" dirty="0" smtClean="0"/>
              <a:t>, char </a:t>
            </a:r>
            <a:r>
              <a:rPr lang="en-US" dirty="0" err="1" smtClean="0"/>
              <a:t>newChar</a:t>
            </a:r>
            <a:r>
              <a:rPr lang="en-US" dirty="0" smtClean="0"/>
              <a:t>)</a:t>
            </a:r>
          </a:p>
          <a:p>
            <a:pPr marL="571500" indent="-514350" algn="ctr">
              <a:buNone/>
            </a:pPr>
            <a:r>
              <a:rPr lang="en-US" dirty="0" smtClean="0"/>
              <a:t> </a:t>
            </a:r>
          </a:p>
          <a:p>
            <a:pPr marL="571500" indent="-514350">
              <a:buNone/>
            </a:pPr>
            <a:r>
              <a:rPr lang="en-US" sz="2600" dirty="0" smtClean="0"/>
              <a:t>Returns a new string resulting from replacing all occurrences of </a:t>
            </a:r>
            <a:r>
              <a:rPr lang="en-US" sz="2600" dirty="0" err="1" smtClean="0"/>
              <a:t>oldChar</a:t>
            </a:r>
            <a:r>
              <a:rPr lang="en-US" sz="2600" dirty="0" smtClean="0"/>
              <a:t> in this string with </a:t>
            </a:r>
            <a:r>
              <a:rPr lang="en-US" sz="2600" dirty="0" err="1" smtClean="0"/>
              <a:t>newChar</a:t>
            </a:r>
            <a:r>
              <a:rPr lang="en-US" sz="2600" dirty="0" smtClean="0"/>
              <a:t>. 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"mesquite in your </a:t>
            </a:r>
            <a:r>
              <a:rPr lang="en-US" dirty="0" err="1" smtClean="0"/>
              <a:t>cellar".</a:t>
            </a:r>
            <a:r>
              <a:rPr lang="en-US" dirty="0" err="1" smtClean="0">
                <a:solidFill>
                  <a:srgbClr val="FF0000"/>
                </a:solidFill>
              </a:rPr>
              <a:t>replace</a:t>
            </a:r>
            <a:r>
              <a:rPr lang="en-US" dirty="0" smtClean="0"/>
              <a:t>('e', 'o')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</a:p>
          <a:p>
            <a:pPr>
              <a:buNone/>
            </a:pPr>
            <a:r>
              <a:rPr lang="en-US" dirty="0" smtClean="0"/>
              <a:t>		 "mosquito in your collar"“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fontScale="92500" lnSpcReduction="2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Replacing a substring with another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smtClean="0"/>
              <a:t>replace</a:t>
            </a:r>
            <a:r>
              <a:rPr lang="en-US" dirty="0" smtClean="0"/>
              <a:t>(</a:t>
            </a:r>
            <a:r>
              <a:rPr lang="en-US" dirty="0" err="1" smtClean="0">
                <a:hlinkClick r:id="rId3" action="ppaction://hlinkfile" tooltip="interface in java.lang"/>
              </a:rPr>
              <a:t>CharSequence</a:t>
            </a:r>
            <a:r>
              <a:rPr lang="en-US" dirty="0" smtClean="0"/>
              <a:t> target, </a:t>
            </a:r>
            <a:r>
              <a:rPr lang="en-US" dirty="0" err="1" smtClean="0">
                <a:hlinkClick r:id="rId3" action="ppaction://hlinkfile" tooltip="interface in java.lang"/>
              </a:rPr>
              <a:t>CharSequence</a:t>
            </a:r>
            <a:r>
              <a:rPr lang="en-US" dirty="0" smtClean="0"/>
              <a:t> replacement)</a:t>
            </a:r>
          </a:p>
          <a:p>
            <a:pPr marL="571500" indent="-514350" algn="ctr">
              <a:buNone/>
            </a:pPr>
            <a:r>
              <a:rPr lang="en-US" dirty="0" smtClean="0"/>
              <a:t> </a:t>
            </a:r>
          </a:p>
          <a:p>
            <a:pPr marL="571500" indent="-514350">
              <a:buNone/>
            </a:pPr>
            <a:r>
              <a:rPr lang="en-US" sz="2600" dirty="0" smtClean="0"/>
              <a:t>Returns a new string resulting from replacing all occurrences of target sequence in this string with replacement string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"mesquite in your </a:t>
            </a:r>
            <a:r>
              <a:rPr lang="en-US" dirty="0" err="1" smtClean="0"/>
              <a:t>mescellar".</a:t>
            </a:r>
            <a:r>
              <a:rPr lang="en-US" dirty="0" err="1" smtClean="0">
                <a:solidFill>
                  <a:srgbClr val="FF0000"/>
                </a:solidFill>
              </a:rPr>
              <a:t>replace</a:t>
            </a:r>
            <a:r>
              <a:rPr lang="en-US" dirty="0" smtClean="0"/>
              <a:t>(“</a:t>
            </a:r>
            <a:r>
              <a:rPr lang="en-US" dirty="0" err="1" smtClean="0"/>
              <a:t>mes</a:t>
            </a:r>
            <a:r>
              <a:rPr lang="en-US" dirty="0" smtClean="0"/>
              <a:t>”, ‘</a:t>
            </a:r>
            <a:r>
              <a:rPr lang="en-US" dirty="0" err="1" smtClean="0"/>
              <a:t>bas'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</a:p>
          <a:p>
            <a:pPr>
              <a:buNone/>
            </a:pPr>
            <a:r>
              <a:rPr lang="en-US" dirty="0" smtClean="0"/>
              <a:t>		 “</a:t>
            </a:r>
            <a:r>
              <a:rPr lang="en-US" dirty="0" err="1" smtClean="0"/>
              <a:t>basquito</a:t>
            </a:r>
            <a:r>
              <a:rPr lang="en-US" dirty="0" smtClean="0"/>
              <a:t> in your </a:t>
            </a:r>
            <a:r>
              <a:rPr lang="en-US" dirty="0" err="1" smtClean="0"/>
              <a:t>bascollar</a:t>
            </a:r>
            <a:r>
              <a:rPr lang="en-US" dirty="0" smtClean="0"/>
              <a:t>"“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Splitting a string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[] </a:t>
            </a:r>
            <a:r>
              <a:rPr lang="en-US" b="1" dirty="0" smtClean="0"/>
              <a:t>split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regex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limit)</a:t>
            </a:r>
          </a:p>
          <a:p>
            <a:pPr marL="571500" indent="-514350" algn="ctr">
              <a:buNone/>
            </a:pPr>
            <a:r>
              <a:rPr lang="en-US" dirty="0" smtClean="0"/>
              <a:t> </a:t>
            </a:r>
          </a:p>
          <a:p>
            <a:pPr marL="571500" indent="-514350">
              <a:buNone/>
            </a:pPr>
            <a:r>
              <a:rPr lang="en-US" sz="2400" dirty="0" smtClean="0"/>
              <a:t>Splits this string around matches of the given </a:t>
            </a:r>
            <a:r>
              <a:rPr lang="en-US" sz="2400" dirty="0" smtClean="0">
                <a:hlinkClick r:id="rId3" action="ppaction://hlinkfile"/>
              </a:rPr>
              <a:t>regular expression</a:t>
            </a:r>
            <a:r>
              <a:rPr lang="en-US" sz="2400" dirty="0" smtClean="0"/>
              <a:t>. </a:t>
            </a:r>
          </a:p>
          <a:p>
            <a:pPr marL="571500" indent="-514350">
              <a:buNone/>
            </a:pPr>
            <a:endParaRPr lang="en-US" sz="2400" dirty="0" smtClean="0"/>
          </a:p>
          <a:p>
            <a:pPr marL="571500" indent="-514350">
              <a:buNone/>
            </a:pPr>
            <a:r>
              <a:rPr lang="en-US" b="1" dirty="0" smtClean="0"/>
              <a:t>Parameters:</a:t>
            </a:r>
            <a:r>
              <a:rPr lang="en-US" dirty="0" smtClean="0"/>
              <a:t> </a:t>
            </a:r>
            <a:r>
              <a:rPr lang="en-US" sz="2600" dirty="0" err="1" smtClean="0"/>
              <a:t>regex</a:t>
            </a:r>
            <a:r>
              <a:rPr lang="en-US" sz="2600" dirty="0" smtClean="0"/>
              <a:t> - the delimiting regular expression </a:t>
            </a:r>
          </a:p>
          <a:p>
            <a:pPr marL="571500" indent="-514350">
              <a:buNone/>
            </a:pPr>
            <a:r>
              <a:rPr lang="en-US" sz="2600" dirty="0" smtClean="0"/>
              <a:t> limit  - </a:t>
            </a:r>
            <a:r>
              <a:rPr lang="en-US" dirty="0" smtClean="0"/>
              <a:t>The limit parameter controls the number of times the pattern is applied and therefore affects the length of the resulting array. If the limit </a:t>
            </a:r>
            <a:r>
              <a:rPr lang="en-US" i="1" dirty="0" smtClean="0"/>
              <a:t>n</a:t>
            </a:r>
            <a:r>
              <a:rPr lang="en-US" dirty="0" smtClean="0"/>
              <a:t> is greater than zero then the pattern will be applied at most </a:t>
            </a:r>
            <a:r>
              <a:rPr lang="en-US" i="1" dirty="0" smtClean="0"/>
              <a:t>n</a:t>
            </a:r>
            <a:r>
              <a:rPr lang="en-US" dirty="0" smtClean="0"/>
              <a:t> - 1 times</a:t>
            </a:r>
          </a:p>
          <a:p>
            <a:pPr marL="571500" indent="-514350">
              <a:buNone/>
            </a:pPr>
            <a:r>
              <a:rPr lang="en-US" dirty="0" smtClean="0"/>
              <a:t>	If </a:t>
            </a:r>
            <a:r>
              <a:rPr lang="en-US" i="1" dirty="0" smtClean="0"/>
              <a:t>n</a:t>
            </a:r>
            <a:r>
              <a:rPr lang="en-US" dirty="0" smtClean="0"/>
              <a:t> is zero then the pattern will be applied as many times as possible</a:t>
            </a:r>
            <a:endParaRPr lang="en-US" b="1" dirty="0" smtClean="0"/>
          </a:p>
          <a:p>
            <a:pPr marL="571500" indent="-514350">
              <a:buNone/>
            </a:pPr>
            <a:r>
              <a:rPr lang="en-US" b="1" dirty="0" smtClean="0"/>
              <a:t>Returns:</a:t>
            </a:r>
            <a:r>
              <a:rPr lang="en-US" dirty="0" smtClean="0"/>
              <a:t> the array of strings computed by splitting this string around matches of the given regular expression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lnSpcReduction="1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Splitting a string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[] </a:t>
            </a:r>
            <a:r>
              <a:rPr lang="en-US" b="1" dirty="0" smtClean="0"/>
              <a:t>split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regex</a:t>
            </a:r>
            <a:r>
              <a:rPr lang="en-US" dirty="0" smtClean="0"/>
              <a:t>)</a:t>
            </a:r>
          </a:p>
          <a:p>
            <a:pPr marL="571500" indent="-514350" algn="ctr">
              <a:buNone/>
            </a:pPr>
            <a:r>
              <a:rPr lang="en-US" dirty="0" smtClean="0"/>
              <a:t> 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Example:</a:t>
            </a:r>
          </a:p>
          <a:p>
            <a:pPr marL="571500" indent="-514350">
              <a:buNone/>
            </a:pPr>
            <a:r>
              <a:rPr lang="en-US" sz="2400" dirty="0" smtClean="0"/>
              <a:t>String [] tokens = “</a:t>
            </a:r>
            <a:r>
              <a:rPr lang="en-US" sz="2400" dirty="0" err="1" smtClean="0"/>
              <a:t>JAVA#HTML#Perl”.split</a:t>
            </a:r>
            <a:r>
              <a:rPr lang="en-US" sz="2400" dirty="0" smtClean="0"/>
              <a:t>(“#”,0);</a:t>
            </a:r>
          </a:p>
          <a:p>
            <a:pPr marL="57150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// splits the string at “#”s into three strings</a:t>
            </a:r>
          </a:p>
          <a:p>
            <a:pPr marL="571500" indent="-514350"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</a:t>
            </a:r>
            <a:r>
              <a:rPr lang="en-US" sz="2400" dirty="0" err="1" smtClean="0"/>
              <a:t>tokens.length</a:t>
            </a:r>
            <a:r>
              <a:rPr lang="en-US" sz="2400" dirty="0" smtClean="0"/>
              <a:t>();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marL="571500" indent="-51435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(tokens[</a:t>
            </a:r>
            <a:r>
              <a:rPr lang="en-US" sz="2400" dirty="0" err="1" smtClean="0"/>
              <a:t>i</a:t>
            </a:r>
            <a:r>
              <a:rPr lang="en-US" sz="2400" dirty="0" smtClean="0"/>
              <a:t>],”  “);</a:t>
            </a:r>
          </a:p>
          <a:p>
            <a:pPr marL="571500" indent="-51435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Displays</a:t>
            </a:r>
          </a:p>
          <a:p>
            <a:pPr marL="571500" indent="-514350">
              <a:buNone/>
            </a:pPr>
            <a:r>
              <a:rPr lang="en-US" sz="2400" dirty="0" smtClean="0"/>
              <a:t>JAVA  HTML  Perl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String class represents character strings.</a:t>
            </a:r>
          </a:p>
          <a:p>
            <a:pPr>
              <a:buNone/>
            </a:pPr>
            <a:r>
              <a:rPr lang="en-US" dirty="0" smtClean="0"/>
              <a:t> All string literals in Java programs, such as “</a:t>
            </a:r>
            <a:r>
              <a:rPr lang="en-US" dirty="0" err="1" smtClean="0"/>
              <a:t>aaa</a:t>
            </a:r>
            <a:r>
              <a:rPr lang="en-US" dirty="0" smtClean="0"/>
              <a:t>", are implemented as instances of this class. 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"); </a:t>
            </a:r>
          </a:p>
          <a:p>
            <a:pPr lvl="1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cde</a:t>
            </a:r>
            <a:r>
              <a:rPr lang="en-US" dirty="0" smtClean="0"/>
              <a:t> = “</a:t>
            </a:r>
            <a:r>
              <a:rPr lang="en-US" dirty="0" err="1" smtClean="0"/>
              <a:t>mnp</a:t>
            </a:r>
            <a:r>
              <a:rPr lang="en-US" dirty="0" smtClean="0"/>
              <a:t>";</a:t>
            </a:r>
          </a:p>
          <a:p>
            <a:pPr lvl="1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 + </a:t>
            </a:r>
            <a:r>
              <a:rPr lang="en-US" dirty="0" err="1" smtClean="0"/>
              <a:t>cde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String c = "</a:t>
            </a:r>
            <a:r>
              <a:rPr lang="en-US" dirty="0" err="1" smtClean="0"/>
              <a:t>abc".substring</a:t>
            </a:r>
            <a:r>
              <a:rPr lang="en-US" dirty="0" smtClean="0"/>
              <a:t>(2,3); </a:t>
            </a:r>
          </a:p>
          <a:p>
            <a:pPr lvl="1">
              <a:buNone/>
            </a:pPr>
            <a:r>
              <a:rPr lang="en-US" dirty="0" smtClean="0"/>
              <a:t>String d = </a:t>
            </a:r>
            <a:r>
              <a:rPr lang="en-US" dirty="0" err="1" smtClean="0"/>
              <a:t>cde.substring</a:t>
            </a:r>
            <a:r>
              <a:rPr lang="en-US" dirty="0" smtClean="0"/>
              <a:t>(1, 2);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Finding a character or a substring in a string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r>
              <a:rPr lang="en-US" dirty="0" smtClean="0"/>
              <a:t>Returns the index within this string of the first occurrence of the specified substring. If no such value of </a:t>
            </a:r>
            <a:r>
              <a:rPr lang="en-US" i="1" dirty="0" smtClean="0"/>
              <a:t>k</a:t>
            </a:r>
            <a:r>
              <a:rPr lang="en-US" dirty="0" smtClean="0"/>
              <a:t> exists, then -1 is returned. </a:t>
            </a:r>
          </a:p>
          <a:p>
            <a:r>
              <a:rPr lang="en-US" b="1" dirty="0" smtClean="0"/>
              <a:t>Parameters: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- the substring to search for. </a:t>
            </a:r>
            <a:r>
              <a:rPr lang="en-US" b="1" dirty="0" smtClean="0"/>
              <a:t>Returns:</a:t>
            </a:r>
            <a:r>
              <a:rPr lang="en-US" dirty="0" smtClean="0"/>
              <a:t> the index of the first occurrence of the specified substring, or -1 if there is no such occurrence.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Finding a character or a substring in a string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indexOf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) 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400" dirty="0" smtClean="0"/>
              <a:t>“Welcome to </a:t>
            </a:r>
            <a:r>
              <a:rPr lang="en-US" sz="2400" dirty="0" err="1" smtClean="0"/>
              <a:t>Java”.indexof</a:t>
            </a:r>
            <a:r>
              <a:rPr lang="en-US" sz="2400" dirty="0" smtClean="0"/>
              <a:t> (“W”)  returns  0</a:t>
            </a:r>
          </a:p>
          <a:p>
            <a:pPr>
              <a:buNone/>
            </a:pPr>
            <a:r>
              <a:rPr lang="en-US" sz="2400" dirty="0" smtClean="0"/>
              <a:t>“Welcome to </a:t>
            </a:r>
            <a:r>
              <a:rPr lang="en-US" sz="2400" dirty="0" err="1" smtClean="0"/>
              <a:t>Java”.indexof</a:t>
            </a:r>
            <a:r>
              <a:rPr lang="en-US" sz="2400" dirty="0" smtClean="0"/>
              <a:t> (“o”)  returns  4</a:t>
            </a:r>
          </a:p>
          <a:p>
            <a:pPr>
              <a:buNone/>
            </a:pPr>
            <a:r>
              <a:rPr lang="en-US" sz="2400" dirty="0" smtClean="0"/>
              <a:t>“Welcome to </a:t>
            </a:r>
            <a:r>
              <a:rPr lang="en-US" sz="2400" dirty="0" err="1" smtClean="0"/>
              <a:t>Java”.indexof</a:t>
            </a:r>
            <a:r>
              <a:rPr lang="en-US" sz="2400" dirty="0" smtClean="0"/>
              <a:t> (“come”)  returns  3</a:t>
            </a:r>
          </a:p>
          <a:p>
            <a:pPr>
              <a:buNone/>
            </a:pPr>
            <a:r>
              <a:rPr lang="en-US" sz="2400" dirty="0" smtClean="0"/>
              <a:t>“Welcome to </a:t>
            </a:r>
            <a:r>
              <a:rPr lang="en-US" sz="2400" dirty="0" err="1" smtClean="0"/>
              <a:t>Java”.indexof</a:t>
            </a:r>
            <a:r>
              <a:rPr lang="en-US" sz="2400" dirty="0" smtClean="0"/>
              <a:t> (“Java”)  returns  11</a:t>
            </a:r>
          </a:p>
          <a:p>
            <a:pPr>
              <a:buNone/>
            </a:pPr>
            <a:r>
              <a:rPr lang="en-US" sz="2400" dirty="0" smtClean="0"/>
              <a:t>“Welcome to </a:t>
            </a:r>
            <a:r>
              <a:rPr lang="en-US" sz="2400" dirty="0" err="1" smtClean="0"/>
              <a:t>Java”.indexof</a:t>
            </a:r>
            <a:r>
              <a:rPr lang="en-US" sz="2400" dirty="0" smtClean="0"/>
              <a:t> (“java”)  returns  -1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class String includes methods for examining:</a:t>
            </a:r>
          </a:p>
          <a:p>
            <a:pPr marL="971550" lvl="1" indent="-514350"/>
            <a:r>
              <a:rPr lang="en-US" dirty="0" smtClean="0"/>
              <a:t>Concatenating two strings </a:t>
            </a:r>
            <a:endParaRPr lang="en-US" dirty="0" smtClean="0">
              <a:solidFill>
                <a:srgbClr val="FF0000"/>
              </a:solidFill>
            </a:endParaRPr>
          </a:p>
          <a:p>
            <a:pPr marL="971550" lvl="1" indent="-514350"/>
            <a:r>
              <a:rPr lang="en-US" dirty="0" smtClean="0"/>
              <a:t>Individual characters of the sequence</a:t>
            </a:r>
          </a:p>
          <a:p>
            <a:pPr marL="971550" lvl="1" indent="-514350"/>
            <a:r>
              <a:rPr lang="en-US" dirty="0" smtClean="0"/>
              <a:t>Comparing strings</a:t>
            </a:r>
          </a:p>
          <a:p>
            <a:pPr marL="971550" lvl="1" indent="-514350"/>
            <a:r>
              <a:rPr lang="en-US" dirty="0" smtClean="0"/>
              <a:t>Searching strings</a:t>
            </a:r>
          </a:p>
          <a:p>
            <a:pPr marL="971550" lvl="1" indent="-514350"/>
            <a:r>
              <a:rPr lang="en-US" dirty="0" smtClean="0"/>
              <a:t>Extracting substrings</a:t>
            </a:r>
          </a:p>
          <a:p>
            <a:pPr marL="971550" lvl="1" indent="-514350"/>
            <a:r>
              <a:rPr lang="en-US" dirty="0" smtClean="0"/>
              <a:t>Creating a copy of a string with all characters translated to uppercase or to lowercase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49424"/>
            <a:ext cx="8610600" cy="4325112"/>
          </a:xfrm>
        </p:spPr>
        <p:txBody>
          <a:bodyPr>
            <a:normAutofit fontScale="92500" lnSpcReduction="10000"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Concatenating two strings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/>
              <a:t>concat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Concatenates the specified string to the end of this string.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If the length of the argument string is 0, then this String object is returned. 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Otherwise, a new String object is created, representing a character sequence that is the concatenation of the character sequence represented by this String object and the character sequence represented by the argument string.</a:t>
            </a:r>
          </a:p>
          <a:p>
            <a:pPr marL="57150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Concatenating two strings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 </a:t>
            </a:r>
            <a:r>
              <a:rPr lang="en-US" b="1" dirty="0" err="1" smtClean="0"/>
              <a:t>concat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file" tooltip="class in java.lang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cares".concat</a:t>
            </a:r>
            <a:r>
              <a:rPr lang="en-US" dirty="0" smtClean="0"/>
              <a:t>("s") 	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"caress“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to".concat</a:t>
            </a:r>
            <a:r>
              <a:rPr lang="en-US" dirty="0" smtClean="0"/>
              <a:t>("get").</a:t>
            </a:r>
            <a:r>
              <a:rPr lang="en-US" dirty="0" err="1" smtClean="0"/>
              <a:t>concat</a:t>
            </a:r>
            <a:r>
              <a:rPr lang="en-US" dirty="0" smtClean="0"/>
              <a:t>("her")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"together”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Examining the character at a given position</a:t>
            </a:r>
          </a:p>
          <a:p>
            <a:pPr marL="571500" indent="-514350" algn="ctr">
              <a:buNone/>
            </a:pPr>
            <a:r>
              <a:rPr lang="en-US" dirty="0" smtClean="0"/>
              <a:t>public char </a:t>
            </a:r>
            <a:r>
              <a:rPr lang="en-US" b="1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index)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Returns the char value at the specified index. 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An index ranges from 0 to length() - 1. </a:t>
            </a:r>
          </a:p>
          <a:p>
            <a:pPr marL="971550" lvl="1" indent="-514350"/>
            <a:r>
              <a:rPr lang="en-US" dirty="0" smtClean="0">
                <a:solidFill>
                  <a:schemeClr val="tx1"/>
                </a:solidFill>
              </a:rPr>
              <a:t>The first char value of the sequence is at index 0, the next at index 1, and so on, as for array indexing.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Examining the character at a given position</a:t>
            </a:r>
          </a:p>
          <a:p>
            <a:pPr marL="571500" indent="-514350" algn="ctr">
              <a:buNone/>
            </a:pPr>
            <a:r>
              <a:rPr lang="en-US" dirty="0" smtClean="0"/>
              <a:t>public char </a:t>
            </a:r>
            <a:r>
              <a:rPr lang="en-US" b="1" dirty="0" err="1" smtClean="0"/>
              <a:t>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index)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"cares". </a:t>
            </a:r>
            <a:r>
              <a:rPr lang="en-US" dirty="0" err="1" smtClean="0"/>
              <a:t>charAt</a:t>
            </a:r>
            <a:r>
              <a:rPr lang="en-US" dirty="0" smtClean="0"/>
              <a:t>(1) 	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‘a’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to".charAt</a:t>
            </a:r>
            <a:r>
              <a:rPr lang="en-US" dirty="0" smtClean="0"/>
              <a:t>(1)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‘o’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Examining the length of a given position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  <a:r>
              <a:rPr lang="en-US" dirty="0" smtClean="0"/>
              <a:t>()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"cares". length() 	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to".length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2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Examining emptiness of a string</a:t>
            </a:r>
          </a:p>
          <a:p>
            <a:pPr marL="571500" indent="-514350" algn="ctr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/>
              <a:t>isEmpty</a:t>
            </a:r>
            <a:r>
              <a:rPr lang="en-US" dirty="0" smtClean="0"/>
              <a:t>()</a:t>
            </a:r>
          </a:p>
          <a:p>
            <a:pPr marL="571500" indent="-514350" algn="ctr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dirty="0" smtClean="0"/>
              <a:t>Returns true if, and only if, </a:t>
            </a:r>
            <a:r>
              <a:rPr lang="en-US" dirty="0" smtClean="0">
                <a:hlinkClick r:id="rId2" action="ppaction://hlinkfile"/>
              </a:rPr>
              <a:t>length()</a:t>
            </a:r>
            <a:r>
              <a:rPr lang="en-US" dirty="0" smtClean="0"/>
              <a:t> is 0. </a:t>
            </a:r>
          </a:p>
          <a:p>
            <a:pPr marL="57150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Examples: </a:t>
            </a:r>
          </a:p>
          <a:p>
            <a:pPr>
              <a:buNone/>
            </a:pPr>
            <a:r>
              <a:rPr lang="en-US" dirty="0" smtClean="0"/>
              <a:t>"cares". </a:t>
            </a:r>
            <a:r>
              <a:rPr lang="en-US" dirty="0" err="1" smtClean="0"/>
              <a:t>isEmpty</a:t>
            </a:r>
            <a:r>
              <a:rPr lang="en-US" dirty="0" smtClean="0"/>
              <a:t>()			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smtClean="0"/>
              <a:t>"".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returns </a:t>
            </a:r>
            <a:r>
              <a:rPr lang="en-US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2508</TotalTime>
  <Words>412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String in Java</vt:lpstr>
      <vt:lpstr>String Class in Java</vt:lpstr>
      <vt:lpstr>String Class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  <vt:lpstr>String Methods in Java</vt:lpstr>
    </vt:vector>
  </TitlesOfParts>
  <Company>SCSU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</dc:title>
  <dc:creator>seyedt1</dc:creator>
  <cp:lastModifiedBy>taraneh</cp:lastModifiedBy>
  <cp:revision>139</cp:revision>
  <dcterms:created xsi:type="dcterms:W3CDTF">2008-01-19T18:50:32Z</dcterms:created>
  <dcterms:modified xsi:type="dcterms:W3CDTF">2013-02-03T21:11:31Z</dcterms:modified>
</cp:coreProperties>
</file>