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1" r:id="rId36"/>
    <p:sldId id="293" r:id="rId37"/>
    <p:sldId id="294" r:id="rId38"/>
    <p:sldId id="295" r:id="rId39"/>
    <p:sldId id="309" r:id="rId40"/>
    <p:sldId id="310" r:id="rId41"/>
    <p:sldId id="311" r:id="rId42"/>
    <p:sldId id="296" r:id="rId43"/>
    <p:sldId id="297" r:id="rId44"/>
    <p:sldId id="312" r:id="rId45"/>
    <p:sldId id="313" r:id="rId46"/>
    <p:sldId id="314" r:id="rId47"/>
    <p:sldId id="315" r:id="rId48"/>
    <p:sldId id="298" r:id="rId49"/>
    <p:sldId id="299" r:id="rId50"/>
    <p:sldId id="300" r:id="rId51"/>
    <p:sldId id="301" r:id="rId52"/>
    <p:sldId id="302" r:id="rId53"/>
    <p:sldId id="316" r:id="rId54"/>
    <p:sldId id="317" r:id="rId55"/>
    <p:sldId id="318" r:id="rId56"/>
    <p:sldId id="319" r:id="rId57"/>
    <p:sldId id="320" r:id="rId58"/>
    <p:sldId id="303" r:id="rId59"/>
    <p:sldId id="304" r:id="rId60"/>
    <p:sldId id="305" r:id="rId61"/>
    <p:sldId id="306" r:id="rId62"/>
    <p:sldId id="307" r:id="rId63"/>
    <p:sldId id="321" r:id="rId64"/>
    <p:sldId id="322" r:id="rId65"/>
    <p:sldId id="323" r:id="rId66"/>
    <p:sldId id="324" r:id="rId67"/>
    <p:sldId id="325" r:id="rId68"/>
    <p:sldId id="326" r:id="rId69"/>
    <p:sldId id="308" r:id="rId70"/>
    <p:sldId id="327" r:id="rId71"/>
    <p:sldId id="328" r:id="rId72"/>
    <p:sldId id="329" r:id="rId73"/>
    <p:sldId id="26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9591AD7-0473-40FA-B086-5EA20CF5ECF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EF044EC-D053-4638-82F2-FDEC55A3A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components/dialog.html" TargetMode="External"/><Relationship Id="rId2" Type="http://schemas.openxmlformats.org/officeDocument/2006/relationships/hyperlink" Target="http://java.sun.com/docs/books/tutorial/uiswing/components/fr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tutorial/uiswing/components/apple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wt/Dialog.html" TargetMode="External"/><Relationship Id="rId5" Type="http://schemas.openxmlformats.org/officeDocument/2006/relationships/hyperlink" Target="http://java.sun.com/javase/6/docs/api/java/awt/Window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avase/6/docs/api/java/awt/Label.html" TargetMode="External"/><Relationship Id="rId3" Type="http://schemas.openxmlformats.org/officeDocument/2006/relationships/hyperlink" Target="http://java.sun.com/javase/6/docs/api/java/awt/Button.html" TargetMode="External"/><Relationship Id="rId7" Type="http://schemas.openxmlformats.org/officeDocument/2006/relationships/hyperlink" Target="http://java.sun.com/javase/6/docs/api/java/awt/Container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wt/Choice.html" TargetMode="External"/><Relationship Id="rId11" Type="http://schemas.openxmlformats.org/officeDocument/2006/relationships/hyperlink" Target="http://java.sun.com/javase/6/docs/api/java/awt/TextComponent.html" TargetMode="External"/><Relationship Id="rId5" Type="http://schemas.openxmlformats.org/officeDocument/2006/relationships/hyperlink" Target="http://java.sun.com/javase/6/docs/api/java/awt/Checkbox.html" TargetMode="External"/><Relationship Id="rId10" Type="http://schemas.openxmlformats.org/officeDocument/2006/relationships/hyperlink" Target="http://java.sun.com/javase/6/docs/api/java/awt/Scrollbar.html" TargetMode="External"/><Relationship Id="rId4" Type="http://schemas.openxmlformats.org/officeDocument/2006/relationships/hyperlink" Target="http://java.sun.com/javase/6/docs/api/java/awt/Canvas.html" TargetMode="External"/><Relationship Id="rId9" Type="http://schemas.openxmlformats.org/officeDocument/2006/relationships/hyperlink" Target="http://java.sun.com/javase/6/docs/api/java/awt/Lis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avase/6/docs/api/javax/swing/JWindow.html" TargetMode="External"/><Relationship Id="rId3" Type="http://schemas.openxmlformats.org/officeDocument/2006/relationships/hyperlink" Target="http://java.sun.com/javase/6/docs/api/java/awt/Component.html" TargetMode="External"/><Relationship Id="rId7" Type="http://schemas.openxmlformats.org/officeDocument/2006/relationships/hyperlink" Target="http://java.sun.com/javase/6/docs/api/java/awt/Frame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wt/Dialog.html" TargetMode="External"/><Relationship Id="rId5" Type="http://schemas.openxmlformats.org/officeDocument/2006/relationships/hyperlink" Target="http://java.sun.com/javase/6/docs/api/javax/swing/plaf/basic/BasicToolBarUI.DragWindow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7" Type="http://schemas.openxmlformats.org/officeDocument/2006/relationships/hyperlink" Target="http://java.sun.com/javase/6/docs/api/javax/swing/JDialog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wt/FileDialog.html" TargetMode="External"/><Relationship Id="rId5" Type="http://schemas.openxmlformats.org/officeDocument/2006/relationships/hyperlink" Target="http://java.sun.com/javase/6/docs/api/java/awt/Window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wt/Dialog.html" TargetMode="External"/><Relationship Id="rId5" Type="http://schemas.openxmlformats.org/officeDocument/2006/relationships/hyperlink" Target="http://java.sun.com/javase/6/docs/api/java/awt/Window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components/dialog.html" TargetMode="External"/><Relationship Id="rId2" Type="http://schemas.openxmlformats.org/officeDocument/2006/relationships/hyperlink" Target="http://java.sun.com/javase/6/docs/api/javax/swing/JOptionPan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x/swing/JFrame.html" TargetMode="External"/><Relationship Id="rId5" Type="http://schemas.openxmlformats.org/officeDocument/2006/relationships/hyperlink" Target="http://java.sun.com/javase/6/docs/api/java/awt/Window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7" Type="http://schemas.openxmlformats.org/officeDocument/2006/relationships/hyperlink" Target="http://java.sun.com/docs/books/tutorial/uiswing/components/frame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wt/Frame.html" TargetMode="External"/><Relationship Id="rId5" Type="http://schemas.openxmlformats.org/officeDocument/2006/relationships/hyperlink" Target="http://java.sun.com/javase/6/docs/api/java/awt/Window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awt/Component.html" TargetMode="External"/><Relationship Id="rId2" Type="http://schemas.openxmlformats.org/officeDocument/2006/relationships/hyperlink" Target="http://java.sun.com/javase/6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applet/Applet.html" TargetMode="External"/><Relationship Id="rId5" Type="http://schemas.openxmlformats.org/officeDocument/2006/relationships/hyperlink" Target="http://java.sun.com/javase/6/docs/api/java/awt/Panel.html" TargetMode="External"/><Relationship Id="rId4" Type="http://schemas.openxmlformats.org/officeDocument/2006/relationships/hyperlink" Target="http://java.sun.com/javase/6/docs/api/java/awt/Container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1.4.2/docs/api/java/awt/Graphics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/index.html" TargetMode="External"/><Relationship Id="rId2" Type="http://schemas.openxmlformats.org/officeDocument/2006/relationships/hyperlink" Target="http://java.sun.com/docs/books/tutorial/reallybig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docs/books/tutorial/uiswing/components/index.html" TargetMode="External"/><Relationship Id="rId4" Type="http://schemas.openxmlformats.org/officeDocument/2006/relationships/hyperlink" Target="http://java.sun.com/docs/books/tutorial/ui/features/component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Taraneh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Seyed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Computer Science Department </a:t>
            </a:r>
          </a:p>
          <a:p>
            <a:r>
              <a:rPr lang="en-US" dirty="0" smtClean="0">
                <a:latin typeface="Calibri" pitchFamily="34" charset="0"/>
              </a:rPr>
              <a:t>SCSU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JFC (JAVA Foundation Classes)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9600" y="2057400"/>
            <a:ext cx="8305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600" dirty="0" smtClean="0">
                <a:latin typeface="Calibri" pitchFamily="34" charset="0"/>
              </a:rPr>
              <a:t>JFC is short for Java Foundation Classes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600" dirty="0" smtClean="0">
                <a:latin typeface="Calibri" pitchFamily="34" charset="0"/>
              </a:rPr>
              <a:t>It encompass a group of features for:</a:t>
            </a:r>
          </a:p>
          <a:p>
            <a:pPr marL="514350" indent="-514350"/>
            <a:endParaRPr lang="en-US" sz="3600" dirty="0" smtClean="0">
              <a:latin typeface="Calibri" pitchFamily="34" charset="0"/>
            </a:endParaRPr>
          </a:p>
          <a:p>
            <a:pPr marL="1200150" lvl="1" indent="-742950">
              <a:buFont typeface="Wingdings" pitchFamily="2" charset="2"/>
              <a:buChar char="Ø"/>
            </a:pPr>
            <a:r>
              <a:rPr lang="en-US" sz="3200" dirty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uilding graphical user interfaces (GUIs) </a:t>
            </a:r>
          </a:p>
          <a:p>
            <a:pPr marL="1200150" lvl="1" indent="-742950">
              <a:buFont typeface="Wingdings" pitchFamily="2" charset="2"/>
              <a:buChar char="Ø"/>
            </a:pPr>
            <a:r>
              <a:rPr lang="en-US" sz="3200" dirty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dding rich graphics functionality</a:t>
            </a:r>
          </a:p>
          <a:p>
            <a:pPr marL="1200150" lvl="1" indent="-742950">
              <a:buFont typeface="Wingdings" pitchFamily="2" charset="2"/>
              <a:buChar char="Ø"/>
            </a:pPr>
            <a:r>
              <a:rPr lang="en-US" sz="3200" dirty="0" smtClean="0">
                <a:latin typeface="Calibri" pitchFamily="34" charset="0"/>
              </a:rPr>
              <a:t>Adding  interactivity to Java applications.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Swing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779776"/>
          </a:xfrm>
        </p:spPr>
        <p:txBody>
          <a:bodyPr/>
          <a:lstStyle/>
          <a:p>
            <a:pPr marL="852678" indent="-742950"/>
            <a:r>
              <a:rPr lang="en-US" sz="3200" dirty="0" smtClean="0">
                <a:latin typeface="Calibri" pitchFamily="34" charset="0"/>
              </a:rPr>
              <a:t>Includes everything from buttons to split panes to tables </a:t>
            </a:r>
          </a:p>
          <a:p>
            <a:pPr marL="852678" indent="-742950"/>
            <a:r>
              <a:rPr lang="en-US" sz="3200" dirty="0" smtClean="0">
                <a:latin typeface="Calibri" pitchFamily="34" charset="0"/>
              </a:rPr>
              <a:t>Many components are capable of sorting, printing, and drag and drop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Pluggable Look-and-Feel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352800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The look and feel of Swing applications is pluggable, allowing a choice of look and feel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The same program can use either the Java or the Windows look and feel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Additionally, the Java platform supports the GTK+ look and feel, which makes hundreds of existing look and feels available to Swing programs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Accessibility API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Enables assistive technologies, such as screen readers and Braille displays, to get information from the user interface.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Java 2D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Enables developers to easily incorporate:</a:t>
            </a:r>
          </a:p>
          <a:p>
            <a:pPr marL="925830" lvl="1" indent="-51435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High-quality 2D graphics</a:t>
            </a:r>
          </a:p>
          <a:p>
            <a:pPr marL="925830" lvl="1" indent="-51435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Text</a:t>
            </a:r>
          </a:p>
          <a:p>
            <a:pPr marL="925830" lvl="1" indent="-51435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Images </a:t>
            </a:r>
          </a:p>
          <a:p>
            <a:pPr marL="925830" lvl="1" indent="-51435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Java 2D includes extensive APIs for generating and sending high-quality output to printing devices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17976"/>
          </a:xfrm>
        </p:spPr>
        <p:txBody>
          <a:bodyPr/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Allows developers to build applications that can interact with users worldwide in their own languages and cultural conventions.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With the input method framework developers can build applications that accept text in languages that use thousands of different characters, such as Japanese, Chinese, or Korean.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b="1" dirty="0"/>
              <a:t>Swing 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The Swing API is powerful, flexible — and immense. The Swing API has 18 public packages: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276600"/>
          <a:ext cx="8686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069"/>
                <a:gridCol w="3264131"/>
                <a:gridCol w="2895600"/>
              </a:tblGrid>
              <a:tr h="213360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javax.accessibility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javax.swing.plaf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javax.swing.text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>
                          <a:solidFill>
                            <a:srgbClr val="FFFF00"/>
                          </a:solidFill>
                        </a:rPr>
                        <a:t>javax.swing</a:t>
                      </a:r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err="1" smtClean="0"/>
                        <a:t>javax.swing.plaf.basic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javax.swing.text.html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javax.swing.border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javax.swing.plaf.metal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javax.swing.text.html.parser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>
                          <a:solidFill>
                            <a:srgbClr val="FFFF00"/>
                          </a:solidFill>
                        </a:rPr>
                        <a:t>javax.swing.colorchooser</a:t>
                      </a:r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err="1" smtClean="0"/>
                        <a:t>javax.swing.plaf.multi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javax.swing.text.rtf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err="1" smtClean="0">
                          <a:solidFill>
                            <a:srgbClr val="FFFF00"/>
                          </a:solidFill>
                        </a:rPr>
                        <a:t>javax.swing.event</a:t>
                      </a:r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err="1" smtClean="0"/>
                        <a:t>javax.swing.plaf.synth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javax.swing.tree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</a:t>
                      </a:r>
                      <a:r>
                        <a:rPr lang="en-US" sz="1600" dirty="0" err="1" smtClean="0">
                          <a:solidFill>
                            <a:srgbClr val="FFFF00"/>
                          </a:solidFill>
                        </a:rPr>
                        <a:t>avax.swing.filechooser</a:t>
                      </a:r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err="1" smtClean="0"/>
                        <a:t>javax.swing.table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javax.swing.undo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Swing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marL="624078" indent="-514350"/>
            <a:r>
              <a:rPr lang="en-US" sz="3200" dirty="0" smtClean="0">
                <a:latin typeface="Calibri" pitchFamily="34" charset="0"/>
              </a:rPr>
              <a:t>Primary elements of GUI programming from frame window to menu bar, scrollbar, buttons,…</a:t>
            </a:r>
          </a:p>
          <a:p>
            <a:pPr marL="624078" indent="-514350"/>
            <a:r>
              <a:rPr lang="en-US" sz="3200" dirty="0" smtClean="0">
                <a:latin typeface="Calibri" pitchFamily="34" charset="0"/>
              </a:rPr>
              <a:t>There are two types of components: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Containers</a:t>
            </a:r>
            <a:r>
              <a:rPr lang="en-US" sz="2800" b="1" dirty="0" smtClean="0">
                <a:latin typeface="Calibri" pitchFamily="34" charset="0"/>
              </a:rPr>
              <a:t> --- hold other components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Regular components </a:t>
            </a:r>
            <a:r>
              <a:rPr lang="en-US" sz="2800" b="1" dirty="0" smtClean="0">
                <a:latin typeface="Calibri" pitchFamily="34" charset="0"/>
              </a:rPr>
              <a:t>--- have to be placed in a container</a:t>
            </a:r>
            <a:endParaRPr lang="en-US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GUI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To appear onscreen, every GUI component must be part of a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containment hierarchy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A containment hierarchy is a tree of components that has a top-level container as its root.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Swing provides three generally useful top-level container (a component that holds other components) classes: </a:t>
            </a:r>
          </a:p>
          <a:p>
            <a:pPr marL="1417320" lvl="3" indent="-457200">
              <a:buFont typeface="+mj-lt"/>
              <a:buAutoNum type="arabicPeriod"/>
            </a:pPr>
            <a:r>
              <a:rPr lang="en-US" b="1" i="1" u="sng" dirty="0" err="1" smtClean="0">
                <a:solidFill>
                  <a:srgbClr val="FF0000"/>
                </a:solidFill>
                <a:hlinkClick r:id="rId2" action="ppaction://hlinkfile"/>
              </a:rPr>
              <a:t>Jframe</a:t>
            </a:r>
            <a:endParaRPr lang="en-US" b="1" i="1" u="sng" dirty="0">
              <a:solidFill>
                <a:srgbClr val="FF0000"/>
              </a:solidFill>
            </a:endParaRPr>
          </a:p>
          <a:p>
            <a:pPr marL="1417320" lvl="3" indent="-457200">
              <a:buFont typeface="+mj-lt"/>
              <a:buAutoNum type="arabicPeriod"/>
            </a:pPr>
            <a:r>
              <a:rPr lang="en-US" b="1" i="1" u="sng" dirty="0" err="1" smtClean="0">
                <a:solidFill>
                  <a:srgbClr val="FF0000"/>
                </a:solidFill>
                <a:hlinkClick r:id="rId3" action="ppaction://hlinkfile"/>
              </a:rPr>
              <a:t>J</a:t>
            </a:r>
            <a:r>
              <a:rPr lang="en-US" b="1" i="1" u="sng" dirty="0" err="1" smtClean="0">
                <a:solidFill>
                  <a:srgbClr val="FF0000"/>
                </a:solidFill>
                <a:hlinkClick r:id="rId4" action="ppaction://hlinkfile"/>
              </a:rPr>
              <a:t>d</a:t>
            </a:r>
            <a:r>
              <a:rPr lang="en-US" b="1" i="1" u="sng" dirty="0" err="1" smtClean="0">
                <a:solidFill>
                  <a:srgbClr val="FF0000"/>
                </a:solidFill>
                <a:hlinkClick r:id="rId3" action="ppaction://hlinkfile"/>
              </a:rPr>
              <a:t>ialog</a:t>
            </a:r>
            <a:endParaRPr lang="en-US" b="1" i="1" u="sng" dirty="0" smtClean="0">
              <a:solidFill>
                <a:srgbClr val="FF0000"/>
              </a:solidFill>
            </a:endParaRPr>
          </a:p>
          <a:p>
            <a:pPr marL="1417320" lvl="3" indent="-457200">
              <a:buFont typeface="+mj-lt"/>
              <a:buAutoNum type="arabicPeriod"/>
            </a:pPr>
            <a:r>
              <a:rPr lang="en-US" b="1" i="1" u="sng" dirty="0" err="1" smtClean="0">
                <a:solidFill>
                  <a:srgbClr val="FF0000"/>
                </a:solidFill>
                <a:hlinkClick r:id="rId4" action="ppaction://hlinkfile"/>
              </a:rPr>
              <a:t>JApplet</a:t>
            </a:r>
            <a:endParaRPr lang="en-US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opLevelDemoMe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1980953" cy="2228572"/>
          </a:xfrm>
          <a:prstGeom prst="rect">
            <a:avLst/>
          </a:prstGeom>
        </p:spPr>
      </p:pic>
      <p:pic>
        <p:nvPicPr>
          <p:cNvPr id="5" name="Picture 4" descr="ConceptualPa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447800"/>
            <a:ext cx="3200400" cy="1988127"/>
          </a:xfrm>
          <a:prstGeom prst="rect">
            <a:avLst/>
          </a:prstGeom>
        </p:spPr>
      </p:pic>
      <p:pic>
        <p:nvPicPr>
          <p:cNvPr id="6" name="Picture 5" descr="3jframe.gif"/>
          <p:cNvPicPr>
            <a:picLocks noChangeAspect="1"/>
          </p:cNvPicPr>
          <p:nvPr/>
        </p:nvPicPr>
        <p:blipFill>
          <a:blip r:embed="rId4" cstate="print"/>
          <a:srcRect r="2564" b="1721"/>
          <a:stretch>
            <a:fillRect/>
          </a:stretch>
        </p:blipFill>
        <p:spPr>
          <a:xfrm>
            <a:off x="2819400" y="3886200"/>
            <a:ext cx="28956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(JFC)</a:t>
            </a:r>
            <a:r>
              <a:rPr lang="en-US" sz="2200" dirty="0" smtClean="0"/>
              <a:t>JAVA Foundation Classes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2888"/>
            <a:ext cx="8229600" cy="3182112"/>
          </a:xfrm>
        </p:spPr>
        <p:txBody>
          <a:bodyPr/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Main elements of Graphical User Interface (GUI)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Overview of JFC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Abstract Windowing Toolkit (AWT)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Swing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Top-Level Containers and Containment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17976"/>
          </a:xfrm>
        </p:spPr>
        <p:txBody>
          <a:bodyPr>
            <a:normAutofit/>
          </a:bodyPr>
          <a:lstStyle/>
          <a:p>
            <a:pPr marL="624078" indent="-514350"/>
            <a:r>
              <a:rPr lang="en-US" sz="3200" dirty="0" smtClean="0">
                <a:latin typeface="Calibri" pitchFamily="34" charset="0"/>
              </a:rPr>
              <a:t>Each program that uses Swing components has at least one top-level container. </a:t>
            </a:r>
          </a:p>
          <a:p>
            <a:pPr marL="624078" indent="-514350"/>
            <a:r>
              <a:rPr lang="en-US" sz="3200" dirty="0" smtClean="0">
                <a:latin typeface="Calibri" pitchFamily="34" charset="0"/>
              </a:rPr>
              <a:t>This top-level container is the root of a containment hierarchy — the hierarchy that contains all of the Swing components that appear inside the top-level container.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lnSpcReduction="10000"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As a rule, a standalone application with a Swing-based GUI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has at least one containment hierarchy </a:t>
            </a:r>
            <a:r>
              <a:rPr lang="en-US" dirty="0" smtClean="0">
                <a:latin typeface="Calibri" pitchFamily="34" charset="0"/>
              </a:rPr>
              <a:t>with a </a:t>
            </a:r>
            <a:r>
              <a:rPr lang="en-US" dirty="0" err="1" smtClean="0">
                <a:latin typeface="Calibri" pitchFamily="34" charset="0"/>
              </a:rPr>
              <a:t>JFrame</a:t>
            </a:r>
            <a:r>
              <a:rPr lang="en-US" dirty="0" smtClean="0">
                <a:latin typeface="Calibri" pitchFamily="34" charset="0"/>
              </a:rPr>
              <a:t> as its root.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For example, if an application has one main window and two dialogs, then the application has three containment hierarchies, and thus three top-level containers.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One containment hierarchy has a </a:t>
            </a:r>
            <a:r>
              <a:rPr lang="en-US" dirty="0" err="1" smtClean="0">
                <a:latin typeface="Calibri" pitchFamily="34" charset="0"/>
              </a:rPr>
              <a:t>JFrame</a:t>
            </a:r>
            <a:r>
              <a:rPr lang="en-US" dirty="0" smtClean="0">
                <a:latin typeface="Calibri" pitchFamily="34" charset="0"/>
              </a:rPr>
              <a:t> as its root, and each of the other two has a </a:t>
            </a:r>
            <a:r>
              <a:rPr lang="en-US" dirty="0" err="1" smtClean="0">
                <a:latin typeface="Calibri" pitchFamily="34" charset="0"/>
              </a:rPr>
              <a:t>JDialog</a:t>
            </a:r>
            <a:r>
              <a:rPr lang="en-US" dirty="0" smtClean="0">
                <a:latin typeface="Calibri" pitchFamily="34" charset="0"/>
              </a:rPr>
              <a:t> object as its root.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25112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A Swing-based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applet</a:t>
            </a:r>
            <a:r>
              <a:rPr lang="en-US" dirty="0" smtClean="0">
                <a:latin typeface="Calibri" pitchFamily="34" charset="0"/>
              </a:rPr>
              <a:t> has at least one containment hierarchy, exactly one of which is rooted by a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JApplet</a:t>
            </a:r>
            <a:r>
              <a:rPr lang="en-US" dirty="0" smtClean="0">
                <a:latin typeface="Calibri" pitchFamily="34" charset="0"/>
              </a:rPr>
              <a:t> object.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For example, an applet that brings up a dialog has two containment hierarchies.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The components in the browser window are in a containment hierarchy rooted by a </a:t>
            </a:r>
            <a:r>
              <a:rPr lang="en-US" dirty="0" err="1" smtClean="0">
                <a:latin typeface="Calibri" pitchFamily="34" charset="0"/>
              </a:rPr>
              <a:t>JApplet</a:t>
            </a:r>
            <a:r>
              <a:rPr lang="en-US" dirty="0" smtClean="0">
                <a:latin typeface="Calibri" pitchFamily="34" charset="0"/>
              </a:rPr>
              <a:t> object.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dialog</a:t>
            </a:r>
            <a:r>
              <a:rPr lang="en-US" dirty="0" smtClean="0">
                <a:latin typeface="Calibri" pitchFamily="34" charset="0"/>
              </a:rPr>
              <a:t> has a containment hierarchy rooted by a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JDialog</a:t>
            </a:r>
            <a:r>
              <a:rPr lang="en-US" dirty="0" smtClean="0">
                <a:latin typeface="Calibri" pitchFamily="34" charset="0"/>
              </a:rPr>
              <a:t> object.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r>
              <a:rPr lang="en-US" dirty="0" smtClean="0"/>
              <a:t>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javax.swing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JDialog</a:t>
            </a:r>
            <a:endParaRPr lang="en-US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  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.awt"/>
              </a:rPr>
              <a:t>java.awt.Window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        </a:t>
            </a:r>
            <a:r>
              <a:rPr lang="en-US" dirty="0" err="1" smtClean="0">
                <a:latin typeface="Calibri" pitchFamily="34" charset="0"/>
                <a:hlinkClick r:id="rId6" action="ppaction://hlinkfile" tooltip="class in java.awt"/>
              </a:rPr>
              <a:t>java.awt.Dialog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                  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javax.swing.JDialog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java.lang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Object</a:t>
            </a:r>
          </a:p>
          <a:p>
            <a:r>
              <a:rPr lang="en-US" b="1" dirty="0" err="1" smtClean="0">
                <a:latin typeface="Calibri" pitchFamily="34" charset="0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public class </a:t>
            </a:r>
            <a:r>
              <a:rPr lang="en-US" b="1" dirty="0" smtClean="0">
                <a:latin typeface="Calibri" pitchFamily="34" charset="0"/>
              </a:rPr>
              <a:t>Object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Class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Object</a:t>
            </a:r>
            <a:r>
              <a:rPr lang="en-US" dirty="0" smtClean="0">
                <a:latin typeface="Calibri" pitchFamily="34" charset="0"/>
              </a:rPr>
              <a:t> is the root of the class hierarchy.</a:t>
            </a:r>
          </a:p>
          <a:p>
            <a:r>
              <a:rPr lang="en-US" dirty="0" smtClean="0">
                <a:latin typeface="Calibri" pitchFamily="34" charset="0"/>
              </a:rPr>
              <a:t> Every class has Object as a </a:t>
            </a:r>
            <a:r>
              <a:rPr lang="en-US" dirty="0" err="1" smtClean="0">
                <a:latin typeface="Calibri" pitchFamily="34" charset="0"/>
              </a:rPr>
              <a:t>superclass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r>
              <a:rPr lang="en-US" dirty="0" smtClean="0">
                <a:latin typeface="Calibri" pitchFamily="34" charset="0"/>
              </a:rPr>
              <a:t>All objects, including arrays, implement the methods of this class.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Component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A </a:t>
            </a:r>
            <a:r>
              <a:rPr lang="en-US" i="1" dirty="0" smtClean="0">
                <a:latin typeface="Calibri" pitchFamily="34" charset="0"/>
              </a:rPr>
              <a:t>component</a:t>
            </a:r>
            <a:r>
              <a:rPr lang="en-US" dirty="0" smtClean="0">
                <a:latin typeface="Calibri" pitchFamily="34" charset="0"/>
              </a:rPr>
              <a:t> is an object having a graphical representation that can be displayed on the screen and that can interact with the user.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	java.awt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Component</a:t>
            </a:r>
          </a:p>
          <a:p>
            <a:pPr lvl="2">
              <a:buNone/>
            </a:pPr>
            <a:r>
              <a:rPr lang="en-US" sz="4200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sz="4200" dirty="0" smtClean="0">
                <a:latin typeface="Calibri" pitchFamily="34" charset="0"/>
              </a:rPr>
              <a:t> </a:t>
            </a:r>
          </a:p>
          <a:p>
            <a:pPr lvl="2">
              <a:buNone/>
            </a:pPr>
            <a:r>
              <a:rPr lang="en-US" sz="4200" dirty="0">
                <a:latin typeface="Calibri" pitchFamily="34" charset="0"/>
              </a:rPr>
              <a:t> </a:t>
            </a:r>
            <a:r>
              <a:rPr lang="en-US" sz="4200" dirty="0" smtClean="0">
                <a:latin typeface="Calibri" pitchFamily="34" charset="0"/>
              </a:rPr>
              <a:t>     </a:t>
            </a:r>
            <a:r>
              <a:rPr lang="en-US" sz="4200" b="1" dirty="0" err="1" smtClean="0">
                <a:latin typeface="Calibri" pitchFamily="34" charset="0"/>
              </a:rPr>
              <a:t>java.awt.Component</a:t>
            </a:r>
            <a:r>
              <a:rPr lang="en-US" sz="4200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Direct Known Subclasses: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hlinkClick r:id="rId3" action="ppaction://hlinkfile" tooltip="class in java.awt"/>
              </a:rPr>
              <a:t>Button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4" action="ppaction://hlinkfile" tooltip="class in java.awt"/>
              </a:rPr>
              <a:t>Canvas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5" action="ppaction://hlinkfile" tooltip="class in java.awt"/>
              </a:rPr>
              <a:t>Checkbox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6" action="ppaction://hlinkfile" tooltip="class in java.awt"/>
              </a:rPr>
              <a:t>Choice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7" action="ppaction://hlinkfile" tooltip="class in java.awt"/>
              </a:rPr>
              <a:t>Container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8" action="ppaction://hlinkfile" tooltip="class in java.awt"/>
              </a:rPr>
              <a:t>Label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9" action="ppaction://hlinkfile" tooltip="class in java.awt"/>
              </a:rPr>
              <a:t>List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10" action="ppaction://hlinkfile" tooltip="class in java.awt"/>
              </a:rPr>
              <a:t>Scrollbar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hlinkClick r:id="rId11" action="ppaction://hlinkfile" tooltip="class in java.awt"/>
              </a:rPr>
              <a:t>TextComponent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Container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	java.awt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Container</a:t>
            </a: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	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b="1" dirty="0" err="1" smtClean="0">
                <a:latin typeface="Calibri" pitchFamily="34" charset="0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 generic Abstract Window Toolkit(AWT) container object is a component that can contain other AWT components. </a:t>
            </a:r>
          </a:p>
          <a:p>
            <a:r>
              <a:rPr lang="en-US" dirty="0" smtClean="0">
                <a:latin typeface="Calibri" pitchFamily="34" charset="0"/>
              </a:rPr>
              <a:t>Components added to a container are tracked in a list. </a:t>
            </a:r>
          </a:p>
          <a:p>
            <a:r>
              <a:rPr lang="en-US" dirty="0" smtClean="0">
                <a:latin typeface="Calibri" pitchFamily="34" charset="0"/>
              </a:rPr>
              <a:t>The order of the list will define the components' front-to-back stacking order within the container. </a:t>
            </a:r>
          </a:p>
          <a:p>
            <a:r>
              <a:rPr lang="en-US" dirty="0" smtClean="0">
                <a:latin typeface="Calibri" pitchFamily="34" charset="0"/>
              </a:rPr>
              <a:t>If no index is specified when adding a component to a container, it will be added to the end of the list (and hence to the bottom of the stacking order).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Window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	java.awt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Window</a:t>
            </a: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	</a:t>
            </a:r>
          </a:p>
          <a:p>
            <a:pPr>
              <a:buNone/>
            </a:pPr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</a:rPr>
              <a:t>		</a:t>
            </a:r>
            <a:r>
              <a:rPr lang="en-US" b="1" dirty="0" err="1" smtClean="0">
                <a:latin typeface="Calibri" pitchFamily="34" charset="0"/>
              </a:rPr>
              <a:t>java.awt.Window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Direct Known Subclasses: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x.swing.plaf.basic"/>
              </a:rPr>
              <a:t>BasicToolBarUI.DragWindow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6" action="ppaction://hlinkfile" tooltip="class in java.awt"/>
              </a:rPr>
              <a:t>Dialog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hlinkClick r:id="rId7" action="ppaction://hlinkfile" tooltip="class in java.awt"/>
              </a:rPr>
              <a:t>Frame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hlinkClick r:id="rId8" action="ppaction://hlinkfile" tooltip="class in javax.swing"/>
              </a:rPr>
              <a:t>JWindow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Window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25112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A Window object is a top-level window with no borders and no </a:t>
            </a:r>
            <a:r>
              <a:rPr lang="en-US" dirty="0" err="1" smtClean="0">
                <a:latin typeface="Calibri" pitchFamily="34" charset="0"/>
              </a:rPr>
              <a:t>menubar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A window must have either a frame, dialog, or another window defined as its owner when it's constructed. 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location and size of top-level </a:t>
            </a:r>
            <a:r>
              <a:rPr lang="en-US" dirty="0" smtClean="0">
                <a:latin typeface="Calibri" pitchFamily="34" charset="0"/>
              </a:rPr>
              <a:t>windows (including Windows, Frames, and Dialogs) are under the control of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desktop's window management system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Dialog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	java.awt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Dialog</a:t>
            </a: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.awt"/>
              </a:rPr>
              <a:t>java.awt.Window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	 </a:t>
            </a:r>
            <a:r>
              <a:rPr lang="en-US" b="1" dirty="0" err="1" smtClean="0">
                <a:latin typeface="Calibri" pitchFamily="34" charset="0"/>
              </a:rPr>
              <a:t>java.awt.Dialog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Direct Known Subclasses: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6" action="ppaction://hlinkfile" tooltip="class in java.awt"/>
              </a:rPr>
              <a:t>FileDialog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hlinkClick r:id="rId7" action="ppaction://hlinkfile" tooltip="class in javax.swing"/>
              </a:rPr>
              <a:t>JDialog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Modern operating systems include presentation services that provide the user with graphical presentation of options and results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Users expect and demand application programs with GUI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JAVA platform provides extensive support for building GUI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A large portion of  GUI application is the code to support the GUI interface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Dialog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/>
          </a:bodyPr>
          <a:lstStyle/>
          <a:p>
            <a:pPr marL="624078" indent="-514350"/>
            <a:r>
              <a:rPr lang="en-US" sz="3200" dirty="0" smtClean="0">
                <a:latin typeface="Calibri" pitchFamily="34" charset="0"/>
              </a:rPr>
              <a:t>A Dialog is a top-level window with a title and a border that is typically used to take some form of input from the user. </a:t>
            </a:r>
          </a:p>
          <a:p>
            <a:pPr marL="624078" indent="-514350"/>
            <a:r>
              <a:rPr lang="en-US" sz="3200" dirty="0" smtClean="0">
                <a:latin typeface="Calibri" pitchFamily="34" charset="0"/>
              </a:rPr>
              <a:t>The size of the dialog includes any area designated for the border.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JDialog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javax.swing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JDialog</a:t>
            </a:r>
            <a:endParaRPr lang="en-US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.awt"/>
              </a:rPr>
              <a:t>java.awt.Window</a:t>
            </a:r>
            <a:r>
              <a:rPr lang="en-US" dirty="0" smtClean="0">
                <a:latin typeface="Calibri" pitchFamily="34" charset="0"/>
              </a:rPr>
              <a:t>  	 						</a:t>
            </a:r>
            <a:r>
              <a:rPr lang="en-US" dirty="0" err="1" smtClean="0">
                <a:latin typeface="Calibri" pitchFamily="34" charset="0"/>
                <a:hlinkClick r:id="rId6" action="ppaction://hlinkfile" tooltip="class in java.awt"/>
              </a:rPr>
              <a:t>java.awt.Dialog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					</a:t>
            </a:r>
            <a:r>
              <a:rPr lang="en-US" b="1" dirty="0" err="1" smtClean="0">
                <a:latin typeface="Calibri" pitchFamily="34" charset="0"/>
              </a:rPr>
              <a:t>javax.swing.JDialog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err="1" smtClean="0"/>
              <a:t>JDialog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624078" indent="-514350"/>
            <a:r>
              <a:rPr lang="en-US" sz="3200" dirty="0" smtClean="0">
                <a:latin typeface="Calibri" pitchFamily="34" charset="0"/>
              </a:rPr>
              <a:t>The main class for creating a dialog window. You can use this class to create a custom dialog, or invoke the many class methods in </a:t>
            </a:r>
            <a:r>
              <a:rPr lang="en-US" sz="3200" dirty="0" err="1" smtClean="0">
                <a:latin typeface="Calibri" pitchFamily="34" charset="0"/>
                <a:hlinkClick r:id="rId2" action="ppaction://hlinkfile" tooltip="class in javax.swing"/>
              </a:rPr>
              <a:t>JOptionPane</a:t>
            </a:r>
            <a:r>
              <a:rPr lang="en-US" sz="3200" dirty="0" smtClean="0">
                <a:latin typeface="Calibri" pitchFamily="34" charset="0"/>
              </a:rPr>
              <a:t> to create a variety of standard dialogs. </a:t>
            </a:r>
          </a:p>
          <a:p>
            <a:pPr marL="624078" indent="-514350"/>
            <a:r>
              <a:rPr lang="en-US" sz="3200" dirty="0" smtClean="0">
                <a:latin typeface="Calibri" pitchFamily="34" charset="0"/>
              </a:rPr>
              <a:t>For information about creating dialogs, see </a:t>
            </a:r>
            <a:r>
              <a:rPr lang="en-US" sz="3200" i="1" dirty="0" smtClean="0">
                <a:latin typeface="Calibri" pitchFamily="34" charset="0"/>
              </a:rPr>
              <a:t>The Java Tutorial</a:t>
            </a:r>
            <a:r>
              <a:rPr lang="en-US" sz="3200" dirty="0" smtClean="0">
                <a:latin typeface="Calibri" pitchFamily="34" charset="0"/>
              </a:rPr>
              <a:t> section </a:t>
            </a:r>
            <a:r>
              <a:rPr lang="en-US" sz="3200" dirty="0" smtClean="0">
                <a:latin typeface="Calibri" pitchFamily="34" charset="0"/>
                <a:hlinkClick r:id="rId3"/>
              </a:rPr>
              <a:t>How to Make Dialogs</a:t>
            </a:r>
            <a:r>
              <a:rPr lang="en-US" sz="3200" dirty="0" smtClean="0">
                <a:latin typeface="Calibri" pitchFamily="34" charset="0"/>
              </a:rPr>
              <a:t>. 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Frame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 		java.awt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 		Frame</a:t>
            </a: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.awt"/>
              </a:rPr>
              <a:t>java.awt.Window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	 </a:t>
            </a:r>
            <a:r>
              <a:rPr lang="en-US" b="1" dirty="0" err="1" smtClean="0">
                <a:latin typeface="Calibri" pitchFamily="34" charset="0"/>
              </a:rPr>
              <a:t>java.awt.Frame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</a:rPr>
              <a:t>Direct Known Subclasses: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6" action="ppaction://hlinkfile" tooltip="class in javax.swing"/>
              </a:rPr>
              <a:t>JFrame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Frame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A Frame is a top-level window with a title and a border. </a:t>
            </a:r>
          </a:p>
          <a:p>
            <a:r>
              <a:rPr lang="en-US" dirty="0" smtClean="0">
                <a:latin typeface="Calibri" pitchFamily="34" charset="0"/>
              </a:rPr>
              <a:t>The size of the frame includes any area designated for the border. </a:t>
            </a:r>
          </a:p>
          <a:p>
            <a:r>
              <a:rPr lang="en-US" dirty="0" smtClean="0">
                <a:latin typeface="Calibri" pitchFamily="34" charset="0"/>
              </a:rPr>
              <a:t>The dimensions of the border area may be obtained using the </a:t>
            </a:r>
            <a:r>
              <a:rPr lang="en-US" b="1" u="sng" dirty="0" err="1" smtClean="0">
                <a:solidFill>
                  <a:srgbClr val="FF0000"/>
                </a:solidFill>
                <a:latin typeface="Calibri" pitchFamily="34" charset="0"/>
              </a:rPr>
              <a:t>getInsets</a:t>
            </a:r>
            <a:r>
              <a:rPr lang="en-US" dirty="0" smtClean="0">
                <a:latin typeface="Calibri" pitchFamily="34" charset="0"/>
              </a:rPr>
              <a:t> method</a:t>
            </a:r>
          </a:p>
          <a:p>
            <a:r>
              <a:rPr lang="en-US" dirty="0" smtClean="0">
                <a:latin typeface="Calibri" pitchFamily="34" charset="0"/>
              </a:rPr>
              <a:t>Since the border area is included in the overall size of the frame, the border effectively obscures a portion of the frame, constraining the area available for rendering and/or displaying subcomponents.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javax.swing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JFrame</a:t>
            </a:r>
            <a:endParaRPr lang="en-US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.awt"/>
              </a:rPr>
              <a:t>java.awt.Window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	 </a:t>
            </a:r>
            <a:r>
              <a:rPr lang="en-US" dirty="0" err="1" smtClean="0">
                <a:latin typeface="Calibri" pitchFamily="34" charset="0"/>
                <a:hlinkClick r:id="rId6" action="ppaction://hlinkfile" tooltip="class in java.awt"/>
              </a:rPr>
              <a:t>java.awt.Frame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</a:rPr>
              <a:t>				</a:t>
            </a:r>
            <a:r>
              <a:rPr lang="en-US" b="1" dirty="0" err="1" smtClean="0">
                <a:latin typeface="Calibri" pitchFamily="34" charset="0"/>
              </a:rPr>
              <a:t>javax.swing.Jframe</a:t>
            </a: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You can find task-oriented documentation about using </a:t>
            </a:r>
            <a:r>
              <a:rPr lang="en-US" sz="2400" dirty="0" err="1" smtClean="0">
                <a:latin typeface="Calibri" pitchFamily="34" charset="0"/>
              </a:rPr>
              <a:t>JFrame</a:t>
            </a:r>
            <a:r>
              <a:rPr lang="en-US" sz="2400" dirty="0" smtClean="0">
                <a:latin typeface="Calibri" pitchFamily="34" charset="0"/>
              </a:rPr>
              <a:t> in </a:t>
            </a:r>
            <a:r>
              <a:rPr lang="en-US" sz="2400" i="1" dirty="0" smtClean="0">
                <a:latin typeface="Calibri" pitchFamily="34" charset="0"/>
              </a:rPr>
              <a:t>The Java Tutorial</a:t>
            </a:r>
            <a:r>
              <a:rPr lang="en-US" sz="2400" dirty="0" smtClean="0">
                <a:latin typeface="Calibri" pitchFamily="34" charset="0"/>
              </a:rPr>
              <a:t>, in the section </a:t>
            </a:r>
            <a:r>
              <a:rPr lang="en-US" sz="2400" dirty="0" smtClean="0">
                <a:latin typeface="Calibri" pitchFamily="34" charset="0"/>
                <a:hlinkClick r:id="rId7"/>
              </a:rPr>
              <a:t>How to Make Frames</a:t>
            </a:r>
            <a:r>
              <a:rPr lang="en-US" sz="2400" dirty="0" smtClean="0">
                <a:latin typeface="Calibri" pitchFamily="34" charset="0"/>
              </a:rPr>
              <a:t>.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JApplet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Package: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javax.swing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Class:	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JApplet</a:t>
            </a:r>
            <a:endParaRPr lang="en-US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dirty="0" err="1" smtClean="0">
                <a:latin typeface="Calibri" pitchFamily="34" charset="0"/>
                <a:hlinkClick r:id="rId2" action="ppaction://hlinkfile" tooltip="class in java.lang"/>
              </a:rPr>
              <a:t>java.lang.Object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hlinkClick r:id="rId3" action="ppaction://hlinkfile" tooltip="class in java.awt"/>
              </a:rPr>
              <a:t>java.awt.Component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 </a:t>
            </a:r>
            <a:r>
              <a:rPr lang="en-US" dirty="0" err="1" smtClean="0">
                <a:latin typeface="Calibri" pitchFamily="34" charset="0"/>
                <a:hlinkClick r:id="rId4" action="ppaction://hlinkfile" tooltip="class in java.awt"/>
              </a:rPr>
              <a:t>java.awt.Container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 </a:t>
            </a:r>
            <a:r>
              <a:rPr lang="en-US" dirty="0" err="1" smtClean="0">
                <a:latin typeface="Calibri" pitchFamily="34" charset="0"/>
                <a:hlinkClick r:id="rId5" action="ppaction://hlinkfile" tooltip="class in java.awt"/>
              </a:rPr>
              <a:t>java.awt.Panel</a:t>
            </a:r>
            <a:r>
              <a:rPr lang="en-US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	 </a:t>
            </a:r>
            <a:r>
              <a:rPr lang="en-US" dirty="0" err="1" smtClean="0">
                <a:latin typeface="Calibri" pitchFamily="34" charset="0"/>
                <a:hlinkClick r:id="rId6" action="ppaction://hlinkfile" tooltip="class in java.applet"/>
              </a:rPr>
              <a:t>java.applet.Applet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</a:rPr>
              <a:t>				</a:t>
            </a:r>
            <a:r>
              <a:rPr lang="en-US" b="1" dirty="0" err="1" smtClean="0">
                <a:latin typeface="Calibri" pitchFamily="34" charset="0"/>
              </a:rPr>
              <a:t>javax.swing.JApplet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</a:rPr>
              <a:t>Three important container classes are:</a:t>
            </a:r>
          </a:p>
          <a:p>
            <a:pPr marL="925830" lvl="1" indent="-514350"/>
            <a:r>
              <a:rPr lang="en-US" sz="3200" dirty="0" err="1" smtClean="0">
                <a:solidFill>
                  <a:srgbClr val="FF0000"/>
                </a:solidFill>
                <a:latin typeface="Calibri" pitchFamily="34" charset="0"/>
              </a:rPr>
              <a:t>JDialog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925830" lvl="1" indent="-514350"/>
            <a:r>
              <a:rPr lang="en-US" sz="3200" smtClean="0">
                <a:solidFill>
                  <a:srgbClr val="FF0000"/>
                </a:solidFill>
                <a:latin typeface="Calibri" pitchFamily="34" charset="0"/>
              </a:rPr>
              <a:t>JFrame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925830" lvl="1" indent="-514350"/>
            <a:r>
              <a:rPr lang="en-US" sz="3200" dirty="0" err="1" smtClean="0">
                <a:solidFill>
                  <a:srgbClr val="FF0000"/>
                </a:solidFill>
                <a:latin typeface="Calibri" pitchFamily="34" charset="0"/>
              </a:rPr>
              <a:t>JApplet</a:t>
            </a:r>
            <a:endParaRPr lang="en-US" sz="32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Hierarchy of Container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4478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5908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3200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886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4648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JApplet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076700" y="186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038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rot="16200000" flipH="1">
            <a:off x="5524500" y="1562100"/>
            <a:ext cx="2286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16200000" flipH="1">
            <a:off x="6934200" y="3657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 rot="5400000">
            <a:off x="69342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48000" y="3200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7200" y="3962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" y="4648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JDialog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30" name="Straight Arrow Connector 29"/>
          <p:cNvCxnSpPr>
            <a:stCxn id="6" idx="2"/>
            <a:endCxn id="26" idx="0"/>
          </p:cNvCxnSpPr>
          <p:nvPr/>
        </p:nvCxnSpPr>
        <p:spPr>
          <a:xfrm rot="5400000">
            <a:off x="40386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 rot="5400000">
            <a:off x="2705100" y="2400300"/>
            <a:ext cx="381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" idx="0"/>
          </p:cNvCxnSpPr>
          <p:nvPr/>
        </p:nvCxnSpPr>
        <p:spPr>
          <a:xfrm rot="16200000" flipH="1">
            <a:off x="1447800" y="4419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3962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124200" y="4648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JFrame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6" name="Straight Arrow Connector 45"/>
          <p:cNvCxnSpPr>
            <a:stCxn id="26" idx="2"/>
            <a:endCxn id="44" idx="0"/>
          </p:cNvCxnSpPr>
          <p:nvPr/>
        </p:nvCxnSpPr>
        <p:spPr>
          <a:xfrm rot="5400000">
            <a:off x="39624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  <a:endCxn id="45" idx="0"/>
          </p:cNvCxnSpPr>
          <p:nvPr/>
        </p:nvCxnSpPr>
        <p:spPr>
          <a:xfrm rot="16200000" flipH="1">
            <a:off x="4038600" y="4419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An informational dialog requires minimal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410200"/>
            <a:ext cx="2133600" cy="971266"/>
          </a:xfrm>
          <a:prstGeom prst="rect">
            <a:avLst/>
          </a:prstGeom>
          <a:noFill/>
        </p:spPr>
      </p:pic>
      <p:pic>
        <p:nvPicPr>
          <p:cNvPr id="24580" name="Picture 4" descr="A very boring fr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334000"/>
            <a:ext cx="1743075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 graphics window is drawn using pixels</a:t>
            </a:r>
          </a:p>
          <a:p>
            <a:r>
              <a:rPr lang="en-US" dirty="0" smtClean="0">
                <a:latin typeface="Calibri" pitchFamily="34" charset="0"/>
              </a:rPr>
              <a:t>A pixel is a colored dot</a:t>
            </a:r>
          </a:p>
          <a:p>
            <a:r>
              <a:rPr lang="en-US" dirty="0" smtClean="0">
                <a:latin typeface="Calibri" pitchFamily="34" charset="0"/>
              </a:rPr>
              <a:t>Windows system uses RGB (Red, Green, Blue) system to create colors</a:t>
            </a:r>
          </a:p>
          <a:p>
            <a:r>
              <a:rPr lang="en-US" dirty="0" smtClean="0">
                <a:latin typeface="Calibri" pitchFamily="34" charset="0"/>
              </a:rPr>
              <a:t>Each component may represent 256 shades of red/green/blue by combing them into a composite color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Command Line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447800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Command line programs are batch programs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Input flows to program, program processes the input and produces the output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429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429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3429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590800" y="37719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29200" y="3810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5720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Direct communication with user is rare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484376"/>
          </a:xfrm>
        </p:spPr>
        <p:txBody>
          <a:bodyPr/>
          <a:lstStyle/>
          <a:p>
            <a:r>
              <a:rPr lang="en-US" dirty="0" smtClean="0"/>
              <a:t>You may refer to any point on the window (pixel) using its coordinates (X – horizontal coordinate, Y – Vertical coordinate)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038600"/>
            <a:ext cx="4648200" cy="2209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3625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------   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0713" y="4038600"/>
            <a:ext cx="4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</a:p>
          <a:p>
            <a:endParaRPr lang="en-US" dirty="0" smtClean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779788" y="4684931"/>
            <a:ext cx="0" cy="1487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25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484376"/>
          </a:xfrm>
        </p:spPr>
        <p:txBody>
          <a:bodyPr/>
          <a:lstStyle/>
          <a:p>
            <a:r>
              <a:rPr lang="en-US" dirty="0" smtClean="0"/>
              <a:t>Pixel coordinates start at (0,0) for </a:t>
            </a:r>
            <a:r>
              <a:rPr lang="en-US" dirty="0" err="1" smtClean="0"/>
              <a:t>topleft</a:t>
            </a:r>
            <a:r>
              <a:rPr lang="en-US" dirty="0" smtClean="0"/>
              <a:t> corner of the window and extend to (windowwidth-1) for X and (windowheight-1 ) for 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038600"/>
            <a:ext cx="4648200" cy="2209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36197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0 ----------------- ----------  windowwidth-1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0713" y="3804367"/>
            <a:ext cx="4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</a:p>
          <a:p>
            <a:r>
              <a:rPr lang="en-US" dirty="0" smtClean="0"/>
              <a:t>0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779788" y="4450698"/>
            <a:ext cx="0" cy="1487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5867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Windowheight</a:t>
            </a:r>
            <a:r>
              <a:rPr lang="en-US" dirty="0" smtClean="0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2315674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Elements of GUI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 marL="624078" indent="-514350"/>
            <a:r>
              <a:rPr lang="en-US" dirty="0" smtClean="0">
                <a:latin typeface="Calibri" pitchFamily="34" charset="0"/>
              </a:rPr>
              <a:t>Select a component type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Define the component (in main method)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Initialize the component (in the constructor of the class)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Develop “</a:t>
            </a:r>
            <a:r>
              <a:rPr lang="en-US" dirty="0" err="1" smtClean="0">
                <a:latin typeface="Calibri" pitchFamily="34" charset="0"/>
              </a:rPr>
              <a:t>actionPerformed</a:t>
            </a:r>
            <a:r>
              <a:rPr lang="en-US" dirty="0" smtClean="0">
                <a:latin typeface="Calibri" pitchFamily="34" charset="0"/>
              </a:rPr>
              <a:t>” method to receive event information and act upon it</a:t>
            </a:r>
          </a:p>
          <a:p>
            <a:pPr marL="624078" indent="-514350"/>
            <a:r>
              <a:rPr lang="en-US" dirty="0" smtClean="0">
                <a:latin typeface="Calibri" pitchFamily="34" charset="0"/>
              </a:rPr>
              <a:t>Develop “paint()” method to redraw the screen with new information on it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GUI programming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524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class definition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FFFF00"/>
                </a:solidFill>
                <a:latin typeface="Calibri" pitchFamily="34" charset="0"/>
              </a:rPr>
              <a:t>Main 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Define component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Set component attributes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57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FFFF00"/>
                </a:solidFill>
                <a:latin typeface="Calibri" pitchFamily="34" charset="0"/>
              </a:rPr>
              <a:t>Constructor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Define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Add them to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Add action listener for them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71700" y="39243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819400" y="4800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rot="5400000">
            <a:off x="2933700" y="876300"/>
            <a:ext cx="3048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38800" y="2514600"/>
            <a:ext cx="2514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FFFF00"/>
                </a:solidFill>
                <a:latin typeface="Calibri" pitchFamily="34" charset="0"/>
              </a:rPr>
              <a:t>Action Performed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Identify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Take action accordingly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Repaint()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5000" y="4724400"/>
            <a:ext cx="2514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FFFF00"/>
                </a:solidFill>
                <a:latin typeface="Calibri" pitchFamily="34" charset="0"/>
              </a:rPr>
              <a:t>Paint()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Identify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paint()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102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14900" y="4457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10200" y="3962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rot="16200000" flipH="1">
            <a:off x="5562600" y="1066800"/>
            <a:ext cx="304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You need </a:t>
            </a:r>
            <a:r>
              <a:rPr lang="en-US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at least two </a:t>
            </a:r>
            <a:r>
              <a:rPr lang="en-US" dirty="0" smtClean="0">
                <a:latin typeface="Calibri" panose="020F0502020204030204" pitchFamily="34" charset="0"/>
              </a:rPr>
              <a:t>classes in every program: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 class to create and handle the interface (this class will have the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main</a:t>
            </a:r>
            <a:r>
              <a:rPr lang="en-US" dirty="0" smtClean="0">
                <a:latin typeface="Calibri" panose="020F0502020204030204" pitchFamily="34" charset="0"/>
              </a:rPr>
              <a:t> method in it)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One/more classes to handle the functionality of the program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53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Develop an interactive program to provide the following options in </a:t>
            </a:r>
            <a:r>
              <a:rPr lang="en-US" b="1" u="sng" dirty="0">
                <a:solidFill>
                  <a:srgbClr val="FF0000"/>
                </a:solidFill>
                <a:latin typeface="Calibri" panose="020F0502020204030204" pitchFamily="34" charset="0"/>
              </a:rPr>
              <a:t>two menus labeled File and Mathematics</a:t>
            </a:r>
            <a:r>
              <a:rPr lang="en-US" dirty="0">
                <a:latin typeface="Calibri" panose="020F0502020204030204" pitchFamily="34" charset="0"/>
              </a:rPr>
              <a:t>. Include the following items in the File menu: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402336" lvl="1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About --- explain what this program is about, input, process, output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02336" lvl="1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Exit --- terminate the program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Include the following items in the Mathematics menu:</a:t>
            </a:r>
          </a:p>
          <a:p>
            <a:pPr marL="109728" indent="0">
              <a:buNone/>
            </a:pPr>
            <a:r>
              <a:rPr lang="en-US" b="1" dirty="0">
                <a:latin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</a:endParaRPr>
          </a:p>
          <a:p>
            <a:pPr marL="402336" lvl="1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Enter Numbers  --- prompt user using consecutive dialogue boxes to enter the two integer numbers.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Test the string entered to make sure it is a proper integer number.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02336" lvl="1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Add   --- display the two numbers and their sum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02336" lvl="1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Subtract   --- display the two numbers and their difference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02336" lvl="1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Multiply  --- display the two numbers and 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</a:rPr>
              <a:t>their </a:t>
            </a:r>
            <a:r>
              <a:rPr lang="en-US" b="1" smtClean="0">
                <a:solidFill>
                  <a:schemeClr val="tx1"/>
                </a:solidFill>
                <a:latin typeface="Calibri" panose="020F0502020204030204" pitchFamily="34" charset="0"/>
              </a:rPr>
              <a:t>product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31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Interface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648200" cy="422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53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to Define and Handle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Name your class as Project# (# stands for project number 01, 02,…..)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Include all the imports you need to support graphics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11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Packages (</a:t>
            </a:r>
            <a:r>
              <a:rPr lang="en-US" dirty="0" smtClean="0">
                <a:solidFill>
                  <a:srgbClr val="FF0000"/>
                </a:solidFill>
              </a:rPr>
              <a:t>imports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001000" cy="4191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>
                <a:latin typeface="Calibri" pitchFamily="34" charset="0"/>
              </a:rPr>
              <a:t>// GUI-related imports</a:t>
            </a:r>
          </a:p>
          <a:p>
            <a:pPr>
              <a:buNone/>
            </a:pPr>
            <a:endParaRPr lang="en-US" sz="4000" dirty="0">
              <a:latin typeface="Calibri" pitchFamily="34" charset="0"/>
            </a:endParaRPr>
          </a:p>
          <a:p>
            <a:pPr>
              <a:buNone/>
            </a:pPr>
            <a:r>
              <a:rPr lang="en-US" sz="4000" dirty="0">
                <a:latin typeface="Calibri" pitchFamily="34" charset="0"/>
              </a:rPr>
              <a:t>	import </a:t>
            </a:r>
            <a:r>
              <a:rPr lang="en-US" sz="4000" dirty="0" err="1">
                <a:latin typeface="Calibri" pitchFamily="34" charset="0"/>
              </a:rPr>
              <a:t>java.awt</a:t>
            </a:r>
            <a:r>
              <a:rPr lang="en-US" sz="4000" dirty="0">
                <a:latin typeface="Calibri" pitchFamily="34" charset="0"/>
              </a:rPr>
              <a:t>.*;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</a:rPr>
              <a:t>	import </a:t>
            </a:r>
            <a:r>
              <a:rPr lang="en-US" sz="4000" dirty="0" err="1">
                <a:latin typeface="Calibri" pitchFamily="34" charset="0"/>
              </a:rPr>
              <a:t>java.awt.event</a:t>
            </a:r>
            <a:r>
              <a:rPr lang="en-US" sz="4000" dirty="0">
                <a:latin typeface="Calibri" pitchFamily="34" charset="0"/>
              </a:rPr>
              <a:t>.*;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</a:rPr>
              <a:t>    import </a:t>
            </a:r>
            <a:r>
              <a:rPr lang="en-US" sz="4000" dirty="0" err="1">
                <a:latin typeface="Calibri" pitchFamily="34" charset="0"/>
              </a:rPr>
              <a:t>javax.swing</a:t>
            </a:r>
            <a:r>
              <a:rPr lang="en-US" sz="4000" dirty="0">
                <a:latin typeface="Calibri" pitchFamily="34" charset="0"/>
              </a:rPr>
              <a:t>.*;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</a:rPr>
              <a:t>	public class  </a:t>
            </a:r>
            <a:r>
              <a:rPr lang="en-US" sz="4000" dirty="0" smtClean="0">
                <a:latin typeface="Calibri" pitchFamily="34" charset="0"/>
              </a:rPr>
              <a:t>Project00 </a:t>
            </a:r>
            <a:r>
              <a:rPr lang="en-US" sz="4000" dirty="0">
                <a:latin typeface="Calibri" pitchFamily="34" charset="0"/>
              </a:rPr>
              <a:t>extends Frame implements </a:t>
            </a:r>
            <a:r>
              <a:rPr lang="en-US" sz="4000" dirty="0" err="1">
                <a:latin typeface="Calibri" pitchFamily="34" charset="0"/>
              </a:rPr>
              <a:t>ActionListener</a:t>
            </a:r>
            <a:endParaRPr lang="en-US" sz="4000" dirty="0">
              <a:latin typeface="Calibri" pitchFamily="34" charset="0"/>
            </a:endParaRPr>
          </a:p>
          <a:p>
            <a:pPr>
              <a:buNone/>
            </a:pPr>
            <a:r>
              <a:rPr lang="en-US" sz="4000" dirty="0">
                <a:latin typeface="Calibri" pitchFamily="34" charset="0"/>
              </a:rPr>
              <a:t>	</a:t>
            </a:r>
            <a:r>
              <a:rPr lang="en-US" sz="4000" dirty="0" smtClean="0"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en-US" sz="4000" dirty="0" smtClean="0">
                <a:latin typeface="Calibri" pitchFamily="34" charset="0"/>
              </a:rPr>
              <a:t>…..</a:t>
            </a:r>
          </a:p>
          <a:p>
            <a:pPr>
              <a:buNone/>
            </a:pPr>
            <a:r>
              <a:rPr lang="en-US" sz="4000" dirty="0" smtClean="0">
                <a:latin typeface="Calibri" pitchFamily="34" charset="0"/>
              </a:rPr>
              <a:t>   }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Class header</a:t>
            </a:r>
          </a:p>
          <a:p>
            <a:pPr lvl="1">
              <a:buNone/>
            </a:pPr>
            <a:r>
              <a:rPr lang="en-US" dirty="0">
                <a:latin typeface="Calibri" pitchFamily="34" charset="0"/>
              </a:rPr>
              <a:t>public class  </a:t>
            </a:r>
            <a:r>
              <a:rPr lang="en-US" dirty="0" smtClean="0">
                <a:latin typeface="Calibri" pitchFamily="34" charset="0"/>
              </a:rPr>
              <a:t>Project00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extends Frame </a:t>
            </a:r>
            <a:r>
              <a:rPr lang="en-US" dirty="0">
                <a:latin typeface="Calibri" pitchFamily="34" charset="0"/>
              </a:rPr>
              <a:t>implements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ActionListener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Extends Frame --- &gt;  inherits all functionality of Frame class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Implements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ActionListener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--- &gt; events are caught through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ActionListener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Menu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Non-GUI programs can be in constant communication with user through a menu of options ( in text format)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2895600"/>
            <a:ext cx="152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Open file</a:t>
            </a:r>
          </a:p>
          <a:p>
            <a:pPr marL="342900" indent="-342900">
              <a:buAutoNum type="arabicParenR"/>
            </a:pPr>
            <a:r>
              <a:rPr lang="en-US" dirty="0" smtClean="0"/>
              <a:t>Process</a:t>
            </a:r>
          </a:p>
          <a:p>
            <a:pPr marL="342900" indent="-342900">
              <a:buAutoNum type="arabicParenR"/>
            </a:pPr>
            <a:r>
              <a:rPr lang="en-US" dirty="0" smtClean="0"/>
              <a:t>Close file</a:t>
            </a:r>
          </a:p>
          <a:p>
            <a:pPr marL="342900" indent="-342900">
              <a:buAutoNum type="arabicParenR"/>
            </a:pP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267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048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419600"/>
            <a:ext cx="1795882" cy="1833372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rot="5400000" flipH="1" flipV="1">
            <a:off x="2914650" y="2914650"/>
            <a:ext cx="647700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5791200" y="3619500"/>
            <a:ext cx="1219200" cy="1181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1"/>
          </p:cNvCxnSpPr>
          <p:nvPr/>
        </p:nvCxnSpPr>
        <p:spPr>
          <a:xfrm rot="10800000">
            <a:off x="3200400" y="4876800"/>
            <a:ext cx="3200400" cy="45948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6" idx="2"/>
          </p:cNvCxnSpPr>
          <p:nvPr/>
        </p:nvCxnSpPr>
        <p:spPr>
          <a:xfrm rot="16200000" flipV="1">
            <a:off x="1828800" y="3886200"/>
            <a:ext cx="5334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3124200" y="4610100"/>
            <a:ext cx="327660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" y="5562600"/>
            <a:ext cx="5715000" cy="120032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Communication continues until user selects to EXIT, then program ends itself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Main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</a:rPr>
              <a:t>public static void main(String[] </a:t>
            </a:r>
            <a:r>
              <a:rPr lang="en-US" dirty="0" err="1">
                <a:latin typeface="Calibri" pitchFamily="34" charset="0"/>
              </a:rPr>
              <a:t>args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// create an object of the Frame class, calls the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 //constructor to place the controls on the frame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		Frame </a:t>
            </a:r>
            <a:r>
              <a:rPr lang="en-US" dirty="0">
                <a:latin typeface="Calibri" pitchFamily="34" charset="0"/>
              </a:rPr>
              <a:t>f = new  Project00</a:t>
            </a:r>
            <a:r>
              <a:rPr lang="en-US" dirty="0" smtClean="0">
                <a:latin typeface="Calibri" pitchFamily="34" charset="0"/>
              </a:rPr>
              <a:t>(); 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</a:t>
            </a:r>
            <a:r>
              <a:rPr lang="en-US" dirty="0" err="1">
                <a:latin typeface="Calibri" pitchFamily="34" charset="0"/>
              </a:rPr>
              <a:t>f.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setResizable</a:t>
            </a:r>
            <a:r>
              <a:rPr lang="en-US" dirty="0">
                <a:latin typeface="Calibri" pitchFamily="34" charset="0"/>
              </a:rPr>
              <a:t>(true);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</a:t>
            </a:r>
            <a:r>
              <a:rPr lang="en-US" dirty="0" err="1">
                <a:latin typeface="Calibri" pitchFamily="34" charset="0"/>
              </a:rPr>
              <a:t>f.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setSize</a:t>
            </a:r>
            <a:r>
              <a:rPr lang="en-US" dirty="0">
                <a:latin typeface="Calibri" pitchFamily="34" charset="0"/>
              </a:rPr>
              <a:t>(550,500);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</a:t>
            </a:r>
            <a:r>
              <a:rPr lang="en-US" dirty="0" err="1">
                <a:latin typeface="Calibri" pitchFamily="34" charset="0"/>
              </a:rPr>
              <a:t>f.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setVisible</a:t>
            </a:r>
            <a:r>
              <a:rPr lang="en-US" dirty="0">
                <a:latin typeface="Calibri" pitchFamily="34" charset="0"/>
              </a:rPr>
              <a:t>(true);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public  Project00()</a:t>
            </a:r>
          </a:p>
          <a:p>
            <a:pPr>
              <a:buNone/>
            </a:pPr>
            <a:r>
              <a:rPr lang="en-US" b="1" dirty="0" smtClean="0">
                <a:latin typeface="Calibri" panose="020F0502020204030204" pitchFamily="34" charset="0"/>
              </a:rPr>
              <a:t>{</a:t>
            </a:r>
            <a:endParaRPr lang="en-US" b="1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err="1" smtClean="0">
                <a:latin typeface="Calibri" panose="020F0502020204030204" pitchFamily="34" charset="0"/>
              </a:rPr>
              <a:t>setTitle</a:t>
            </a:r>
            <a:r>
              <a:rPr lang="en-US" b="1" dirty="0">
                <a:latin typeface="Calibri" panose="020F0502020204030204" pitchFamily="34" charset="0"/>
              </a:rPr>
              <a:t>("Simple Integer Mathematics");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Create Menu Bar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		   			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err="1" smtClean="0">
                <a:latin typeface="Calibri" panose="020F0502020204030204" pitchFamily="34" charset="0"/>
              </a:rPr>
              <a:t>MenuBar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mb</a:t>
            </a:r>
            <a:r>
              <a:rPr lang="en-US" b="1" dirty="0">
                <a:latin typeface="Calibri" panose="020F0502020204030204" pitchFamily="34" charset="0"/>
              </a:rPr>
              <a:t> = new </a:t>
            </a:r>
            <a:r>
              <a:rPr lang="en-US" b="1" dirty="0" err="1">
                <a:latin typeface="Calibri" panose="020F0502020204030204" pitchFamily="34" charset="0"/>
              </a:rPr>
              <a:t>MenuBar</a:t>
            </a:r>
            <a:r>
              <a:rPr lang="en-US" b="1" dirty="0" smtClean="0">
                <a:latin typeface="Calibri" panose="020F0502020204030204" pitchFamily="34" charset="0"/>
              </a:rPr>
              <a:t>();</a:t>
            </a:r>
            <a:r>
              <a:rPr lang="en-US" b="1" dirty="0">
                <a:latin typeface="Calibri" panose="020F0502020204030204" pitchFamily="34" charset="0"/>
              </a:rPr>
              <a:t>		</a:t>
            </a:r>
            <a:endParaRPr lang="en-US" b="1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   </a:t>
            </a:r>
            <a:r>
              <a:rPr lang="en-US" b="1" dirty="0" err="1" smtClean="0">
                <a:latin typeface="Calibri" panose="020F0502020204030204" pitchFamily="34" charset="0"/>
              </a:rPr>
              <a:t>setMenuBar</a:t>
            </a:r>
            <a:r>
              <a:rPr lang="en-US" b="1" dirty="0" smtClean="0">
                <a:latin typeface="Calibri" panose="020F0502020204030204" pitchFamily="34" charset="0"/>
              </a:rPr>
              <a:t>(</a:t>
            </a:r>
            <a:r>
              <a:rPr lang="en-US" b="1" dirty="0" err="1" smtClean="0">
                <a:latin typeface="Calibri" panose="020F0502020204030204" pitchFamily="34" charset="0"/>
              </a:rPr>
              <a:t>mb</a:t>
            </a:r>
            <a:r>
              <a:rPr lang="en-US" b="1" dirty="0">
                <a:latin typeface="Calibri" panose="020F0502020204030204" pitchFamily="34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Create Menu Group Labeled "File"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smtClean="0">
                <a:latin typeface="Calibri" panose="020F0502020204030204" pitchFamily="34" charset="0"/>
              </a:rPr>
              <a:t>Menu </a:t>
            </a:r>
            <a:r>
              <a:rPr lang="en-US" b="1" dirty="0" err="1">
                <a:latin typeface="Calibri" panose="020F0502020204030204" pitchFamily="34" charset="0"/>
              </a:rPr>
              <a:t>fileMenu</a:t>
            </a:r>
            <a:r>
              <a:rPr lang="en-US" b="1" dirty="0">
                <a:latin typeface="Calibri" panose="020F0502020204030204" pitchFamily="34" charset="0"/>
              </a:rPr>
              <a:t> = new Menu("File");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Add it to Menu Bar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b="1" dirty="0" err="1" smtClean="0">
                <a:latin typeface="Calibri" panose="020F0502020204030204" pitchFamily="34" charset="0"/>
              </a:rPr>
              <a:t>mb.add</a:t>
            </a:r>
            <a:r>
              <a:rPr lang="en-US" b="1" dirty="0" smtClean="0">
                <a:latin typeface="Calibri" panose="020F0502020204030204" pitchFamily="34" charset="0"/>
              </a:rPr>
              <a:t>(</a:t>
            </a:r>
            <a:r>
              <a:rPr lang="en-US" b="1" dirty="0" err="1" smtClean="0">
                <a:latin typeface="Calibri" panose="020F0502020204030204" pitchFamily="34" charset="0"/>
              </a:rPr>
              <a:t>fileMenu</a:t>
            </a:r>
            <a:r>
              <a:rPr lang="en-US" b="1" dirty="0">
                <a:latin typeface="Calibri" panose="020F0502020204030204" pitchFamily="34" charset="0"/>
              </a:rPr>
              <a:t>);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09515" y="1257300"/>
            <a:ext cx="2237602" cy="990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43400" y="1524000"/>
            <a:ext cx="841817" cy="3124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17" y="1143000"/>
            <a:ext cx="35655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Add Menu Items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// Create Menu Items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// Add action Listener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// Add to "File" Menu Group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MenuItem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miAbout</a:t>
            </a:r>
            <a:r>
              <a:rPr lang="en-US" dirty="0">
                <a:latin typeface="Calibri" panose="020F0502020204030204" pitchFamily="34" charset="0"/>
              </a:rPr>
              <a:t> = new </a:t>
            </a:r>
            <a:r>
              <a:rPr lang="en-US" dirty="0" err="1">
                <a:latin typeface="Calibri" panose="020F0502020204030204" pitchFamily="34" charset="0"/>
              </a:rPr>
              <a:t>MenuItem</a:t>
            </a:r>
            <a:r>
              <a:rPr lang="en-US" dirty="0">
                <a:latin typeface="Calibri" panose="020F0502020204030204" pitchFamily="34" charset="0"/>
              </a:rPr>
              <a:t>("About</a:t>
            </a:r>
            <a:r>
              <a:rPr lang="en-US" dirty="0" smtClean="0">
                <a:latin typeface="Calibri" panose="020F0502020204030204" pitchFamily="34" charset="0"/>
              </a:rPr>
              <a:t>");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miAbout.addActionListener</a:t>
            </a:r>
            <a:r>
              <a:rPr lang="en-US" dirty="0">
                <a:latin typeface="Calibri" panose="020F0502020204030204" pitchFamily="34" charset="0"/>
              </a:rPr>
              <a:t>(this);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fileMenu.add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miAbout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MenuItem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miExit</a:t>
            </a:r>
            <a:r>
              <a:rPr lang="en-US" dirty="0">
                <a:latin typeface="Calibri" panose="020F0502020204030204" pitchFamily="34" charset="0"/>
              </a:rPr>
              <a:t> = new </a:t>
            </a:r>
            <a:r>
              <a:rPr lang="en-US" dirty="0" err="1">
                <a:latin typeface="Calibri" panose="020F0502020204030204" pitchFamily="34" charset="0"/>
              </a:rPr>
              <a:t>MenuItem</a:t>
            </a:r>
            <a:r>
              <a:rPr lang="en-US" dirty="0">
                <a:latin typeface="Calibri" panose="020F0502020204030204" pitchFamily="34" charset="0"/>
              </a:rPr>
              <a:t>("Exit");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miExit.addActionListener</a:t>
            </a:r>
            <a:r>
              <a:rPr lang="en-US" dirty="0" smtClean="0">
                <a:latin typeface="Calibri" panose="020F0502020204030204" pitchFamily="34" charset="0"/>
              </a:rPr>
              <a:t>(this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</a:rPr>
              <a:t>fileMenu.add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miExit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01" y="762000"/>
            <a:ext cx="8229600" cy="1066800"/>
          </a:xfrm>
        </p:spPr>
        <p:txBody>
          <a:bodyPr/>
          <a:lstStyle/>
          <a:p>
            <a:r>
              <a:rPr lang="en-US" dirty="0" smtClean="0"/>
              <a:t>Create the Mathematics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01" y="1676400"/>
            <a:ext cx="8229600" cy="5181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Menu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mathematicsMenu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= new Menu("Mathematics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  <a:r>
              <a:rPr lang="en-US" sz="1600" dirty="0">
                <a:latin typeface="Calibri" panose="020F0502020204030204" pitchFamily="34" charset="0"/>
              </a:rPr>
              <a:t>			</a:t>
            </a:r>
          </a:p>
          <a:p>
            <a:pPr marL="109728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Add it to Menu </a:t>
            </a:r>
            <a:r>
              <a:rPr lang="en-US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Bar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	</a:t>
            </a:r>
            <a:r>
              <a:rPr lang="en-US" sz="1600" dirty="0">
                <a:latin typeface="Calibri" panose="020F0502020204030204" pitchFamily="34" charset="0"/>
              </a:rPr>
              <a:t>		</a:t>
            </a:r>
          </a:p>
          <a:p>
            <a:pPr marL="109728" indent="0">
              <a:buNone/>
            </a:pPr>
            <a:r>
              <a:rPr lang="en-US" sz="1600" dirty="0" err="1" smtClean="0">
                <a:latin typeface="Calibri" panose="020F0502020204030204" pitchFamily="34" charset="0"/>
              </a:rPr>
              <a:t>mb.add</a:t>
            </a:r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mathematicsMenu</a:t>
            </a:r>
            <a:r>
              <a:rPr lang="en-US" sz="1600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		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//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Create Menu Items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// Add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action Listener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//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Add to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“Mathematics"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Menu Group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		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latin typeface="Calibri" panose="020F0502020204030204" pitchFamily="34" charset="0"/>
              </a:rPr>
              <a:t>MenuItem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miEnterNumbers</a:t>
            </a:r>
            <a:r>
              <a:rPr lang="en-US" sz="1600" dirty="0">
                <a:latin typeface="Calibri" panose="020F0502020204030204" pitchFamily="34" charset="0"/>
              </a:rPr>
              <a:t> = new </a:t>
            </a:r>
            <a:r>
              <a:rPr lang="en-US" sz="1600" dirty="0" err="1">
                <a:latin typeface="Calibri" panose="020F0502020204030204" pitchFamily="34" charset="0"/>
              </a:rPr>
              <a:t>MenuItem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Enter Numbers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latin typeface="Calibri" panose="020F0502020204030204" pitchFamily="34" charset="0"/>
              </a:rPr>
              <a:t>miEnterNumbers.addActionListener</a:t>
            </a:r>
            <a:r>
              <a:rPr lang="en-US" sz="1600" dirty="0" smtClean="0">
                <a:latin typeface="Calibri" panose="020F0502020204030204" pitchFamily="34" charset="0"/>
              </a:rPr>
              <a:t>(this</a:t>
            </a:r>
            <a:r>
              <a:rPr lang="en-US" sz="1600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latin typeface="Calibri" panose="020F0502020204030204" pitchFamily="34" charset="0"/>
              </a:rPr>
              <a:t>mathematicsMenu.add</a:t>
            </a:r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miEnterNumbers</a:t>
            </a:r>
            <a:r>
              <a:rPr lang="en-US" sz="1600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		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latin typeface="Calibri" panose="020F0502020204030204" pitchFamily="34" charset="0"/>
              </a:rPr>
              <a:t>MenuItem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miAdd</a:t>
            </a:r>
            <a:r>
              <a:rPr lang="en-US" sz="1600" dirty="0">
                <a:latin typeface="Calibri" panose="020F0502020204030204" pitchFamily="34" charset="0"/>
              </a:rPr>
              <a:t> = new </a:t>
            </a:r>
            <a:r>
              <a:rPr lang="en-US" sz="1600" dirty="0" err="1">
                <a:latin typeface="Calibri" panose="020F0502020204030204" pitchFamily="34" charset="0"/>
              </a:rPr>
              <a:t>MenuItem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latin typeface="Calibri" panose="020F0502020204030204" pitchFamily="34" charset="0"/>
              </a:rPr>
              <a:t>miAdd.addActionListener</a:t>
            </a:r>
            <a:r>
              <a:rPr lang="en-US" sz="1600" dirty="0" smtClean="0">
                <a:latin typeface="Calibri" panose="020F0502020204030204" pitchFamily="34" charset="0"/>
              </a:rPr>
              <a:t>(this</a:t>
            </a:r>
            <a:r>
              <a:rPr lang="en-US" sz="1600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 err="1" smtClean="0">
                <a:latin typeface="Calibri" panose="020F0502020204030204" pitchFamily="34" charset="0"/>
              </a:rPr>
              <a:t>mathematicsMenu.add</a:t>
            </a:r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miAdd</a:t>
            </a:r>
            <a:r>
              <a:rPr lang="en-US" sz="1600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			// Add the rest of the menu items</a:t>
            </a:r>
          </a:p>
        </p:txBody>
      </p:sp>
    </p:spTree>
    <p:extLst>
      <p:ext uri="{BB962C8B-B14F-4D97-AF65-F5344CB8AC3E}">
        <p14:creationId xmlns:p14="http://schemas.microsoft.com/office/powerpoint/2010/main" val="150837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14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to ensure proper function of the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69" y="1905000"/>
            <a:ext cx="82296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900" b="1" dirty="0" err="1"/>
              <a:t>WindowListener</a:t>
            </a:r>
            <a:r>
              <a:rPr lang="en-US" sz="900" b="1" dirty="0"/>
              <a:t> l = new </a:t>
            </a:r>
            <a:r>
              <a:rPr lang="en-US" sz="900" b="1" dirty="0" err="1"/>
              <a:t>WindowAdapter</a:t>
            </a:r>
            <a:r>
              <a:rPr lang="en-US" sz="900" b="1" dirty="0"/>
              <a:t>()</a:t>
            </a:r>
          </a:p>
          <a:p>
            <a:pPr marL="109728" indent="0">
              <a:buNone/>
            </a:pPr>
            <a:r>
              <a:rPr lang="en-US" sz="900" b="1" dirty="0" smtClean="0"/>
              <a:t>{</a:t>
            </a:r>
            <a:r>
              <a:rPr lang="en-US" sz="900" b="1" dirty="0"/>
              <a:t>						</a:t>
            </a:r>
          </a:p>
          <a:p>
            <a:pPr marL="109728" indent="0">
              <a:buNone/>
            </a:pPr>
            <a:r>
              <a:rPr lang="en-US" sz="900" b="1" dirty="0" smtClean="0"/>
              <a:t>	public </a:t>
            </a:r>
            <a:r>
              <a:rPr lang="en-US" sz="900" b="1" dirty="0"/>
              <a:t>void </a:t>
            </a:r>
            <a:r>
              <a:rPr lang="en-US" sz="900" b="1" dirty="0" err="1"/>
              <a:t>windowClosing</a:t>
            </a:r>
            <a:r>
              <a:rPr lang="en-US" sz="900" b="1" dirty="0"/>
              <a:t>(</a:t>
            </a:r>
            <a:r>
              <a:rPr lang="en-US" sz="900" b="1" dirty="0" err="1"/>
              <a:t>WindowEvent</a:t>
            </a:r>
            <a:r>
              <a:rPr lang="en-US" sz="900" b="1" dirty="0"/>
              <a:t> </a:t>
            </a:r>
            <a:r>
              <a:rPr lang="en-US" sz="900" b="1" dirty="0" err="1"/>
              <a:t>ev</a:t>
            </a:r>
            <a:r>
              <a:rPr lang="en-US" sz="900" b="1" dirty="0"/>
              <a:t>)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{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/>
              <a:t>	 </a:t>
            </a:r>
            <a:r>
              <a:rPr lang="en-US" sz="900" b="1" dirty="0" smtClean="0"/>
              <a:t>      </a:t>
            </a:r>
            <a:r>
              <a:rPr lang="en-US" sz="900" b="1" dirty="0" err="1" smtClean="0"/>
              <a:t>System.exit</a:t>
            </a:r>
            <a:r>
              <a:rPr lang="en-US" sz="900" b="1" dirty="0" smtClean="0"/>
              <a:t>(0</a:t>
            </a:r>
            <a:r>
              <a:rPr lang="en-US" sz="900" b="1" dirty="0"/>
              <a:t>);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}</a:t>
            </a:r>
            <a:r>
              <a:rPr lang="en-US" sz="900" b="1" dirty="0"/>
              <a:t>			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public </a:t>
            </a:r>
            <a:r>
              <a:rPr lang="en-US" sz="900" b="1" dirty="0"/>
              <a:t>void </a:t>
            </a:r>
            <a:r>
              <a:rPr lang="en-US" sz="900" b="1" dirty="0" err="1"/>
              <a:t>windowActivated</a:t>
            </a:r>
            <a:r>
              <a:rPr lang="en-US" sz="900" b="1" dirty="0"/>
              <a:t>(</a:t>
            </a:r>
            <a:r>
              <a:rPr lang="en-US" sz="900" b="1" dirty="0" err="1"/>
              <a:t>WindowEvent</a:t>
            </a:r>
            <a:r>
              <a:rPr lang="en-US" sz="900" b="1" dirty="0"/>
              <a:t> </a:t>
            </a:r>
            <a:r>
              <a:rPr lang="en-US" sz="900" b="1" dirty="0" err="1"/>
              <a:t>ev</a:t>
            </a:r>
            <a:r>
              <a:rPr lang="en-US" sz="900" b="1" dirty="0"/>
              <a:t>)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{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/>
              <a:t>	 </a:t>
            </a:r>
            <a:r>
              <a:rPr lang="en-US" sz="900" b="1" dirty="0" smtClean="0"/>
              <a:t>      repaint</a:t>
            </a:r>
            <a:r>
              <a:rPr lang="en-US" sz="900" b="1" dirty="0"/>
              <a:t>();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}</a:t>
            </a:r>
            <a:r>
              <a:rPr lang="en-US" sz="900" b="1" dirty="0"/>
              <a:t>			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public </a:t>
            </a:r>
            <a:r>
              <a:rPr lang="en-US" sz="900" b="1" dirty="0"/>
              <a:t>void </a:t>
            </a:r>
            <a:r>
              <a:rPr lang="en-US" sz="900" b="1" dirty="0" err="1"/>
              <a:t>windowStateChanged</a:t>
            </a:r>
            <a:r>
              <a:rPr lang="en-US" sz="900" b="1" dirty="0"/>
              <a:t>(</a:t>
            </a:r>
            <a:r>
              <a:rPr lang="en-US" sz="900" b="1" dirty="0" err="1"/>
              <a:t>WindowEvent</a:t>
            </a:r>
            <a:r>
              <a:rPr lang="en-US" sz="900" b="1" dirty="0"/>
              <a:t> </a:t>
            </a:r>
            <a:r>
              <a:rPr lang="en-US" sz="900" b="1" dirty="0" err="1"/>
              <a:t>ev</a:t>
            </a:r>
            <a:r>
              <a:rPr lang="en-US" sz="900" b="1" dirty="0"/>
              <a:t>)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{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        repaint</a:t>
            </a:r>
            <a:r>
              <a:rPr lang="en-US" sz="900" b="1" dirty="0"/>
              <a:t>();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}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/>
              <a:t>			</a:t>
            </a:r>
          </a:p>
          <a:p>
            <a:pPr marL="109728" indent="0">
              <a:buNone/>
            </a:pPr>
            <a:r>
              <a:rPr lang="en-US" sz="900" b="1" dirty="0" smtClean="0"/>
              <a:t>};</a:t>
            </a:r>
            <a:r>
              <a:rPr lang="en-US" sz="900" b="1" dirty="0"/>
              <a:t>			</a:t>
            </a:r>
          </a:p>
          <a:p>
            <a:pPr marL="109728" indent="0">
              <a:buNone/>
            </a:pPr>
            <a:r>
              <a:rPr lang="en-US" sz="900" b="1" dirty="0" err="1" smtClean="0"/>
              <a:t>ComponentListener</a:t>
            </a:r>
            <a:r>
              <a:rPr lang="en-US" sz="900" b="1" dirty="0" smtClean="0"/>
              <a:t> </a:t>
            </a:r>
            <a:r>
              <a:rPr lang="en-US" sz="900" b="1" dirty="0"/>
              <a:t>k = new </a:t>
            </a:r>
            <a:r>
              <a:rPr lang="en-US" sz="900" b="1" dirty="0" err="1"/>
              <a:t>ComponentAdapter</a:t>
            </a:r>
            <a:r>
              <a:rPr lang="en-US" sz="900" b="1" dirty="0"/>
              <a:t>()</a:t>
            </a:r>
          </a:p>
          <a:p>
            <a:pPr marL="109728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 smtClean="0"/>
              <a:t>     	public </a:t>
            </a:r>
            <a:r>
              <a:rPr lang="en-US" sz="900" b="1" dirty="0"/>
              <a:t>void </a:t>
            </a:r>
            <a:r>
              <a:rPr lang="en-US" sz="900" b="1" dirty="0" err="1"/>
              <a:t>componentResized</a:t>
            </a:r>
            <a:r>
              <a:rPr lang="en-US" sz="900" b="1" dirty="0"/>
              <a:t>(</a:t>
            </a:r>
            <a:r>
              <a:rPr lang="en-US" sz="900" b="1" dirty="0" err="1"/>
              <a:t>ComponentEvent</a:t>
            </a:r>
            <a:r>
              <a:rPr lang="en-US" sz="900" b="1" dirty="0"/>
              <a:t> e) </a:t>
            </a:r>
          </a:p>
          <a:p>
            <a:pPr marL="109728" indent="0">
              <a:buNone/>
            </a:pPr>
            <a:r>
              <a:rPr lang="en-US" sz="900" b="1" dirty="0"/>
              <a:t>	</a:t>
            </a:r>
            <a:r>
              <a:rPr lang="en-US" sz="900" b="1" dirty="0" smtClean="0"/>
              <a:t>{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/>
              <a:t>	        </a:t>
            </a:r>
            <a:r>
              <a:rPr lang="en-US" sz="900" b="1" dirty="0" smtClean="0"/>
              <a:t>repaint</a:t>
            </a:r>
            <a:r>
              <a:rPr lang="en-US" sz="900" b="1" dirty="0"/>
              <a:t>();           </a:t>
            </a:r>
          </a:p>
          <a:p>
            <a:pPr marL="109728" indent="0">
              <a:buNone/>
            </a:pPr>
            <a:r>
              <a:rPr lang="en-US" sz="900" b="1" dirty="0"/>
              <a:t>	 </a:t>
            </a:r>
            <a:r>
              <a:rPr lang="en-US" sz="900" b="1" dirty="0" smtClean="0"/>
              <a:t>}</a:t>
            </a:r>
            <a:endParaRPr lang="en-US" sz="900" b="1" dirty="0"/>
          </a:p>
          <a:p>
            <a:pPr marL="109728" indent="0">
              <a:buNone/>
            </a:pPr>
            <a:r>
              <a:rPr lang="en-US" sz="900" b="1" dirty="0" smtClean="0"/>
              <a:t>};</a:t>
            </a:r>
            <a:r>
              <a:rPr lang="en-US" sz="900" b="1" dirty="0"/>
              <a:t>			</a:t>
            </a:r>
          </a:p>
          <a:p>
            <a:pPr marL="109728" indent="0">
              <a:buNone/>
            </a:pPr>
            <a:r>
              <a:rPr lang="en-US" sz="900" b="1" dirty="0" smtClean="0"/>
              <a:t>// </a:t>
            </a:r>
            <a:r>
              <a:rPr lang="en-US" sz="900" b="1" dirty="0"/>
              <a:t>register </a:t>
            </a:r>
            <a:r>
              <a:rPr lang="en-US" sz="900" b="1" dirty="0" smtClean="0"/>
              <a:t>listeners</a:t>
            </a:r>
            <a:r>
              <a:rPr lang="en-US" sz="900" b="1" dirty="0"/>
              <a:t>				</a:t>
            </a:r>
          </a:p>
          <a:p>
            <a:pPr marL="109728" indent="0">
              <a:buNone/>
            </a:pPr>
            <a:r>
              <a:rPr lang="en-US" sz="900" b="1" dirty="0" smtClean="0"/>
              <a:t>	</a:t>
            </a:r>
            <a:r>
              <a:rPr lang="en-US" sz="900" b="1" dirty="0" err="1" smtClean="0"/>
              <a:t>this.addWindowListener</a:t>
            </a:r>
            <a:r>
              <a:rPr lang="en-US" sz="900" b="1" dirty="0" smtClean="0"/>
              <a:t>(l</a:t>
            </a:r>
            <a:r>
              <a:rPr lang="en-US" sz="900" b="1" dirty="0"/>
              <a:t>);</a:t>
            </a:r>
          </a:p>
          <a:p>
            <a:pPr marL="109728" indent="0">
              <a:buNone/>
            </a:pPr>
            <a:r>
              <a:rPr lang="en-US" sz="900" b="1" dirty="0" smtClean="0"/>
              <a:t>	</a:t>
            </a:r>
            <a:r>
              <a:rPr lang="en-US" sz="900" b="1" dirty="0" err="1" smtClean="0"/>
              <a:t>this.addComponentListener</a:t>
            </a:r>
            <a:r>
              <a:rPr lang="en-US" sz="900" b="1" dirty="0" smtClean="0"/>
              <a:t>(k</a:t>
            </a:r>
            <a:r>
              <a:rPr lang="en-US" sz="9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9646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ActionPerformed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//*********************************************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//  </a:t>
            </a:r>
            <a:r>
              <a:rPr lang="en-US" dirty="0"/>
              <a:t>called by windows manager whenever </a:t>
            </a:r>
            <a:r>
              <a:rPr lang="en-US" dirty="0" smtClean="0"/>
              <a:t>the</a:t>
            </a:r>
          </a:p>
          <a:p>
            <a:pPr marL="109728" indent="0">
              <a:buNone/>
            </a:pPr>
            <a:r>
              <a:rPr lang="en-US" dirty="0" smtClean="0"/>
              <a:t>//  </a:t>
            </a:r>
            <a:r>
              <a:rPr lang="en-US" dirty="0"/>
              <a:t>application window performs an action</a:t>
            </a:r>
          </a:p>
          <a:p>
            <a:pPr marL="109728" indent="0">
              <a:buNone/>
            </a:pPr>
            <a:r>
              <a:rPr lang="en-US" dirty="0" smtClean="0"/>
              <a:t>//  </a:t>
            </a:r>
            <a:r>
              <a:rPr lang="en-US" dirty="0">
                <a:solidFill>
                  <a:srgbClr val="FF0000"/>
                </a:solidFill>
              </a:rPr>
              <a:t>(select a menu item, close, resize, </a:t>
            </a:r>
            <a:r>
              <a:rPr lang="en-US" dirty="0" smtClean="0">
                <a:solidFill>
                  <a:srgbClr val="FF0000"/>
                </a:solidFill>
              </a:rPr>
              <a:t>....)</a:t>
            </a:r>
          </a:p>
          <a:p>
            <a:pPr marL="109728" indent="0">
              <a:buNone/>
            </a:pPr>
            <a:r>
              <a:rPr lang="en-US" dirty="0" smtClean="0"/>
              <a:t>//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//*********************************************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42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Class to Handle Functionality of the Program (Mathematics)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import </a:t>
            </a:r>
            <a:r>
              <a:rPr lang="en-US" dirty="0" err="1"/>
              <a:t>javax.swing.JOptionPane</a:t>
            </a:r>
            <a:r>
              <a:rPr lang="en-US" dirty="0" smtClean="0"/>
              <a:t>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public class Mathematics </a:t>
            </a:r>
          </a:p>
          <a:p>
            <a:pPr marL="109728" indent="0">
              <a:buNone/>
            </a:pPr>
            <a:r>
              <a:rPr lang="en-US" dirty="0" smtClean="0"/>
              <a:t>{</a:t>
            </a:r>
          </a:p>
          <a:p>
            <a:pPr marL="402336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define data members, constructor and methods to handle the functions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Once the class is created, create an object of this class in Project00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78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an Object of Mathematics in Project00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Mathematics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t = new Mathematics();</a:t>
            </a:r>
          </a:p>
        </p:txBody>
      </p:sp>
    </p:spTree>
    <p:extLst>
      <p:ext uri="{BB962C8B-B14F-4D97-AF65-F5344CB8AC3E}">
        <p14:creationId xmlns:p14="http://schemas.microsoft.com/office/powerpoint/2010/main" val="1253812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err="1" smtClean="0"/>
              <a:t>ActionPerformed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public void </a:t>
            </a:r>
            <a:r>
              <a:rPr lang="en-US" sz="3400" dirty="0" err="1" smtClean="0">
                <a:latin typeface="Calibri" pitchFamily="34" charset="0"/>
              </a:rPr>
              <a:t>actionPerformed</a:t>
            </a:r>
            <a:r>
              <a:rPr lang="en-US" sz="3400" dirty="0" smtClean="0">
                <a:latin typeface="Calibri" pitchFamily="34" charset="0"/>
              </a:rPr>
              <a:t> (</a:t>
            </a:r>
            <a:r>
              <a:rPr lang="en-US" sz="3400" dirty="0" err="1" smtClean="0">
                <a:latin typeface="Calibri" pitchFamily="34" charset="0"/>
              </a:rPr>
              <a:t>ActionEvent</a:t>
            </a:r>
            <a:r>
              <a:rPr lang="en-US" sz="3400" dirty="0" smtClean="0">
                <a:latin typeface="Calibri" pitchFamily="34" charset="0"/>
              </a:rPr>
              <a:t> </a:t>
            </a:r>
            <a:r>
              <a:rPr lang="en-US" sz="5100" dirty="0" err="1" smtClean="0">
                <a:solidFill>
                  <a:srgbClr val="FF0000"/>
                </a:solidFill>
                <a:latin typeface="Calibri" pitchFamily="34" charset="0"/>
              </a:rPr>
              <a:t>ev</a:t>
            </a:r>
            <a:r>
              <a:rPr lang="en-US" sz="3400" dirty="0" smtClean="0"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{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</a:t>
            </a:r>
            <a:r>
              <a:rPr lang="en-US" sz="3400" dirty="0" smtClean="0">
                <a:solidFill>
                  <a:srgbClr val="00B050"/>
                </a:solidFill>
                <a:latin typeface="Calibri" pitchFamily="34" charset="0"/>
              </a:rPr>
              <a:t>// figure out which command was issued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command = </a:t>
            </a:r>
            <a:r>
              <a:rPr lang="en-US" sz="4600" dirty="0" err="1" smtClean="0">
                <a:solidFill>
                  <a:srgbClr val="FF0000"/>
                </a:solidFill>
                <a:latin typeface="Calibri" pitchFamily="34" charset="0"/>
              </a:rPr>
              <a:t>ev.getActionCommand</a:t>
            </a:r>
            <a:r>
              <a:rPr lang="en-US" sz="3400" dirty="0" smtClean="0">
                <a:latin typeface="Calibri" pitchFamily="34" charset="0"/>
              </a:rPr>
              <a:t>();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		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</a:t>
            </a:r>
            <a:r>
              <a:rPr lang="en-US" sz="3400" dirty="0" smtClean="0">
                <a:solidFill>
                  <a:srgbClr val="00B050"/>
                </a:solidFill>
                <a:latin typeface="Calibri" pitchFamily="34" charset="0"/>
              </a:rPr>
              <a:t>// take action accordingly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		</a:t>
            </a:r>
          </a:p>
          <a:p>
            <a:pPr>
              <a:buNone/>
            </a:pPr>
            <a:r>
              <a:rPr lang="en-US" sz="3400" dirty="0" smtClean="0">
                <a:latin typeface="Calibri" pitchFamily="34" charset="0"/>
              </a:rPr>
              <a:t>		</a:t>
            </a:r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Actions – About/Exit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900" b="1" dirty="0">
                <a:solidFill>
                  <a:srgbClr val="FF0000"/>
                </a:solidFill>
              </a:rPr>
              <a:t>if</a:t>
            </a:r>
            <a:r>
              <a:rPr lang="en-US" sz="2900" b="1" dirty="0"/>
              <a:t> ("</a:t>
            </a:r>
            <a:r>
              <a:rPr lang="en-US" sz="2900" b="1" dirty="0" err="1">
                <a:solidFill>
                  <a:srgbClr val="FF0000"/>
                </a:solidFill>
              </a:rPr>
              <a:t>About</a:t>
            </a:r>
            <a:r>
              <a:rPr lang="en-US" sz="2900" b="1" dirty="0" err="1"/>
              <a:t>".equals</a:t>
            </a:r>
            <a:r>
              <a:rPr lang="en-US" sz="2900" b="1" dirty="0"/>
              <a:t>(command))</a:t>
            </a:r>
          </a:p>
          <a:p>
            <a:pPr>
              <a:buNone/>
            </a:pPr>
            <a:r>
              <a:rPr lang="en-US" sz="2900" b="1" dirty="0" smtClean="0"/>
              <a:t>  {</a:t>
            </a:r>
            <a:endParaRPr lang="en-US" sz="2900" b="1" dirty="0"/>
          </a:p>
          <a:p>
            <a:pPr>
              <a:buNone/>
            </a:pPr>
            <a:r>
              <a:rPr lang="en-US" sz="2900" b="1" dirty="0"/>
              <a:t>	</a:t>
            </a:r>
            <a:r>
              <a:rPr lang="en-US" sz="2900" b="1" dirty="0" smtClean="0"/>
              <a:t> repaint(); </a:t>
            </a:r>
            <a:r>
              <a:rPr lang="en-US" sz="2900" b="1" dirty="0" smtClean="0">
                <a:solidFill>
                  <a:srgbClr val="00B050"/>
                </a:solidFill>
              </a:rPr>
              <a:t>// call paint to display comments</a:t>
            </a:r>
            <a:endParaRPr lang="en-US" sz="29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900" b="1" dirty="0" smtClean="0"/>
              <a:t>  }</a:t>
            </a:r>
            <a:endParaRPr lang="en-US" sz="2900" b="1" dirty="0"/>
          </a:p>
          <a:p>
            <a:pPr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else</a:t>
            </a:r>
            <a:endParaRPr lang="en-US" sz="2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900" b="1" dirty="0" smtClean="0"/>
              <a:t>  if</a:t>
            </a:r>
            <a:r>
              <a:rPr lang="en-US" sz="2900" b="1" dirty="0"/>
              <a:t>("</a:t>
            </a:r>
            <a:r>
              <a:rPr lang="en-US" sz="2900" b="1" dirty="0" err="1">
                <a:solidFill>
                  <a:srgbClr val="FF0000"/>
                </a:solidFill>
              </a:rPr>
              <a:t>Exit</a:t>
            </a:r>
            <a:r>
              <a:rPr lang="en-US" sz="2900" b="1" dirty="0" err="1"/>
              <a:t>".equals</a:t>
            </a:r>
            <a:r>
              <a:rPr lang="en-US" sz="2900" b="1" dirty="0"/>
              <a:t>(command))</a:t>
            </a:r>
          </a:p>
          <a:p>
            <a:pPr>
              <a:buNone/>
            </a:pPr>
            <a:r>
              <a:rPr lang="en-US" sz="2900" b="1" dirty="0" smtClean="0"/>
              <a:t>  {</a:t>
            </a:r>
            <a:endParaRPr lang="en-US" sz="2900" b="1" dirty="0"/>
          </a:p>
          <a:p>
            <a:pPr>
              <a:buNone/>
            </a:pPr>
            <a:r>
              <a:rPr lang="en-US" sz="2900" b="1" dirty="0"/>
              <a:t>		</a:t>
            </a:r>
            <a:r>
              <a:rPr lang="en-US" sz="2900" b="1" dirty="0" err="1" smtClean="0"/>
              <a:t>System.exit</a:t>
            </a:r>
            <a:r>
              <a:rPr lang="en-US" sz="2900" b="1" dirty="0" smtClean="0"/>
              <a:t>(0</a:t>
            </a:r>
            <a:r>
              <a:rPr lang="en-US" sz="2900" b="1" dirty="0"/>
              <a:t>);</a:t>
            </a:r>
          </a:p>
          <a:p>
            <a:pPr>
              <a:buNone/>
            </a:pPr>
            <a:r>
              <a:rPr lang="en-US" sz="2900" b="1" dirty="0" smtClean="0"/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Menu driven text based programming is the simplest form of event driven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Events are user key strokes and selections from the list of menu items provided by the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Program waits for an event (to be triggered by user, pressing of 1, 2, 3, 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Program recognizes the event (if exit, ends the execution)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Program handles the event (executes the requested action)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Program goes to step 3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Possible Actions – Add/Subtract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/>
              <a:t>if</a:t>
            </a:r>
            <a:r>
              <a:rPr lang="en-US" b="1" dirty="0"/>
              <a:t>("</a:t>
            </a:r>
            <a:r>
              <a:rPr lang="en-US" b="1" dirty="0">
                <a:solidFill>
                  <a:srgbClr val="FF0000"/>
                </a:solidFill>
              </a:rPr>
              <a:t>Enter </a:t>
            </a:r>
            <a:r>
              <a:rPr lang="en-US" b="1" dirty="0" err="1">
                <a:solidFill>
                  <a:srgbClr val="FF0000"/>
                </a:solidFill>
              </a:rPr>
              <a:t>Numbers</a:t>
            </a:r>
            <a:r>
              <a:rPr lang="en-US" b="1" dirty="0" err="1"/>
              <a:t>".equals</a:t>
            </a:r>
            <a:r>
              <a:rPr lang="en-US" b="1" dirty="0"/>
              <a:t>(command))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{     </a:t>
            </a:r>
            <a:r>
              <a:rPr lang="en-US" sz="2300" b="1" dirty="0" smtClean="0">
                <a:solidFill>
                  <a:srgbClr val="00B050"/>
                </a:solidFill>
              </a:rPr>
              <a:t>// call a method of Mathematics class to get the numbers </a:t>
            </a:r>
            <a:endParaRPr lang="en-US" sz="23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err="1" smtClean="0"/>
              <a:t>t.getNumbers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else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   if</a:t>
            </a:r>
            <a:r>
              <a:rPr lang="en-US" b="1" dirty="0"/>
              <a:t>("</a:t>
            </a:r>
            <a:r>
              <a:rPr lang="en-US" b="1" dirty="0" err="1">
                <a:solidFill>
                  <a:srgbClr val="FF0000"/>
                </a:solidFill>
              </a:rPr>
              <a:t>Add</a:t>
            </a:r>
            <a:r>
              <a:rPr lang="en-US" b="1" dirty="0" err="1"/>
              <a:t>".equals</a:t>
            </a:r>
            <a:r>
              <a:rPr lang="en-US" b="1" dirty="0"/>
              <a:t>(command) </a:t>
            </a:r>
            <a:r>
              <a:rPr lang="en-US" b="1" dirty="0" smtClean="0"/>
              <a:t>||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"</a:t>
            </a:r>
            <a:r>
              <a:rPr lang="en-US" b="1" dirty="0" err="1">
                <a:solidFill>
                  <a:srgbClr val="FF0000"/>
                </a:solidFill>
              </a:rPr>
              <a:t>Subtract</a:t>
            </a:r>
            <a:r>
              <a:rPr lang="en-US" b="1" dirty="0" err="1"/>
              <a:t>".equals</a:t>
            </a:r>
            <a:r>
              <a:rPr lang="en-US" b="1" dirty="0"/>
              <a:t>(command) </a:t>
            </a:r>
            <a:r>
              <a:rPr lang="en-US" b="1" dirty="0" smtClean="0"/>
              <a:t>||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/>
              <a:t>"</a:t>
            </a:r>
            <a:r>
              <a:rPr lang="en-US" b="1" dirty="0" err="1">
                <a:solidFill>
                  <a:srgbClr val="FF0000"/>
                </a:solidFill>
              </a:rPr>
              <a:t>Multiply</a:t>
            </a:r>
            <a:r>
              <a:rPr lang="en-US" b="1" dirty="0" err="1"/>
              <a:t>".equals</a:t>
            </a:r>
            <a:r>
              <a:rPr lang="en-US" b="1" dirty="0"/>
              <a:t>(command) || 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smtClean="0"/>
              <a:t> "</a:t>
            </a: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b="1" dirty="0" err="1">
                <a:solidFill>
                  <a:srgbClr val="FF0000"/>
                </a:solidFill>
              </a:rPr>
              <a:t>Operations</a:t>
            </a:r>
            <a:r>
              <a:rPr lang="en-US" b="1" dirty="0" err="1"/>
              <a:t>".equals</a:t>
            </a:r>
            <a:r>
              <a:rPr lang="en-US" b="1" dirty="0"/>
              <a:t>(command))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smtClean="0"/>
              <a:t>   {</a:t>
            </a:r>
            <a:r>
              <a:rPr lang="en-US" b="1" dirty="0"/>
              <a:t>							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smtClean="0"/>
              <a:t>       repaint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smtClean="0"/>
              <a:t>   }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Paint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2667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public void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paint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latin typeface="Calibri" pitchFamily="34" charset="0"/>
              </a:rPr>
              <a:t>Graphics g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……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47244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docs.oracle.com/javase/1.4.2/docs/api/java/awt/Graphics.html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Use graphics class methods to place text on the window </a:t>
            </a:r>
          </a:p>
          <a:p>
            <a:endParaRPr lang="en-US" dirty="0" smtClean="0"/>
          </a:p>
          <a:p>
            <a:r>
              <a:rPr lang="en-US" dirty="0" smtClean="0"/>
              <a:t>Note --- numbers should be converted to text before they can be placed on the drawing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Paint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// called by repaint</a:t>
            </a:r>
            <a:r>
              <a:rPr lang="en-US" b="1" dirty="0" smtClean="0">
                <a:solidFill>
                  <a:srgbClr val="FF0000"/>
                </a:solidFill>
              </a:rPr>
              <a:t>() or any action on the windows </a:t>
            </a:r>
            <a:r>
              <a:rPr lang="en-US" b="1" dirty="0">
                <a:solidFill>
                  <a:srgbClr val="FF0000"/>
                </a:solidFill>
              </a:rPr>
              <a:t>to redraw the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sz="4500" b="1" dirty="0">
                <a:solidFill>
                  <a:srgbClr val="FF0000"/>
                </a:solidFill>
              </a:rPr>
              <a:t>paint</a:t>
            </a:r>
            <a:r>
              <a:rPr lang="en-US" b="1" dirty="0"/>
              <a:t>(</a:t>
            </a:r>
            <a:r>
              <a:rPr lang="en-US" sz="3800" b="1" dirty="0">
                <a:solidFill>
                  <a:srgbClr val="FF0000"/>
                </a:solidFill>
              </a:rPr>
              <a:t>Graphics g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x;     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// define a starting point for X and Y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y;</a:t>
            </a:r>
            <a:endParaRPr lang="en-US" b="1" dirty="0"/>
          </a:p>
          <a:p>
            <a:pPr>
              <a:buNone/>
            </a:pPr>
            <a:r>
              <a:rPr lang="en-US" b="1" dirty="0"/>
              <a:t>				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if </a:t>
            </a:r>
            <a:r>
              <a:rPr lang="en-US" b="1" dirty="0"/>
              <a:t>("</a:t>
            </a:r>
            <a:r>
              <a:rPr lang="en-US" b="1" dirty="0" err="1"/>
              <a:t>About".equals</a:t>
            </a:r>
            <a:r>
              <a:rPr lang="en-US" b="1" dirty="0"/>
              <a:t>(command))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{        </a:t>
            </a:r>
            <a:r>
              <a:rPr lang="en-US" sz="2300" b="1" dirty="0" smtClean="0">
                <a:solidFill>
                  <a:srgbClr val="00B050"/>
                </a:solidFill>
              </a:rPr>
              <a:t>// Display comments on what this program is about</a:t>
            </a:r>
            <a:endParaRPr lang="en-US" sz="23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300" b="1" dirty="0">
                <a:solidFill>
                  <a:srgbClr val="00B050"/>
                </a:solidFill>
              </a:rPr>
              <a:t>		</a:t>
            </a:r>
            <a:r>
              <a:rPr lang="en-US" sz="2300" b="1" dirty="0" smtClean="0">
                <a:solidFill>
                  <a:srgbClr val="00B050"/>
                </a:solidFill>
              </a:rPr>
              <a:t>//   there might be many lines of comments </a:t>
            </a:r>
          </a:p>
          <a:p>
            <a:pPr>
              <a:buNone/>
            </a:pPr>
            <a:r>
              <a:rPr lang="en-US" sz="2300" b="1" dirty="0">
                <a:solidFill>
                  <a:srgbClr val="00B050"/>
                </a:solidFill>
              </a:rPr>
              <a:t>	</a:t>
            </a:r>
            <a:r>
              <a:rPr lang="en-US" sz="2300" b="1" dirty="0" smtClean="0">
                <a:solidFill>
                  <a:srgbClr val="00B050"/>
                </a:solidFill>
              </a:rPr>
              <a:t>	// define them in an array of strings and display them from there</a:t>
            </a:r>
            <a:endParaRPr lang="en-US" sz="23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the Comments About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// program description displayed in About menu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String</a:t>
            </a:r>
            <a:r>
              <a:rPr lang="en-US" dirty="0">
                <a:latin typeface="Calibri" panose="020F0502020204030204" pitchFamily="34" charset="0"/>
              </a:rPr>
              <a:t>[] description = new String[] </a:t>
            </a:r>
            <a:endParaRPr lang="en-US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{</a:t>
            </a:r>
            <a:endParaRPr lang="en-US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</a:rPr>
              <a:t>" </a:t>
            </a:r>
            <a:r>
              <a:rPr lang="en-US" sz="1800" b="1" dirty="0">
                <a:latin typeface="Calibri" panose="020F0502020204030204" pitchFamily="34" charset="0"/>
              </a:rPr>
              <a:t>This program receives two integer numbers and calculates",</a:t>
            </a:r>
          </a:p>
          <a:p>
            <a:pPr marL="109728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</a:rPr>
              <a:t>"   </a:t>
            </a:r>
            <a:r>
              <a:rPr lang="en-US" sz="1800" b="1" dirty="0">
                <a:latin typeface="Calibri" panose="020F0502020204030204" pitchFamily="34" charset="0"/>
              </a:rPr>
              <a:t>and Displays the sum, difference and product of the numbers entered",</a:t>
            </a:r>
          </a:p>
          <a:p>
            <a:pPr marL="109728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</a:rPr>
              <a:t>" </a:t>
            </a:r>
            <a:r>
              <a:rPr lang="en-US" sz="1800" b="1" dirty="0">
                <a:latin typeface="Calibri" panose="020F0502020204030204" pitchFamily="34" charset="0"/>
              </a:rPr>
              <a:t>Input:",</a:t>
            </a:r>
          </a:p>
          <a:p>
            <a:pPr marL="109728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</a:rPr>
              <a:t>"      </a:t>
            </a:r>
            <a:r>
              <a:rPr lang="en-US" sz="1800" b="1" dirty="0">
                <a:latin typeface="Calibri" panose="020F0502020204030204" pitchFamily="34" charset="0"/>
              </a:rPr>
              <a:t>- Two integer numbers  ",</a:t>
            </a:r>
          </a:p>
          <a:p>
            <a:pPr marL="109728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</a:rPr>
              <a:t>" </a:t>
            </a:r>
            <a:r>
              <a:rPr lang="en-US" sz="1800" b="1" dirty="0">
                <a:latin typeface="Calibri" panose="020F0502020204030204" pitchFamily="34" charset="0"/>
              </a:rPr>
              <a:t>Output:",</a:t>
            </a:r>
          </a:p>
          <a:p>
            <a:pPr marL="109728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</a:rPr>
              <a:t>"      </a:t>
            </a:r>
            <a:r>
              <a:rPr lang="en-US" sz="1800" b="1" dirty="0">
                <a:latin typeface="Calibri" panose="020F0502020204030204" pitchFamily="34" charset="0"/>
              </a:rPr>
              <a:t>- sum, difference and product of input numbers"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};</a:t>
            </a:r>
          </a:p>
          <a:p>
            <a:pPr marL="109728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Add it as a global variable to Project00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68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Paint to Display the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if ("</a:t>
            </a:r>
            <a:r>
              <a:rPr lang="en-US" dirty="0" err="1"/>
              <a:t>About".equals</a:t>
            </a:r>
            <a:r>
              <a:rPr lang="en-US" dirty="0"/>
              <a:t>(command))</a:t>
            </a:r>
          </a:p>
          <a:p>
            <a:pPr marL="109728" indent="0">
              <a:buNone/>
            </a:pPr>
            <a:r>
              <a:rPr lang="en-US" dirty="0" smtClean="0"/>
              <a:t>{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x = 100;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y </a:t>
            </a:r>
            <a:r>
              <a:rPr lang="en-US" smtClean="0"/>
              <a:t>= 200</a:t>
            </a:r>
            <a:r>
              <a:rPr lang="en-US" dirty="0" smtClean="0"/>
              <a:t>;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09728" indent="0">
              <a:buNone/>
            </a:pPr>
            <a:r>
              <a:rPr lang="en-US" dirty="0" smtClean="0"/>
              <a:t>  {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B050"/>
                </a:solidFill>
              </a:rPr>
              <a:t>// display the string, increment Y</a:t>
            </a:r>
            <a:endParaRPr lang="en-US" b="1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g.</a:t>
            </a:r>
            <a:r>
              <a:rPr lang="en-US" dirty="0" err="1" smtClean="0">
                <a:solidFill>
                  <a:srgbClr val="FF0000"/>
                </a:solidFill>
              </a:rPr>
              <a:t>drawString</a:t>
            </a:r>
            <a:r>
              <a:rPr lang="en-US" dirty="0" smtClean="0"/>
              <a:t>(description[</a:t>
            </a:r>
            <a:r>
              <a:rPr lang="en-US" dirty="0" err="1" smtClean="0"/>
              <a:t>i</a:t>
            </a:r>
            <a:r>
              <a:rPr lang="en-US" dirty="0"/>
              <a:t>],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y=y+25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2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97" y="1676400"/>
            <a:ext cx="5516703" cy="501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854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Mathematics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private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first,second</a:t>
            </a:r>
            <a:r>
              <a:rPr lang="en-US" dirty="0">
                <a:latin typeface="Calibri" panose="020F050202020403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private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sum,difference,product</a:t>
            </a:r>
            <a:r>
              <a:rPr lang="en-US" dirty="0">
                <a:latin typeface="Calibri" panose="020F050202020403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public </a:t>
            </a:r>
            <a:r>
              <a:rPr lang="en-US" dirty="0">
                <a:latin typeface="Calibri" panose="020F0502020204030204" pitchFamily="34" charset="0"/>
              </a:rPr>
              <a:t>Mathematics()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{</a:t>
            </a:r>
            <a:endParaRPr lang="en-US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first </a:t>
            </a:r>
            <a:r>
              <a:rPr lang="en-US" dirty="0">
                <a:latin typeface="Calibri" panose="020F0502020204030204" pitchFamily="34" charset="0"/>
              </a:rPr>
              <a:t>= second = 0;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sum </a:t>
            </a:r>
            <a:r>
              <a:rPr lang="en-US" dirty="0">
                <a:latin typeface="Calibri" panose="020F0502020204030204" pitchFamily="34" charset="0"/>
              </a:rPr>
              <a:t>= difference = product = 0;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48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getNumbers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3400" b="1" dirty="0">
                <a:latin typeface="Calibri" panose="020F0502020204030204" pitchFamily="34" charset="0"/>
              </a:rPr>
              <a:t>public void </a:t>
            </a:r>
            <a:r>
              <a:rPr lang="en-US" sz="3400" b="1" dirty="0" err="1">
                <a:latin typeface="Calibri" panose="020F0502020204030204" pitchFamily="34" charset="0"/>
              </a:rPr>
              <a:t>getNumbers</a:t>
            </a:r>
            <a:r>
              <a:rPr lang="en-US" sz="3400" b="1" dirty="0">
                <a:latin typeface="Calibri" panose="020F0502020204030204" pitchFamily="34" charset="0"/>
              </a:rPr>
              <a:t>()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{</a:t>
            </a:r>
            <a:endParaRPr lang="en-US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//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get the first number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String </a:t>
            </a:r>
            <a:r>
              <a:rPr lang="en-US" dirty="0">
                <a:latin typeface="Calibri" panose="020F0502020204030204" pitchFamily="34" charset="0"/>
              </a:rPr>
              <a:t>input = </a:t>
            </a:r>
            <a:r>
              <a:rPr lang="en-US" dirty="0" err="1">
                <a:latin typeface="Calibri" panose="020F0502020204030204" pitchFamily="34" charset="0"/>
              </a:rPr>
              <a:t>JOptionPane.showInputDialog</a:t>
            </a:r>
            <a:r>
              <a:rPr lang="en-US" dirty="0">
                <a:latin typeface="Calibri" panose="020F0502020204030204" pitchFamily="34" charset="0"/>
              </a:rPr>
              <a:t>(null, "Please enter an integer:",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        "</a:t>
            </a:r>
            <a:r>
              <a:rPr lang="en-US" dirty="0">
                <a:latin typeface="Calibri" panose="020F0502020204030204" pitchFamily="34" charset="0"/>
              </a:rPr>
              <a:t>Enter the First Number</a:t>
            </a:r>
            <a:r>
              <a:rPr lang="en-US" dirty="0" smtClean="0">
                <a:latin typeface="Calibri" panose="020F0502020204030204" pitchFamily="34" charset="0"/>
              </a:rPr>
              <a:t>",</a:t>
            </a:r>
            <a:r>
              <a:rPr lang="en-US" dirty="0" err="1" smtClean="0">
                <a:latin typeface="Calibri" panose="020F0502020204030204" pitchFamily="34" charset="0"/>
              </a:rPr>
              <a:t>JOptionPane.QUESTION_MESSAGE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first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</a:rPr>
              <a:t>Integer.parseInt</a:t>
            </a:r>
            <a:r>
              <a:rPr lang="en-US" dirty="0">
                <a:latin typeface="Calibri" panose="020F0502020204030204" pitchFamily="34" charset="0"/>
              </a:rPr>
              <a:t>(input</a:t>
            </a:r>
            <a:r>
              <a:rPr lang="en-US" dirty="0" smtClean="0">
                <a:latin typeface="Calibri" panose="020F0502020204030204" pitchFamily="34" charset="0"/>
              </a:rPr>
              <a:t>);</a:t>
            </a:r>
            <a:endParaRPr lang="en-US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get the first number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 input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</a:rPr>
              <a:t>JOptionPane.showInputDialog</a:t>
            </a:r>
            <a:r>
              <a:rPr lang="en-US" dirty="0">
                <a:latin typeface="Calibri" panose="020F0502020204030204" pitchFamily="34" charset="0"/>
              </a:rPr>
              <a:t>(null, "Please enter an integer:",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"</a:t>
            </a:r>
            <a:r>
              <a:rPr lang="en-US" dirty="0">
                <a:latin typeface="Calibri" panose="020F0502020204030204" pitchFamily="34" charset="0"/>
              </a:rPr>
              <a:t>Enter the Second Number",	</a:t>
            </a:r>
            <a:r>
              <a:rPr lang="en-US" dirty="0" err="1">
                <a:latin typeface="Calibri" panose="020F0502020204030204" pitchFamily="34" charset="0"/>
              </a:rPr>
              <a:t>JOptionPane.QUESTION_MESSAGE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second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dirty="0" err="1" smtClean="0">
                <a:latin typeface="Calibri" panose="020F0502020204030204" pitchFamily="34" charset="0"/>
              </a:rPr>
              <a:t>Integer.parseInt</a:t>
            </a:r>
            <a:r>
              <a:rPr lang="en-US" dirty="0" smtClean="0">
                <a:latin typeface="Calibri" panose="020F0502020204030204" pitchFamily="34" charset="0"/>
              </a:rPr>
              <a:t>(input);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call the methods to calculate the sum, difference and product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setSum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setDifference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setProduct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  <a:endParaRPr lang="en-US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2" y="685800"/>
            <a:ext cx="8229600" cy="1066800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 and set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2" y="19812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dirty="0" smtClean="0"/>
              <a:t>Since data members of your class are private define two method for each, </a:t>
            </a:r>
            <a:r>
              <a:rPr lang="en-US" sz="2400" dirty="0" smtClean="0">
                <a:solidFill>
                  <a:srgbClr val="FF0000"/>
                </a:solidFill>
              </a:rPr>
              <a:t>set</a:t>
            </a:r>
            <a:r>
              <a:rPr lang="en-US" sz="2400" dirty="0" smtClean="0"/>
              <a:t> method to calculate the value, </a:t>
            </a:r>
            <a:r>
              <a:rPr lang="en-US" sz="2400" dirty="0" smtClean="0">
                <a:solidFill>
                  <a:srgbClr val="FF0000"/>
                </a:solidFill>
              </a:rPr>
              <a:t>get </a:t>
            </a:r>
            <a:r>
              <a:rPr lang="en-US" sz="2400" dirty="0" smtClean="0"/>
              <a:t>method to make it available to users</a:t>
            </a:r>
          </a:p>
          <a:p>
            <a:pPr marL="109728" indent="0">
              <a:buNone/>
            </a:pPr>
            <a:r>
              <a:rPr lang="en-US" dirty="0" smtClean="0"/>
              <a:t>private </a:t>
            </a:r>
            <a:r>
              <a:rPr lang="en-US" dirty="0"/>
              <a:t>void </a:t>
            </a:r>
            <a:r>
              <a:rPr lang="en-US" dirty="0" err="1"/>
              <a:t>setSum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err="1"/>
              <a:t>first+second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</a:p>
          <a:p>
            <a:pPr marL="109728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getSum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sum;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0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Finish paint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</a:rPr>
              <a:t>if("</a:t>
            </a:r>
            <a:r>
              <a:rPr lang="en-US" sz="3300" dirty="0">
                <a:solidFill>
                  <a:srgbClr val="FF0000"/>
                </a:solidFill>
                <a:latin typeface="Calibri" pitchFamily="34" charset="0"/>
              </a:rPr>
              <a:t>Enter </a:t>
            </a:r>
            <a:r>
              <a:rPr lang="en-US" sz="3300" dirty="0" err="1">
                <a:solidFill>
                  <a:srgbClr val="FF0000"/>
                </a:solidFill>
                <a:latin typeface="Calibri" pitchFamily="34" charset="0"/>
              </a:rPr>
              <a:t>Numbers</a:t>
            </a:r>
            <a:r>
              <a:rPr lang="en-US" dirty="0" err="1">
                <a:latin typeface="Calibri" pitchFamily="34" charset="0"/>
              </a:rPr>
              <a:t>".equals</a:t>
            </a:r>
            <a:r>
              <a:rPr lang="en-US" dirty="0">
                <a:latin typeface="Calibri" pitchFamily="34" charset="0"/>
              </a:rPr>
              <a:t>(command))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{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x </a:t>
            </a:r>
            <a:r>
              <a:rPr lang="en-US" dirty="0">
                <a:latin typeface="Calibri" pitchFamily="34" charset="0"/>
              </a:rPr>
              <a:t>= 200;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= 200;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g.drawString</a:t>
            </a:r>
            <a:r>
              <a:rPr lang="en-US" dirty="0">
                <a:latin typeface="Calibri" pitchFamily="34" charset="0"/>
              </a:rPr>
              <a:t>("The Two numbers entered are:",</a:t>
            </a:r>
            <a:r>
              <a:rPr lang="en-US" dirty="0" err="1">
                <a:latin typeface="Calibri" pitchFamily="34" charset="0"/>
              </a:rPr>
              <a:t>x,y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y=y+25</a:t>
            </a:r>
            <a:r>
              <a:rPr lang="en-US" dirty="0"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g.</a:t>
            </a:r>
            <a:r>
              <a:rPr lang="en-US" sz="3300" dirty="0" err="1" smtClean="0">
                <a:solidFill>
                  <a:srgbClr val="FF0000"/>
                </a:solidFill>
                <a:latin typeface="Calibri" pitchFamily="34" charset="0"/>
              </a:rPr>
              <a:t>drawLine</a:t>
            </a:r>
            <a:r>
              <a:rPr lang="en-US" dirty="0" smtClean="0">
                <a:latin typeface="Calibri" pitchFamily="34" charset="0"/>
              </a:rPr>
              <a:t>(x-50,y,x+200,y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y=y+25</a:t>
            </a:r>
            <a:r>
              <a:rPr lang="en-US" dirty="0"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g.drawString</a:t>
            </a:r>
            <a:r>
              <a:rPr lang="en-US" dirty="0">
                <a:latin typeface="Calibri" pitchFamily="34" charset="0"/>
              </a:rPr>
              <a:t>("First  Number" ,</a:t>
            </a:r>
            <a:r>
              <a:rPr lang="en-US" dirty="0" err="1">
                <a:latin typeface="Calibri" pitchFamily="34" charset="0"/>
              </a:rPr>
              <a:t>x,y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g.drawString</a:t>
            </a:r>
            <a:r>
              <a:rPr lang="en-US" dirty="0">
                <a:latin typeface="Calibri" pitchFamily="34" charset="0"/>
              </a:rPr>
              <a:t>(" = "+</a:t>
            </a:r>
            <a:r>
              <a:rPr lang="en-US" sz="3600" dirty="0" err="1">
                <a:solidFill>
                  <a:srgbClr val="FF0000"/>
                </a:solidFill>
                <a:latin typeface="Calibri" pitchFamily="34" charset="0"/>
              </a:rPr>
              <a:t>Integer.toString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t.getFirst</a:t>
            </a:r>
            <a:r>
              <a:rPr lang="en-US" dirty="0">
                <a:latin typeface="Calibri" pitchFamily="34" charset="0"/>
              </a:rPr>
              <a:t>()),</a:t>
            </a:r>
            <a:r>
              <a:rPr lang="en-US" dirty="0" smtClean="0">
                <a:latin typeface="Calibri" pitchFamily="34" charset="0"/>
              </a:rPr>
              <a:t>x+100,y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= y+25;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g.drawString</a:t>
            </a:r>
            <a:r>
              <a:rPr lang="en-US" dirty="0">
                <a:latin typeface="Calibri" pitchFamily="34" charset="0"/>
              </a:rPr>
              <a:t>("</a:t>
            </a:r>
            <a:r>
              <a:rPr lang="en-US" dirty="0" err="1">
                <a:latin typeface="Calibri" pitchFamily="34" charset="0"/>
              </a:rPr>
              <a:t>SecondNumber</a:t>
            </a:r>
            <a:r>
              <a:rPr lang="en-US" dirty="0">
                <a:latin typeface="Calibri" pitchFamily="34" charset="0"/>
              </a:rPr>
              <a:t>" ,</a:t>
            </a:r>
            <a:r>
              <a:rPr lang="en-US" dirty="0" err="1">
                <a:latin typeface="Calibri" pitchFamily="34" charset="0"/>
              </a:rPr>
              <a:t>x,y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</a:rPr>
              <a:t>g.drawString</a:t>
            </a:r>
            <a:r>
              <a:rPr lang="en-US" dirty="0">
                <a:latin typeface="Calibri" pitchFamily="34" charset="0"/>
              </a:rPr>
              <a:t>(" = "+</a:t>
            </a:r>
            <a:r>
              <a:rPr lang="en-US" sz="3600" dirty="0" err="1">
                <a:solidFill>
                  <a:srgbClr val="FF0000"/>
                </a:solidFill>
                <a:latin typeface="Calibri" pitchFamily="34" charset="0"/>
              </a:rPr>
              <a:t>Integer.toString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t.getSecond</a:t>
            </a:r>
            <a:r>
              <a:rPr lang="en-US" dirty="0">
                <a:latin typeface="Calibri" pitchFamily="34" charset="0"/>
              </a:rPr>
              <a:t>()),</a:t>
            </a:r>
            <a:r>
              <a:rPr lang="en-US" dirty="0" smtClean="0">
                <a:latin typeface="Calibri" pitchFamily="34" charset="0"/>
              </a:rPr>
              <a:t>x+100,y</a:t>
            </a:r>
            <a:r>
              <a:rPr lang="en-US" dirty="0"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= y+25;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				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GUI programs are in constant communication with user through GUI components (menu items, toolbar icons,….)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267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419600"/>
            <a:ext cx="1795882" cy="1833372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5" idx="0"/>
            <a:endCxn id="2050" idx="1"/>
          </p:cNvCxnSpPr>
          <p:nvPr/>
        </p:nvCxnSpPr>
        <p:spPr>
          <a:xfrm rot="5400000" flipH="1" flipV="1">
            <a:off x="3162300" y="2400300"/>
            <a:ext cx="914400" cy="2819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50" idx="2"/>
          </p:cNvCxnSpPr>
          <p:nvPr/>
        </p:nvCxnSpPr>
        <p:spPr>
          <a:xfrm rot="16200000" flipH="1">
            <a:off x="6253162" y="4043362"/>
            <a:ext cx="685800" cy="6762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1"/>
          </p:cNvCxnSpPr>
          <p:nvPr/>
        </p:nvCxnSpPr>
        <p:spPr>
          <a:xfrm rot="10800000">
            <a:off x="3200400" y="4876800"/>
            <a:ext cx="3200400" cy="45948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3124200" y="4610100"/>
            <a:ext cx="327660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" y="5562600"/>
            <a:ext cx="5943600" cy="120032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Communication continues until user selects to EXIT, then program ends itself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667000"/>
            <a:ext cx="2457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28800"/>
            <a:ext cx="5105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4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67" y="838200"/>
            <a:ext cx="8229600" cy="1066800"/>
          </a:xfrm>
        </p:spPr>
        <p:txBody>
          <a:bodyPr/>
          <a:lstStyle/>
          <a:p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67" y="1752600"/>
            <a:ext cx="8229600" cy="4325112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else</a:t>
            </a:r>
          </a:p>
          <a:p>
            <a:pPr marL="109728" indent="0">
              <a:buNone/>
            </a:pPr>
            <a:r>
              <a:rPr lang="en-US" dirty="0" smtClean="0"/>
              <a:t>if</a:t>
            </a:r>
            <a:r>
              <a:rPr lang="en-US" dirty="0"/>
              <a:t>("</a:t>
            </a:r>
            <a:r>
              <a:rPr lang="en-US" sz="3300" dirty="0" err="1">
                <a:solidFill>
                  <a:srgbClr val="FF0000"/>
                </a:solidFill>
              </a:rPr>
              <a:t>Add</a:t>
            </a:r>
            <a:r>
              <a:rPr lang="en-US" dirty="0" err="1"/>
              <a:t>".equals</a:t>
            </a:r>
            <a:r>
              <a:rPr lang="en-US" dirty="0"/>
              <a:t>(command))</a:t>
            </a:r>
          </a:p>
          <a:p>
            <a:pPr marL="109728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x </a:t>
            </a:r>
            <a:r>
              <a:rPr lang="en-US" dirty="0"/>
              <a:t>= </a:t>
            </a:r>
            <a:r>
              <a:rPr lang="en-US" dirty="0" smtClean="0"/>
              <a:t>250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220</a:t>
            </a:r>
            <a:r>
              <a:rPr lang="en-US" dirty="0"/>
              <a:t>;											</a:t>
            </a:r>
            <a:r>
              <a:rPr lang="en-US" dirty="0" err="1"/>
              <a:t>g.drawString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</a:t>
            </a:r>
            <a:r>
              <a:rPr lang="en-US" dirty="0" err="1"/>
              <a:t>t.getFirst</a:t>
            </a:r>
            <a:r>
              <a:rPr lang="en-US" dirty="0"/>
              <a:t>())+"  +",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y=y+25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g.drawString</a:t>
            </a:r>
            <a:r>
              <a:rPr lang="en-US" dirty="0" smtClean="0"/>
              <a:t>(</a:t>
            </a:r>
            <a:r>
              <a:rPr lang="en-US" dirty="0" err="1" smtClean="0"/>
              <a:t>Integer.toString</a:t>
            </a:r>
            <a:r>
              <a:rPr lang="en-US" dirty="0" smtClean="0"/>
              <a:t>(</a:t>
            </a:r>
            <a:r>
              <a:rPr lang="en-US" dirty="0" err="1" smtClean="0"/>
              <a:t>t.getSecond</a:t>
            </a:r>
            <a:r>
              <a:rPr lang="en-US" dirty="0"/>
              <a:t>()),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y=y+15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g.drawLine</a:t>
            </a:r>
            <a:r>
              <a:rPr lang="en-US" dirty="0" smtClean="0"/>
              <a:t>(x-20,y,x+40,y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 smtClean="0"/>
              <a:t>y=y+25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g.drawString</a:t>
            </a:r>
            <a:r>
              <a:rPr lang="en-US" dirty="0" smtClean="0"/>
              <a:t>(</a:t>
            </a:r>
            <a:r>
              <a:rPr lang="en-US" dirty="0" err="1" smtClean="0"/>
              <a:t>Integer.toString</a:t>
            </a:r>
            <a:r>
              <a:rPr lang="en-US" dirty="0" smtClean="0"/>
              <a:t>(</a:t>
            </a:r>
            <a:r>
              <a:rPr lang="en-US" dirty="0" err="1" smtClean="0"/>
              <a:t>t.getSum</a:t>
            </a:r>
            <a:r>
              <a:rPr lang="en-US" dirty="0"/>
              <a:t>()),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14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238" y="2249488"/>
            <a:ext cx="470152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992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hlinkClick r:id="rId2"/>
              </a:rPr>
              <a:t>http://java.sun.com/docs/books/tutorial/reallybigindex.html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hlinkClick r:id="rId3"/>
              </a:rPr>
              <a:t>http://java.sun.com/docs/books/tutorial/ui/index.html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hlinkClick r:id="rId4"/>
              </a:rPr>
              <a:t>http://java.sun.com/docs/books/tutorial/ui/features/components.html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hlinkClick r:id="rId5"/>
              </a:rPr>
              <a:t>http://java.sun.com/docs/books/tutorial/uiswing/components/index.html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GUI programs respond to events (mouse clicked, button selected,…</a:t>
            </a:r>
          </a:p>
          <a:p>
            <a:r>
              <a:rPr lang="en-US" dirty="0" smtClean="0">
                <a:latin typeface="Calibri" pitchFamily="34" charset="0"/>
              </a:rPr>
              <a:t>They need to handle events (recognize it correctly and perform the action requested accordingly) </a:t>
            </a:r>
          </a:p>
          <a:p>
            <a:r>
              <a:rPr lang="en-US" dirty="0" smtClean="0">
                <a:latin typeface="Calibri" pitchFamily="34" charset="0"/>
              </a:rPr>
              <a:t>Display the Output (repaint the screen)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657600"/>
            <a:ext cx="1828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Event handlers</a:t>
            </a:r>
          </a:p>
          <a:p>
            <a:pPr algn="ctr"/>
            <a:r>
              <a:rPr lang="en-US" dirty="0" smtClean="0"/>
              <a:t>Mouse</a:t>
            </a:r>
          </a:p>
          <a:p>
            <a:pPr algn="ctr"/>
            <a:r>
              <a:rPr lang="en-US" dirty="0" smtClean="0"/>
              <a:t>{……..}</a:t>
            </a:r>
          </a:p>
          <a:p>
            <a:pPr algn="ctr"/>
            <a:r>
              <a:rPr lang="en-US" dirty="0" smtClean="0"/>
              <a:t>Button</a:t>
            </a:r>
          </a:p>
          <a:p>
            <a:pPr algn="ctr"/>
            <a:r>
              <a:rPr lang="en-US" dirty="0" smtClean="0"/>
              <a:t>{……..}</a:t>
            </a:r>
          </a:p>
          <a:p>
            <a:pPr algn="ctr"/>
            <a:r>
              <a:rPr lang="en-US" dirty="0" smtClean="0"/>
              <a:t>Menu  item</a:t>
            </a:r>
          </a:p>
          <a:p>
            <a:pPr algn="ctr"/>
            <a:r>
              <a:rPr lang="en-US" dirty="0" smtClean="0"/>
              <a:t>{……..}</a:t>
            </a:r>
          </a:p>
          <a:p>
            <a:pPr algn="ctr"/>
            <a:r>
              <a:rPr lang="en-US" dirty="0" smtClean="0"/>
              <a:t>..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419600"/>
            <a:ext cx="1795882" cy="1833372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26" idx="1"/>
          </p:cNvCxnSpPr>
          <p:nvPr/>
        </p:nvCxnSpPr>
        <p:spPr>
          <a:xfrm rot="10800000">
            <a:off x="2971800" y="4191000"/>
            <a:ext cx="3429000" cy="114528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4200" y="4038600"/>
            <a:ext cx="327660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5715000"/>
            <a:ext cx="32004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The Swing toolkit includes a rich set of components for building GUIs and adding interactivity to Java applications. </a:t>
            </a:r>
          </a:p>
          <a:p>
            <a:r>
              <a:rPr lang="en-US" dirty="0" smtClean="0">
                <a:latin typeface="Calibri" pitchFamily="34" charset="0"/>
              </a:rPr>
              <a:t>Swing includes all the components you would expect from a modern toolkit:</a:t>
            </a:r>
          </a:p>
          <a:p>
            <a:pPr marL="1191006" lvl="2" indent="-514350"/>
            <a:endParaRPr lang="en-US" sz="29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191006" lvl="2" indent="-514350"/>
            <a:r>
              <a:rPr lang="en-US" sz="2900" dirty="0" smtClean="0">
                <a:solidFill>
                  <a:srgbClr val="FF0000"/>
                </a:solidFill>
                <a:latin typeface="Calibri" pitchFamily="34" charset="0"/>
              </a:rPr>
              <a:t>Buttons</a:t>
            </a:r>
          </a:p>
          <a:p>
            <a:pPr marL="1191006" lvl="2" indent="-514350"/>
            <a:r>
              <a:rPr lang="en-US" sz="2900" dirty="0" smtClean="0">
                <a:solidFill>
                  <a:srgbClr val="FF0000"/>
                </a:solidFill>
                <a:latin typeface="Calibri" pitchFamily="34" charset="0"/>
              </a:rPr>
              <a:t>Labels</a:t>
            </a:r>
          </a:p>
          <a:p>
            <a:pPr marL="1191006" lvl="2" indent="-514350"/>
            <a:r>
              <a:rPr lang="en-US" sz="2900" dirty="0" smtClean="0">
                <a:solidFill>
                  <a:srgbClr val="FF0000"/>
                </a:solidFill>
                <a:latin typeface="Calibri" pitchFamily="34" charset="0"/>
              </a:rPr>
              <a:t>Table controls</a:t>
            </a:r>
          </a:p>
          <a:p>
            <a:pPr marL="1191006" lvl="2" indent="-514350"/>
            <a:r>
              <a:rPr lang="en-US" sz="2900" dirty="0" smtClean="0">
                <a:solidFill>
                  <a:srgbClr val="FF0000"/>
                </a:solidFill>
                <a:latin typeface="Calibri" pitchFamily="34" charset="0"/>
              </a:rPr>
              <a:t>List controls</a:t>
            </a:r>
          </a:p>
          <a:p>
            <a:pPr marL="1191006" lvl="2" indent="-514350"/>
            <a:r>
              <a:rPr lang="en-US" sz="2900" dirty="0" smtClean="0">
                <a:solidFill>
                  <a:srgbClr val="FF0000"/>
                </a:solidFill>
                <a:latin typeface="Calibri" pitchFamily="34" charset="0"/>
              </a:rPr>
              <a:t>Tree controls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2815</TotalTime>
  <Words>2007</Words>
  <Application>Microsoft Office PowerPoint</Application>
  <PresentationFormat>On-screen Show (4:3)</PresentationFormat>
  <Paragraphs>596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Graphics in Java</vt:lpstr>
      <vt:lpstr>Overview (JFC)JAVA Foundation Classes</vt:lpstr>
      <vt:lpstr>GUI</vt:lpstr>
      <vt:lpstr>Command Line programming</vt:lpstr>
      <vt:lpstr>Menu Driven programming</vt:lpstr>
      <vt:lpstr>Event Driven Programming</vt:lpstr>
      <vt:lpstr>GUI programming</vt:lpstr>
      <vt:lpstr>Event Handlers</vt:lpstr>
      <vt:lpstr>JAVA Swing</vt:lpstr>
      <vt:lpstr>JFC (JAVA Foundation Classes)</vt:lpstr>
      <vt:lpstr>Swing GUI Components</vt:lpstr>
      <vt:lpstr>Pluggable Look-and-Feel Support</vt:lpstr>
      <vt:lpstr>Accessibility API</vt:lpstr>
      <vt:lpstr>Java 2D API</vt:lpstr>
      <vt:lpstr>Internationalization</vt:lpstr>
      <vt:lpstr>Swing Packages </vt:lpstr>
      <vt:lpstr>Swing Components</vt:lpstr>
      <vt:lpstr>JAVA GUI Containers</vt:lpstr>
      <vt:lpstr>Example</vt:lpstr>
      <vt:lpstr>Top-Level Containers and Containment Hierarchies</vt:lpstr>
      <vt:lpstr>Example</vt:lpstr>
      <vt:lpstr>Example</vt:lpstr>
      <vt:lpstr>JDialog Class Hierarchy</vt:lpstr>
      <vt:lpstr>Object Class</vt:lpstr>
      <vt:lpstr>Component Class</vt:lpstr>
      <vt:lpstr>Container Class</vt:lpstr>
      <vt:lpstr>Window Class</vt:lpstr>
      <vt:lpstr>Window Class</vt:lpstr>
      <vt:lpstr>Dialog Class</vt:lpstr>
      <vt:lpstr>Dialog Class</vt:lpstr>
      <vt:lpstr>JDialog Class</vt:lpstr>
      <vt:lpstr>JDialog Class</vt:lpstr>
      <vt:lpstr>Frame Class</vt:lpstr>
      <vt:lpstr>Frame Class</vt:lpstr>
      <vt:lpstr>JFrame Class</vt:lpstr>
      <vt:lpstr>JApplet Class</vt:lpstr>
      <vt:lpstr>Container Classes</vt:lpstr>
      <vt:lpstr>Class Hierarchy of Container Classes</vt:lpstr>
      <vt:lpstr>Window Specifications</vt:lpstr>
      <vt:lpstr>Window Coordinate System</vt:lpstr>
      <vt:lpstr>Window Coordinate System</vt:lpstr>
      <vt:lpstr>Elements of GUI Programming</vt:lpstr>
      <vt:lpstr>GUI programming Structure</vt:lpstr>
      <vt:lpstr>GUI Program Design</vt:lpstr>
      <vt:lpstr>Example</vt:lpstr>
      <vt:lpstr>Initial Interface</vt:lpstr>
      <vt:lpstr>Class to Define and Handle Interface</vt:lpstr>
      <vt:lpstr>GUI Packages (imports)</vt:lpstr>
      <vt:lpstr>Class definition</vt:lpstr>
      <vt:lpstr>Main method </vt:lpstr>
      <vt:lpstr>Class Constructor</vt:lpstr>
      <vt:lpstr>Add Menu Items </vt:lpstr>
      <vt:lpstr>Create the Mathematics Menu</vt:lpstr>
      <vt:lpstr>Code to ensure proper function of the windows</vt:lpstr>
      <vt:lpstr>ActionPerformed Method</vt:lpstr>
      <vt:lpstr>Create a Class to Handle Functionality of the Program (Mathematics)</vt:lpstr>
      <vt:lpstr>Create an Object of Mathematics in Project00</vt:lpstr>
      <vt:lpstr>ActionPerformed </vt:lpstr>
      <vt:lpstr>Possible Actions – About/Exit …..</vt:lpstr>
      <vt:lpstr>Possible Actions – Add/Subtract ….</vt:lpstr>
      <vt:lpstr>Paint Method</vt:lpstr>
      <vt:lpstr>Paint Method</vt:lpstr>
      <vt:lpstr>Defining the Comments About the Program</vt:lpstr>
      <vt:lpstr>Back to Paint to Display the Comments</vt:lpstr>
      <vt:lpstr>Result</vt:lpstr>
      <vt:lpstr>Develop Mathematics Class</vt:lpstr>
      <vt:lpstr>getNumbers Method</vt:lpstr>
      <vt:lpstr>get and set Methods</vt:lpstr>
      <vt:lpstr>Finish paint Method</vt:lpstr>
      <vt:lpstr>Result</vt:lpstr>
      <vt:lpstr>Paint</vt:lpstr>
      <vt:lpstr>Result</vt:lpstr>
      <vt:lpstr>References</vt:lpstr>
    </vt:vector>
  </TitlesOfParts>
  <Company>SCSU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seyedt1</dc:creator>
  <cp:lastModifiedBy>taraneh</cp:lastModifiedBy>
  <cp:revision>254</cp:revision>
  <dcterms:created xsi:type="dcterms:W3CDTF">2008-09-11T18:23:14Z</dcterms:created>
  <dcterms:modified xsi:type="dcterms:W3CDTF">2016-01-20T18:09:13Z</dcterms:modified>
</cp:coreProperties>
</file>