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94" r:id="rId11"/>
    <p:sldId id="269" r:id="rId12"/>
    <p:sldId id="264" r:id="rId13"/>
    <p:sldId id="266" r:id="rId14"/>
    <p:sldId id="267" r:id="rId15"/>
    <p:sldId id="270" r:id="rId16"/>
    <p:sldId id="271" r:id="rId17"/>
    <p:sldId id="272" r:id="rId18"/>
    <p:sldId id="273" r:id="rId19"/>
    <p:sldId id="284" r:id="rId20"/>
    <p:sldId id="279" r:id="rId21"/>
    <p:sldId id="280" r:id="rId22"/>
    <p:sldId id="274" r:id="rId23"/>
    <p:sldId id="275" r:id="rId24"/>
    <p:sldId id="276" r:id="rId25"/>
    <p:sldId id="277" r:id="rId26"/>
    <p:sldId id="278" r:id="rId27"/>
    <p:sldId id="281" r:id="rId28"/>
    <p:sldId id="282" r:id="rId29"/>
    <p:sldId id="283" r:id="rId30"/>
    <p:sldId id="285" r:id="rId31"/>
    <p:sldId id="286" r:id="rId32"/>
    <p:sldId id="287" r:id="rId33"/>
    <p:sldId id="288" r:id="rId34"/>
    <p:sldId id="295" r:id="rId35"/>
    <p:sldId id="299" r:id="rId36"/>
    <p:sldId id="300" r:id="rId37"/>
    <p:sldId id="301" r:id="rId38"/>
    <p:sldId id="302" r:id="rId39"/>
    <p:sldId id="298" r:id="rId40"/>
    <p:sldId id="296" r:id="rId41"/>
    <p:sldId id="297" r:id="rId42"/>
    <p:sldId id="303" r:id="rId43"/>
    <p:sldId id="304" r:id="rId44"/>
    <p:sldId id="30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21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7F469D8-E75D-4ADB-A29A-3713B265042B}" type="datetimeFigureOut">
              <a:rPr lang="en-US" smtClean="0"/>
              <a:pPr/>
              <a:t>1/6/2013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371CC0E-3A14-49A8-BD9A-B0313DD008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69D8-E75D-4ADB-A29A-3713B265042B}" type="datetimeFigureOut">
              <a:rPr lang="en-US" smtClean="0"/>
              <a:pPr/>
              <a:t>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69D8-E75D-4ADB-A29A-3713B265042B}" type="datetimeFigureOut">
              <a:rPr lang="en-US" smtClean="0"/>
              <a:pPr/>
              <a:t>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69D8-E75D-4ADB-A29A-3713B265042B}" type="datetimeFigureOut">
              <a:rPr lang="en-US" smtClean="0"/>
              <a:pPr/>
              <a:t>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F469D8-E75D-4ADB-A29A-3713B265042B}" type="datetimeFigureOut">
              <a:rPr lang="en-US" smtClean="0"/>
              <a:pPr/>
              <a:t>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F469D8-E75D-4ADB-A29A-3713B265042B}" type="datetimeFigureOut">
              <a:rPr lang="en-US" smtClean="0"/>
              <a:pPr/>
              <a:t>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7F469D8-E75D-4ADB-A29A-3713B265042B}" type="datetimeFigureOut">
              <a:rPr lang="en-US" smtClean="0"/>
              <a:pPr/>
              <a:t>1/6/2013</a:t>
            </a:fld>
            <a:endParaRPr lang="en-US"/>
          </a:p>
        </p:txBody>
      </p:sp>
      <p:sp>
        <p:nvSpPr>
          <p:cNvPr id="27" name="Slide Number Placeholder 26"/>
          <p:cNvSpPr>
            <a:spLocks noGrp="1"/>
          </p:cNvSpPr>
          <p:nvPr>
            <p:ph type="sldNum" sz="quarter" idx="11"/>
          </p:nvPr>
        </p:nvSpPr>
        <p:spPr/>
        <p:txBody>
          <a:bodyPr rtlCol="0"/>
          <a:lstStyle/>
          <a:p>
            <a:fld id="{B371CC0E-3A14-49A8-BD9A-B0313DD0084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7F469D8-E75D-4ADB-A29A-3713B265042B}" type="datetimeFigureOut">
              <a:rPr lang="en-US" smtClean="0"/>
              <a:pPr/>
              <a:t>1/6/2013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371CC0E-3A14-49A8-BD9A-B0313DD008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469D8-E75D-4ADB-A29A-3713B265042B}" type="datetimeFigureOut">
              <a:rPr lang="en-US" smtClean="0"/>
              <a:pPr/>
              <a:t>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F469D8-E75D-4ADB-A29A-3713B265042B}" type="datetimeFigureOut">
              <a:rPr lang="en-US" smtClean="0"/>
              <a:pPr/>
              <a:t>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F469D8-E75D-4ADB-A29A-3713B265042B}" type="datetimeFigureOut">
              <a:rPr lang="en-US" smtClean="0"/>
              <a:pPr/>
              <a:t>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CC0E-3A14-49A8-BD9A-B0313DD008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7F469D8-E75D-4ADB-A29A-3713B265042B}" type="datetimeFigureOut">
              <a:rPr lang="en-US" smtClean="0"/>
              <a:pPr/>
              <a:t>1/6/2013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371CC0E-3A14-49A8-BD9A-B0313DD008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ava.sun.com/javase/6/docs/api/java/lang/Str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java.sun.com/javase/6/docs/api/java/lang/Short.html" TargetMode="External"/><Relationship Id="rId3" Type="http://schemas.openxmlformats.org/officeDocument/2006/relationships/hyperlink" Target="http://java.sun.com/javase/6/docs/api/java/lang/Byte.html" TargetMode="External"/><Relationship Id="rId7" Type="http://schemas.openxmlformats.org/officeDocument/2006/relationships/hyperlink" Target="http://java.sun.com/javase/6/docs/api/java/lang/Long.html" TargetMode="External"/><Relationship Id="rId2" Type="http://schemas.openxmlformats.org/officeDocument/2006/relationships/hyperlink" Target="http://java.sun.com/javase/6/docs/api/java/lang/Object.html" TargetMode="External"/><Relationship Id="rId1" Type="http://schemas.openxmlformats.org/officeDocument/2006/relationships/slideLayout" Target="../slideLayouts/slideLayout2.xml"/><Relationship Id="rId6" Type="http://schemas.openxmlformats.org/officeDocument/2006/relationships/hyperlink" Target="http://java.sun.com/javase/6/docs/api/java/lang/Integer.html" TargetMode="External"/><Relationship Id="rId11" Type="http://schemas.openxmlformats.org/officeDocument/2006/relationships/hyperlink" Target="http://java.sun.com/javase/6/docs/api/java/math/BigInteger.html" TargetMode="External"/><Relationship Id="rId5" Type="http://schemas.openxmlformats.org/officeDocument/2006/relationships/hyperlink" Target="http://java.sun.com/javase/6/docs/api/java/lang/Float.html" TargetMode="External"/><Relationship Id="rId10" Type="http://schemas.openxmlformats.org/officeDocument/2006/relationships/hyperlink" Target="http://java.sun.com/javase/6/docs/api/java/math/BigDecimal.html" TargetMode="External"/><Relationship Id="rId4" Type="http://schemas.openxmlformats.org/officeDocument/2006/relationships/hyperlink" Target="http://java.sun.com/javase/6/docs/api/java/lang/Double.html" TargetMode="External"/><Relationship Id="rId9" Type="http://schemas.openxmlformats.org/officeDocument/2006/relationships/hyperlink" Target="http://java.sun.com/javase/6/docs/api/java/util/concurrent/atomic/AtomicLong.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ava.sun.com/javase/6/docs/api/java/lang/Double.html" TargetMode="External"/><Relationship Id="rId7" Type="http://schemas.openxmlformats.org/officeDocument/2006/relationships/hyperlink" Target="http://java.sun.com/javase/6/docs/api/java/lang/Short.html" TargetMode="External"/><Relationship Id="rId2" Type="http://schemas.openxmlformats.org/officeDocument/2006/relationships/hyperlink" Target="http://java.sun.com/javase/6/docs/api/java/lang/Byte.html" TargetMode="External"/><Relationship Id="rId1" Type="http://schemas.openxmlformats.org/officeDocument/2006/relationships/slideLayout" Target="../slideLayouts/slideLayout2.xml"/><Relationship Id="rId6" Type="http://schemas.openxmlformats.org/officeDocument/2006/relationships/hyperlink" Target="http://java.sun.com/javase/6/docs/api/java/lang/Long.html" TargetMode="External"/><Relationship Id="rId5" Type="http://schemas.openxmlformats.org/officeDocument/2006/relationships/hyperlink" Target="http://java.sun.com/javase/6/docs/api/java/lang/Integer.html" TargetMode="External"/><Relationship Id="rId4" Type="http://schemas.openxmlformats.org/officeDocument/2006/relationships/hyperlink" Target="http://java.sun.com/javase/6/docs/api/java/lang/Float.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ava.sun.com/javase/6/docs/api/java/lang/By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java.sun.com/javase/6/docs/api/java/lang/String.html" TargetMode="External"/><Relationship Id="rId2" Type="http://schemas.openxmlformats.org/officeDocument/2006/relationships/hyperlink" Target="http://java.sun.com/javase/6/docs/api/java/lang/Byt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java.sun.com/javase/6/docs/api/java/lang/Doubl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java.sun.com/javase/6/docs/api/java/lang/String.html" TargetMode="External"/><Relationship Id="rId2" Type="http://schemas.openxmlformats.org/officeDocument/2006/relationships/hyperlink" Target="http://java.sun.com/javase/6/docs/api/java/lang/Doubl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Primitive Data Types</a:t>
            </a:r>
            <a:endParaRPr lang="en-US" dirty="0"/>
          </a:p>
        </p:txBody>
      </p:sp>
      <p:sp>
        <p:nvSpPr>
          <p:cNvPr id="3" name="Subtitle 2"/>
          <p:cNvSpPr>
            <a:spLocks noGrp="1"/>
          </p:cNvSpPr>
          <p:nvPr>
            <p:ph type="subTitle" idx="1"/>
          </p:nvPr>
        </p:nvSpPr>
        <p:spPr/>
        <p:txBody>
          <a:bodyPr>
            <a:normAutofit/>
          </a:bodyPr>
          <a:lstStyle/>
          <a:p>
            <a:endParaRPr lang="en-US" dirty="0" smtClean="0"/>
          </a:p>
          <a:p>
            <a:r>
              <a:rPr lang="en-US" sz="1400" b="1" dirty="0" smtClean="0">
                <a:solidFill>
                  <a:srgbClr val="FF0000"/>
                </a:solidFill>
              </a:rPr>
              <a:t>http://java.sun.com/docs/books/tutorial/java/nutsandbolts/datatypes.html</a:t>
            </a:r>
            <a:endParaRPr lang="en-US" sz="1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t>
            </a:r>
            <a:r>
              <a:rPr lang="en-US" dirty="0"/>
              <a:t>N</a:t>
            </a:r>
            <a:r>
              <a:rPr lang="en-US" dirty="0" smtClean="0"/>
              <a:t>umbers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err="1" smtClean="0"/>
              <a:t>NaN</a:t>
            </a:r>
            <a:r>
              <a:rPr lang="en-US" dirty="0" smtClean="0"/>
              <a:t> value is used to represent the result of certain </a:t>
            </a:r>
            <a:r>
              <a:rPr lang="en-US" u="sng" dirty="0" smtClean="0">
                <a:solidFill>
                  <a:srgbClr val="FF0000"/>
                </a:solidFill>
              </a:rPr>
              <a:t>invalid operations</a:t>
            </a:r>
            <a:r>
              <a:rPr lang="en-US" dirty="0" smtClean="0"/>
              <a:t> such as dividing zero by zero. </a:t>
            </a:r>
          </a:p>
          <a:p>
            <a:r>
              <a:rPr lang="en-US" dirty="0" err="1" smtClean="0"/>
              <a:t>NaN</a:t>
            </a:r>
            <a:r>
              <a:rPr lang="en-US" dirty="0" smtClean="0"/>
              <a:t> constants of both float and double type are predefined as </a:t>
            </a:r>
            <a:r>
              <a:rPr lang="en-US" dirty="0" err="1" smtClean="0"/>
              <a:t>Float.NaN</a:t>
            </a:r>
            <a:r>
              <a:rPr lang="en-US" dirty="0" smtClean="0"/>
              <a:t> and </a:t>
            </a:r>
            <a:r>
              <a:rPr lang="en-US" dirty="0" err="1" smtClean="0"/>
              <a:t>Double.NaN</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finite nonzero values of any floating-point value set can all be expressed in the form</a:t>
            </a:r>
          </a:p>
          <a:p>
            <a:pPr lvl="2">
              <a:buNone/>
            </a:pPr>
            <a:r>
              <a:rPr lang="en-US" dirty="0" smtClean="0"/>
              <a:t> 			</a:t>
            </a:r>
            <a:r>
              <a:rPr lang="en-US" sz="3600" b="1" i="1" dirty="0" smtClean="0">
                <a:solidFill>
                  <a:srgbClr val="FF0000"/>
                </a:solidFill>
              </a:rPr>
              <a:t>s · m · </a:t>
            </a:r>
            <a:r>
              <a:rPr lang="en-US" sz="3600" b="1" dirty="0" smtClean="0">
                <a:solidFill>
                  <a:srgbClr val="FF0000"/>
                </a:solidFill>
              </a:rPr>
              <a:t>2</a:t>
            </a:r>
            <a:r>
              <a:rPr lang="en-US" sz="3600" b="1" i="1" baseline="30000" dirty="0" smtClean="0">
                <a:solidFill>
                  <a:srgbClr val="FF0000"/>
                </a:solidFill>
              </a:rPr>
              <a:t>e</a:t>
            </a:r>
            <a:r>
              <a:rPr lang="en-US" sz="3600" b="1" dirty="0" smtClean="0">
                <a:solidFill>
                  <a:srgbClr val="FF0000"/>
                </a:solidFill>
              </a:rPr>
              <a:t> </a:t>
            </a:r>
          </a:p>
          <a:p>
            <a:pPr>
              <a:buNone/>
            </a:pPr>
            <a:r>
              <a:rPr lang="en-US" b="1" dirty="0" smtClean="0"/>
              <a:t>Where:</a:t>
            </a:r>
          </a:p>
          <a:p>
            <a:pPr lvl="1"/>
            <a:r>
              <a:rPr lang="en-US" i="1" dirty="0" smtClean="0"/>
              <a:t>s</a:t>
            </a:r>
            <a:r>
              <a:rPr lang="en-US" dirty="0" smtClean="0"/>
              <a:t>   (sign)  is    +1 or -1</a:t>
            </a:r>
          </a:p>
          <a:p>
            <a:pPr lvl="1"/>
            <a:r>
              <a:rPr lang="en-US" i="1" dirty="0" smtClean="0"/>
              <a:t>m</a:t>
            </a:r>
            <a:r>
              <a:rPr lang="en-US" dirty="0" smtClean="0"/>
              <a:t>  (magnitude) is a positive integer less than 2</a:t>
            </a:r>
            <a:r>
              <a:rPr lang="en-US" i="1" baseline="30000" dirty="0" smtClean="0"/>
              <a:t>N</a:t>
            </a:r>
          </a:p>
          <a:p>
            <a:pPr lvl="1"/>
            <a:r>
              <a:rPr lang="en-US" i="1" dirty="0" smtClean="0"/>
              <a:t>e</a:t>
            </a:r>
            <a:r>
              <a:rPr lang="en-US" dirty="0" smtClean="0"/>
              <a:t>    (exponent) is an integer between </a:t>
            </a:r>
            <a:r>
              <a:rPr lang="en-US" i="1" dirty="0" err="1" smtClean="0"/>
              <a:t>E</a:t>
            </a:r>
            <a:r>
              <a:rPr lang="en-US" i="1" baseline="-25000" dirty="0" err="1" smtClean="0"/>
              <a:t>min</a:t>
            </a:r>
            <a:r>
              <a:rPr lang="en-US" dirty="0" smtClean="0"/>
              <a:t> = -(2</a:t>
            </a:r>
            <a:r>
              <a:rPr lang="en-US" i="1" baseline="30000" dirty="0" smtClean="0"/>
              <a:t>K</a:t>
            </a:r>
            <a:r>
              <a:rPr lang="en-US" baseline="30000" dirty="0" smtClean="0"/>
              <a:t>-1</a:t>
            </a:r>
            <a:r>
              <a:rPr lang="en-US" dirty="0" smtClean="0"/>
              <a:t>-2) and </a:t>
            </a:r>
            <a:r>
              <a:rPr lang="en-US" i="1" dirty="0" err="1" smtClean="0"/>
              <a:t>E</a:t>
            </a:r>
            <a:r>
              <a:rPr lang="en-US" i="1" baseline="-25000" dirty="0" err="1" smtClean="0"/>
              <a:t>max</a:t>
            </a:r>
            <a:r>
              <a:rPr lang="en-US" dirty="0" smtClean="0"/>
              <a:t> = 2</a:t>
            </a:r>
            <a:r>
              <a:rPr lang="en-US" i="1" baseline="30000" dirty="0" smtClean="0"/>
              <a:t>K</a:t>
            </a:r>
            <a:r>
              <a:rPr lang="en-US" baseline="30000" dirty="0" smtClean="0"/>
              <a:t>-1</a:t>
            </a:r>
            <a:r>
              <a:rPr lang="en-US" dirty="0" smtClean="0"/>
              <a:t>-1, inclusive</a:t>
            </a:r>
          </a:p>
          <a:p>
            <a:pPr lvl="1"/>
            <a:r>
              <a:rPr lang="en-US" dirty="0" smtClean="0"/>
              <a:t>where </a:t>
            </a:r>
            <a:r>
              <a:rPr lang="en-US" i="1" dirty="0" smtClean="0"/>
              <a:t>N</a:t>
            </a:r>
            <a:r>
              <a:rPr lang="en-US" dirty="0" smtClean="0"/>
              <a:t> and </a:t>
            </a:r>
            <a:r>
              <a:rPr lang="en-US" i="1" dirty="0" smtClean="0"/>
              <a:t>K</a:t>
            </a:r>
            <a:r>
              <a:rPr lang="en-US" dirty="0" smtClean="0"/>
              <a:t> are parameters that depend on the value set (range of values stored in 32/64 bits)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a:t>
            </a:r>
            <a:r>
              <a:rPr lang="en-US" dirty="0" smtClean="0">
                <a:solidFill>
                  <a:srgbClr val="FF0000"/>
                </a:solidFill>
              </a:rPr>
              <a:t>loat</a:t>
            </a:r>
            <a:r>
              <a:rPr lang="en-US" dirty="0" smtClean="0"/>
              <a:t> Data Type</a:t>
            </a:r>
            <a:endParaRPr lang="en-US" dirty="0"/>
          </a:p>
        </p:txBody>
      </p:sp>
      <p:sp>
        <p:nvSpPr>
          <p:cNvPr id="3" name="Content Placeholder 2"/>
          <p:cNvSpPr>
            <a:spLocks noGrp="1"/>
          </p:cNvSpPr>
          <p:nvPr>
            <p:ph idx="1"/>
          </p:nvPr>
        </p:nvSpPr>
        <p:spPr/>
        <p:txBody>
          <a:bodyPr>
            <a:normAutofit/>
          </a:bodyPr>
          <a:lstStyle/>
          <a:p>
            <a:r>
              <a:rPr lang="en-US" dirty="0" smtClean="0"/>
              <a:t>The float data type is a </a:t>
            </a:r>
            <a:r>
              <a:rPr lang="en-US" b="1" u="sng" dirty="0" smtClean="0">
                <a:solidFill>
                  <a:srgbClr val="FF0000"/>
                </a:solidFill>
              </a:rPr>
              <a:t>single-precision 32-bit </a:t>
            </a:r>
            <a:r>
              <a:rPr lang="en-US" dirty="0" smtClean="0"/>
              <a:t>IEEE 754 floating point with 8 bits for exponent and 23 bits for mantissa. </a:t>
            </a:r>
          </a:p>
          <a:p>
            <a:r>
              <a:rPr lang="en-US" dirty="0" smtClean="0"/>
              <a:t>It has value in the range of </a:t>
            </a:r>
          </a:p>
          <a:p>
            <a:pPr lvl="1">
              <a:buNone/>
            </a:pPr>
            <a:r>
              <a:rPr lang="en-US" sz="2400" dirty="0" smtClean="0">
                <a:solidFill>
                  <a:srgbClr val="FF0000"/>
                </a:solidFill>
              </a:rPr>
              <a:t>±1.40129846432481707e-45      TO</a:t>
            </a:r>
          </a:p>
          <a:p>
            <a:pPr lvl="1">
              <a:buNone/>
            </a:pPr>
            <a:r>
              <a:rPr lang="en-US" sz="2400" dirty="0" smtClean="0">
                <a:solidFill>
                  <a:srgbClr val="FF0000"/>
                </a:solidFill>
              </a:rPr>
              <a:t>±3.40282346638528860e+38</a:t>
            </a:r>
          </a:p>
          <a:p>
            <a:pPr lvl="1">
              <a:buNone/>
            </a:pPr>
            <a:r>
              <a:rPr lang="en-US" dirty="0" smtClean="0"/>
              <a:t>As with the recommendations for byte and short, use a float (instead of double) if you need to save memory in large arrays of floating point numbers.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double</a:t>
            </a:r>
            <a:r>
              <a:rPr lang="en-US" dirty="0" smtClean="0"/>
              <a:t> Data Type</a:t>
            </a:r>
            <a:endParaRPr lang="en-US" dirty="0"/>
          </a:p>
        </p:txBody>
      </p:sp>
      <p:sp>
        <p:nvSpPr>
          <p:cNvPr id="3" name="Content Placeholder 2"/>
          <p:cNvSpPr>
            <a:spLocks noGrp="1"/>
          </p:cNvSpPr>
          <p:nvPr>
            <p:ph idx="1"/>
          </p:nvPr>
        </p:nvSpPr>
        <p:spPr/>
        <p:txBody>
          <a:bodyPr>
            <a:normAutofit/>
          </a:bodyPr>
          <a:lstStyle/>
          <a:p>
            <a:r>
              <a:rPr lang="en-US" dirty="0" smtClean="0"/>
              <a:t>The double data type is a </a:t>
            </a:r>
            <a:r>
              <a:rPr lang="en-US" u="sng" dirty="0" smtClean="0">
                <a:solidFill>
                  <a:srgbClr val="FF0000"/>
                </a:solidFill>
              </a:rPr>
              <a:t>double-precision 64-bit </a:t>
            </a:r>
            <a:r>
              <a:rPr lang="en-US" dirty="0" smtClean="0"/>
              <a:t>IEEE 754 floating point with 11 bits for exponent and 52 bits for mantissa. </a:t>
            </a:r>
          </a:p>
          <a:p>
            <a:r>
              <a:rPr lang="en-US" dirty="0" smtClean="0"/>
              <a:t>It has values in the range of:</a:t>
            </a:r>
          </a:p>
          <a:p>
            <a:pPr lvl="1">
              <a:buNone/>
            </a:pPr>
            <a:r>
              <a:rPr lang="en-US" dirty="0" smtClean="0"/>
              <a:t>	</a:t>
            </a:r>
            <a:r>
              <a:rPr lang="en-US" b="1" dirty="0" smtClean="0">
                <a:solidFill>
                  <a:srgbClr val="FF0000"/>
                </a:solidFill>
              </a:rPr>
              <a:t>±4.94065645841246544e-324    TO ±1.79769313486231570e+308 </a:t>
            </a:r>
            <a:endParaRPr lang="en-US" sz="2400" b="1" dirty="0" smtClean="0">
              <a:solidFill>
                <a:srgbClr val="FF0000"/>
              </a:solidFill>
            </a:endParaRPr>
          </a:p>
          <a:p>
            <a:pPr>
              <a:buNone/>
            </a:pPr>
            <a:r>
              <a:rPr lang="en-US" sz="2800" dirty="0" smtClean="0"/>
              <a:t>	with 14 or 15 significant digits </a:t>
            </a:r>
            <a:endParaRPr lang="en-US" sz="2800" b="1" u="sng" dirty="0" smtClean="0"/>
          </a:p>
          <a:p>
            <a:r>
              <a:rPr lang="en-US" dirty="0" smtClean="0"/>
              <a:t>For decimal values, this data type is generally the default choice. </a:t>
            </a:r>
          </a:p>
        </p:txBody>
      </p:sp>
      <p:sp>
        <p:nvSpPr>
          <p:cNvPr id="4" name="Rectangle 3"/>
          <p:cNvSpPr/>
          <p:nvPr/>
        </p:nvSpPr>
        <p:spPr>
          <a:xfrm>
            <a:off x="2362200" y="6172200"/>
            <a:ext cx="4621009" cy="369332"/>
          </a:xfrm>
          <a:prstGeom prst="rect">
            <a:avLst/>
          </a:prstGeom>
        </p:spPr>
        <p:txBody>
          <a:bodyPr wrap="none">
            <a:spAutoFit/>
          </a:bodyPr>
          <a:lstStyle/>
          <a:p>
            <a:r>
              <a:rPr lang="en-US" b="1" dirty="0" smtClean="0">
                <a:solidFill>
                  <a:srgbClr val="FF0000"/>
                </a:solidFill>
              </a:rPr>
              <a:t>http://www.cs.princeton.edu/introcs/91float</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b</a:t>
            </a:r>
            <a:r>
              <a:rPr lang="en-US" dirty="0" err="1" smtClean="0">
                <a:solidFill>
                  <a:srgbClr val="FF0000"/>
                </a:solidFill>
              </a:rPr>
              <a:t>oolean</a:t>
            </a:r>
            <a:r>
              <a:rPr lang="en-US" dirty="0" smtClean="0">
                <a:solidFill>
                  <a:srgbClr val="FF0000"/>
                </a:solidFill>
              </a:rPr>
              <a:t> </a:t>
            </a:r>
            <a:r>
              <a:rPr lang="en-US" dirty="0" smtClean="0"/>
              <a:t>Data Type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boolean</a:t>
            </a:r>
            <a:r>
              <a:rPr lang="en-US" dirty="0" smtClean="0"/>
              <a:t> data type has only two possible values: </a:t>
            </a:r>
          </a:p>
          <a:p>
            <a:pPr lvl="3"/>
            <a:r>
              <a:rPr lang="en-US" sz="3200" dirty="0" smtClean="0">
                <a:solidFill>
                  <a:srgbClr val="FF0000"/>
                </a:solidFill>
              </a:rPr>
              <a:t>True </a:t>
            </a:r>
          </a:p>
          <a:p>
            <a:pPr lvl="3"/>
            <a:r>
              <a:rPr lang="en-US" sz="3200" dirty="0" smtClean="0">
                <a:solidFill>
                  <a:srgbClr val="FF0000"/>
                </a:solidFill>
              </a:rPr>
              <a:t>false </a:t>
            </a:r>
          </a:p>
          <a:p>
            <a:r>
              <a:rPr lang="en-US" dirty="0" smtClean="0"/>
              <a:t>Use this data type for simple flags that track true/false conditions. </a:t>
            </a:r>
          </a:p>
          <a:p>
            <a:r>
              <a:rPr lang="en-US" dirty="0" smtClean="0"/>
              <a:t>This data type represents one bit of information, but its "size" isn't something that is precisely defined.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t>
            </a:r>
            <a:r>
              <a:rPr lang="en-US" dirty="0" smtClean="0">
                <a:solidFill>
                  <a:srgbClr val="FF0000"/>
                </a:solidFill>
              </a:rPr>
              <a:t>har</a:t>
            </a:r>
            <a:r>
              <a:rPr lang="en-US" dirty="0" smtClean="0"/>
              <a:t> Data Type</a:t>
            </a:r>
            <a:endParaRPr lang="en-US" dirty="0"/>
          </a:p>
        </p:txBody>
      </p:sp>
      <p:sp>
        <p:nvSpPr>
          <p:cNvPr id="3" name="Content Placeholder 2"/>
          <p:cNvSpPr>
            <a:spLocks noGrp="1"/>
          </p:cNvSpPr>
          <p:nvPr>
            <p:ph idx="1"/>
          </p:nvPr>
        </p:nvSpPr>
        <p:spPr/>
        <p:txBody>
          <a:bodyPr/>
          <a:lstStyle/>
          <a:p>
            <a:r>
              <a:rPr lang="en-US" dirty="0" smtClean="0"/>
              <a:t>The char data type is a </a:t>
            </a:r>
            <a:r>
              <a:rPr lang="en-US" u="sng" dirty="0" smtClean="0">
                <a:solidFill>
                  <a:srgbClr val="FF0000"/>
                </a:solidFill>
              </a:rPr>
              <a:t>single 16-bit </a:t>
            </a:r>
            <a:r>
              <a:rPr lang="en-US" dirty="0" smtClean="0"/>
              <a:t>Unicode character. </a:t>
            </a:r>
          </a:p>
          <a:p>
            <a:r>
              <a:rPr lang="en-US" dirty="0" smtClean="0"/>
              <a:t>It has a minimum value of </a:t>
            </a:r>
            <a:r>
              <a:rPr lang="en-US" u="sng" dirty="0" smtClean="0">
                <a:solidFill>
                  <a:srgbClr val="FF0000"/>
                </a:solidFill>
              </a:rPr>
              <a:t>'\u0000' </a:t>
            </a:r>
            <a:r>
              <a:rPr lang="en-US" dirty="0" smtClean="0"/>
              <a:t>(or 0) and a maximum value of </a:t>
            </a:r>
            <a:r>
              <a:rPr lang="en-US" u="sng" dirty="0" smtClean="0">
                <a:solidFill>
                  <a:srgbClr val="FF0000"/>
                </a:solidFill>
              </a:rPr>
              <a:t>'\</a:t>
            </a:r>
            <a:r>
              <a:rPr lang="en-US" u="sng" dirty="0" err="1" smtClean="0">
                <a:solidFill>
                  <a:srgbClr val="FF0000"/>
                </a:solidFill>
              </a:rPr>
              <a:t>uffff</a:t>
            </a:r>
            <a:r>
              <a:rPr lang="en-US" u="sng" dirty="0" smtClean="0">
                <a:solidFill>
                  <a:srgbClr val="FF0000"/>
                </a:solidFill>
              </a:rPr>
              <a:t>' </a:t>
            </a:r>
            <a:r>
              <a:rPr lang="en-US" dirty="0" smtClean="0"/>
              <a:t>(or 65,535 inclusive).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String </a:t>
            </a:r>
            <a:r>
              <a:rPr lang="en-US" dirty="0" smtClean="0"/>
              <a:t>Data Type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u="sng" dirty="0" smtClean="0">
                <a:solidFill>
                  <a:srgbClr val="FF0000"/>
                </a:solidFill>
              </a:rPr>
              <a:t>String </a:t>
            </a:r>
            <a:r>
              <a:rPr lang="en-US" dirty="0" smtClean="0"/>
              <a:t>class is not technically a primitive data type, but considering the special support given to it by the language, you'll probably tend to think of it as such.</a:t>
            </a:r>
          </a:p>
          <a:p>
            <a:r>
              <a:rPr lang="en-US" dirty="0" smtClean="0"/>
              <a:t>The Java programming language also provides special support for character strings via the </a:t>
            </a:r>
            <a:r>
              <a:rPr lang="en-US" dirty="0" err="1" smtClean="0">
                <a:hlinkClick r:id="rId2"/>
              </a:rPr>
              <a:t>java.lang.String</a:t>
            </a:r>
            <a:r>
              <a:rPr lang="en-US" dirty="0" smtClean="0"/>
              <a:t> class. </a:t>
            </a:r>
          </a:p>
          <a:p>
            <a:r>
              <a:rPr lang="en-US" dirty="0" smtClean="0"/>
              <a:t>Enclosing your character string within double quotes will </a:t>
            </a:r>
            <a:r>
              <a:rPr lang="en-US" u="sng" dirty="0" smtClean="0">
                <a:solidFill>
                  <a:srgbClr val="FF0000"/>
                </a:solidFill>
              </a:rPr>
              <a:t>automatically create a new String object</a:t>
            </a:r>
            <a:endParaRPr lang="en-US" dirty="0" smtClean="0"/>
          </a:p>
          <a:p>
            <a:pPr lvl="1">
              <a:buNone/>
            </a:pPr>
            <a:endParaRPr lang="en-US" sz="3100" dirty="0" smtClean="0">
              <a:solidFill>
                <a:srgbClr val="FF0000"/>
              </a:solidFill>
            </a:endParaRPr>
          </a:p>
          <a:p>
            <a:pPr lvl="3">
              <a:buNone/>
            </a:pPr>
            <a:r>
              <a:rPr lang="en-US" sz="3300" dirty="0" smtClean="0"/>
              <a:t>String  s = "this is a string";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Default Values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sz="2400" dirty="0" smtClean="0"/>
              <a:t>The following chart summarizes the default values for the above data types. </a:t>
            </a:r>
          </a:p>
          <a:p>
            <a:endParaRPr lang="en-US" dirty="0" smtClean="0"/>
          </a:p>
          <a:p>
            <a:r>
              <a:rPr lang="en-US" sz="2000" b="1" dirty="0" smtClean="0">
                <a:solidFill>
                  <a:srgbClr val="FF0000"/>
                </a:solidFill>
              </a:rPr>
              <a:t>Local variables are slightly </a:t>
            </a:r>
          </a:p>
          <a:p>
            <a:pPr>
              <a:buNone/>
            </a:pPr>
            <a:r>
              <a:rPr lang="en-US" sz="2000" b="1" dirty="0">
                <a:solidFill>
                  <a:srgbClr val="FF0000"/>
                </a:solidFill>
              </a:rPr>
              <a:t>	</a:t>
            </a:r>
            <a:r>
              <a:rPr lang="en-US" sz="2000" b="1" dirty="0" smtClean="0">
                <a:solidFill>
                  <a:srgbClr val="FF0000"/>
                </a:solidFill>
              </a:rPr>
              <a:t>different;  the compiler never</a:t>
            </a:r>
          </a:p>
          <a:p>
            <a:pPr>
              <a:buNone/>
            </a:pPr>
            <a:r>
              <a:rPr lang="en-US" sz="2000" b="1" dirty="0">
                <a:solidFill>
                  <a:srgbClr val="FF0000"/>
                </a:solidFill>
              </a:rPr>
              <a:t>	</a:t>
            </a:r>
            <a:r>
              <a:rPr lang="en-US" sz="2000" b="1" dirty="0" smtClean="0">
                <a:solidFill>
                  <a:srgbClr val="FF0000"/>
                </a:solidFill>
              </a:rPr>
              <a:t> assigns a default value to an </a:t>
            </a:r>
          </a:p>
          <a:p>
            <a:pPr>
              <a:buNone/>
            </a:pPr>
            <a:r>
              <a:rPr lang="en-US" sz="2000" b="1" dirty="0">
                <a:solidFill>
                  <a:srgbClr val="FF0000"/>
                </a:solidFill>
              </a:rPr>
              <a:t>	</a:t>
            </a:r>
            <a:r>
              <a:rPr lang="en-US" sz="2000" b="1" dirty="0" smtClean="0">
                <a:solidFill>
                  <a:srgbClr val="FF0000"/>
                </a:solidFill>
              </a:rPr>
              <a:t>uninitialized local variable. </a:t>
            </a:r>
          </a:p>
          <a:p>
            <a:endParaRPr lang="en-US" dirty="0"/>
          </a:p>
        </p:txBody>
      </p:sp>
      <p:graphicFrame>
        <p:nvGraphicFramePr>
          <p:cNvPr id="4" name="Table 3"/>
          <p:cNvGraphicFramePr>
            <a:graphicFrameLocks noGrp="1"/>
          </p:cNvGraphicFramePr>
          <p:nvPr/>
        </p:nvGraphicFramePr>
        <p:xfrm>
          <a:off x="4267200" y="2362200"/>
          <a:ext cx="3733800" cy="3601720"/>
        </p:xfrm>
        <a:graphic>
          <a:graphicData uri="http://schemas.openxmlformats.org/drawingml/2006/table">
            <a:tbl>
              <a:tblPr firstRow="1" bandRow="1">
                <a:tableStyleId>{5C22544A-7EE6-4342-B048-85BDC9FD1C3A}</a:tableStyleId>
              </a:tblPr>
              <a:tblGrid>
                <a:gridCol w="1866900"/>
                <a:gridCol w="1866900"/>
              </a:tblGrid>
              <a:tr h="0">
                <a:tc>
                  <a:txBody>
                    <a:bodyPr/>
                    <a:lstStyle/>
                    <a:p>
                      <a:r>
                        <a:rPr lang="en-US" dirty="0" smtClean="0"/>
                        <a:t>Data Type</a:t>
                      </a:r>
                      <a:endParaRPr lang="en-US" dirty="0"/>
                    </a:p>
                  </a:txBody>
                  <a:tcPr/>
                </a:tc>
                <a:tc>
                  <a:txBody>
                    <a:bodyPr/>
                    <a:lstStyle/>
                    <a:p>
                      <a:r>
                        <a:rPr lang="en-US" dirty="0" smtClean="0"/>
                        <a:t>Default Value</a:t>
                      </a:r>
                      <a:endParaRPr lang="en-US" dirty="0"/>
                    </a:p>
                  </a:txBody>
                  <a:tcPr/>
                </a:tc>
              </a:tr>
              <a:tr h="370840">
                <a:tc>
                  <a:txBody>
                    <a:bodyPr/>
                    <a:lstStyle/>
                    <a:p>
                      <a:r>
                        <a:rPr lang="en-US" dirty="0" smtClean="0"/>
                        <a:t>byte</a:t>
                      </a:r>
                      <a:endParaRPr lang="en-US" dirty="0"/>
                    </a:p>
                  </a:txBody>
                  <a:tcPr/>
                </a:tc>
                <a:tc>
                  <a:txBody>
                    <a:bodyPr/>
                    <a:lstStyle/>
                    <a:p>
                      <a:r>
                        <a:rPr lang="en-US" dirty="0" smtClean="0"/>
                        <a:t>0</a:t>
                      </a:r>
                      <a:endParaRPr lang="en-US" dirty="0"/>
                    </a:p>
                  </a:txBody>
                  <a:tcPr/>
                </a:tc>
              </a:tr>
              <a:tr h="370840">
                <a:tc>
                  <a:txBody>
                    <a:bodyPr/>
                    <a:lstStyle/>
                    <a:p>
                      <a:r>
                        <a:rPr lang="en-US" dirty="0" smtClean="0"/>
                        <a:t>short</a:t>
                      </a:r>
                      <a:endParaRPr lang="en-US" dirty="0"/>
                    </a:p>
                  </a:txBody>
                  <a:tcPr/>
                </a:tc>
                <a:tc>
                  <a:txBody>
                    <a:bodyPr/>
                    <a:lstStyle/>
                    <a:p>
                      <a:r>
                        <a:rPr lang="en-US" dirty="0" smtClean="0"/>
                        <a:t>0</a:t>
                      </a:r>
                      <a:endParaRPr lang="en-US" dirty="0"/>
                    </a:p>
                  </a:txBody>
                  <a:tcPr/>
                </a:tc>
              </a:tr>
              <a:tr h="370840">
                <a:tc>
                  <a:txBody>
                    <a:bodyPr/>
                    <a:lstStyle/>
                    <a:p>
                      <a:r>
                        <a:rPr lang="en-US" dirty="0" smtClean="0"/>
                        <a:t>long</a:t>
                      </a:r>
                      <a:endParaRPr lang="en-US" dirty="0"/>
                    </a:p>
                  </a:txBody>
                  <a:tcPr/>
                </a:tc>
                <a:tc>
                  <a:txBody>
                    <a:bodyPr/>
                    <a:lstStyle/>
                    <a:p>
                      <a:r>
                        <a:rPr lang="en-US" dirty="0" smtClean="0"/>
                        <a:t>0L</a:t>
                      </a:r>
                      <a:endParaRPr lang="en-US" dirty="0"/>
                    </a:p>
                  </a:txBody>
                  <a:tcPr/>
                </a:tc>
              </a:tr>
              <a:tr h="370840">
                <a:tc>
                  <a:txBody>
                    <a:bodyPr/>
                    <a:lstStyle/>
                    <a:p>
                      <a:r>
                        <a:rPr lang="en-US" dirty="0" smtClean="0"/>
                        <a:t>float</a:t>
                      </a:r>
                      <a:endParaRPr lang="en-US" dirty="0"/>
                    </a:p>
                  </a:txBody>
                  <a:tcPr/>
                </a:tc>
                <a:tc>
                  <a:txBody>
                    <a:bodyPr/>
                    <a:lstStyle/>
                    <a:p>
                      <a:r>
                        <a:rPr lang="en-US" dirty="0" smtClean="0"/>
                        <a:t>0.0f</a:t>
                      </a:r>
                      <a:endParaRPr lang="en-US" dirty="0"/>
                    </a:p>
                  </a:txBody>
                  <a:tcPr/>
                </a:tc>
              </a:tr>
              <a:tr h="370840">
                <a:tc>
                  <a:txBody>
                    <a:bodyPr/>
                    <a:lstStyle/>
                    <a:p>
                      <a:r>
                        <a:rPr lang="en-US" dirty="0" smtClean="0"/>
                        <a:t>double</a:t>
                      </a:r>
                      <a:endParaRPr lang="en-US" dirty="0"/>
                    </a:p>
                  </a:txBody>
                  <a:tcPr/>
                </a:tc>
                <a:tc>
                  <a:txBody>
                    <a:bodyPr/>
                    <a:lstStyle/>
                    <a:p>
                      <a:r>
                        <a:rPr lang="en-US" dirty="0" smtClean="0"/>
                        <a:t>0.0d</a:t>
                      </a:r>
                      <a:endParaRPr lang="en-US" dirty="0"/>
                    </a:p>
                  </a:txBody>
                  <a:tcPr/>
                </a:tc>
              </a:tr>
              <a:tr h="370840">
                <a:tc>
                  <a:txBody>
                    <a:bodyPr/>
                    <a:lstStyle/>
                    <a:p>
                      <a:r>
                        <a:rPr lang="en-US" dirty="0" smtClean="0"/>
                        <a:t>char</a:t>
                      </a:r>
                      <a:endParaRPr lang="en-US" dirty="0"/>
                    </a:p>
                  </a:txBody>
                  <a:tcPr/>
                </a:tc>
                <a:tc>
                  <a:txBody>
                    <a:bodyPr/>
                    <a:lstStyle/>
                    <a:p>
                      <a:r>
                        <a:rPr lang="en-US" dirty="0" smtClean="0"/>
                        <a:t>‘\u0000’</a:t>
                      </a:r>
                      <a:endParaRPr lang="en-US" dirty="0"/>
                    </a:p>
                  </a:txBody>
                  <a:tcPr/>
                </a:tc>
              </a:tr>
              <a:tr h="370840">
                <a:tc>
                  <a:txBody>
                    <a:bodyPr/>
                    <a:lstStyle/>
                    <a:p>
                      <a:r>
                        <a:rPr lang="en-US" dirty="0" err="1" smtClean="0"/>
                        <a:t>boolean</a:t>
                      </a:r>
                      <a:endParaRPr lang="en-US" dirty="0"/>
                    </a:p>
                  </a:txBody>
                  <a:tcPr/>
                </a:tc>
                <a:tc>
                  <a:txBody>
                    <a:bodyPr/>
                    <a:lstStyle/>
                    <a:p>
                      <a:r>
                        <a:rPr lang="en-US" dirty="0" smtClean="0"/>
                        <a:t>false</a:t>
                      </a:r>
                      <a:endParaRPr lang="en-US" dirty="0"/>
                    </a:p>
                  </a:txBody>
                  <a:tcPr/>
                </a:tc>
              </a:tr>
              <a:tr h="370840">
                <a:tc>
                  <a:txBody>
                    <a:bodyPr/>
                    <a:lstStyle/>
                    <a:p>
                      <a:r>
                        <a:rPr lang="en-US" dirty="0" smtClean="0"/>
                        <a:t>String or any object</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Class </a:t>
            </a:r>
            <a:r>
              <a:rPr lang="en-US" b="1" dirty="0" smtClean="0">
                <a:solidFill>
                  <a:srgbClr val="FF0000"/>
                </a:solidFill>
              </a:rPr>
              <a:t>Number</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sz="3000" dirty="0" smtClean="0"/>
              <a:t>The abstract class Number is the </a:t>
            </a:r>
            <a:r>
              <a:rPr lang="en-US" sz="3000" dirty="0" err="1" smtClean="0"/>
              <a:t>superclass</a:t>
            </a:r>
            <a:r>
              <a:rPr lang="en-US" sz="3000" dirty="0" smtClean="0"/>
              <a:t> of classes Byte, Double, Float, Integer, Long, Short, </a:t>
            </a:r>
            <a:r>
              <a:rPr lang="en-US" sz="3000" dirty="0" err="1" smtClean="0"/>
              <a:t>BigDecimal</a:t>
            </a:r>
            <a:r>
              <a:rPr lang="en-US" sz="3000" dirty="0" smtClean="0"/>
              <a:t> and </a:t>
            </a:r>
            <a:r>
              <a:rPr lang="en-US" sz="3000" dirty="0" err="1" smtClean="0"/>
              <a:t>BigInteger</a:t>
            </a:r>
            <a:r>
              <a:rPr lang="en-US" sz="3000" dirty="0" smtClean="0"/>
              <a:t> </a:t>
            </a:r>
            <a:endParaRPr lang="en-US" sz="3000" dirty="0" smtClean="0">
              <a:hlinkClick r:id="rId2" action="ppaction://hlinkfile" tooltip="class in java.lang"/>
            </a:endParaRPr>
          </a:p>
          <a:p>
            <a:pPr>
              <a:buNone/>
            </a:pPr>
            <a:r>
              <a:rPr lang="en-US" dirty="0" err="1" smtClean="0">
                <a:hlinkClick r:id="rId2" action="ppaction://hlinkfile" tooltip="class in java.lang"/>
              </a:rPr>
              <a:t>java.lang.Object</a:t>
            </a:r>
            <a:r>
              <a:rPr lang="en-US" dirty="0" smtClean="0"/>
              <a:t> </a:t>
            </a:r>
          </a:p>
          <a:p>
            <a:pPr>
              <a:buNone/>
            </a:pPr>
            <a:r>
              <a:rPr lang="en-US" b="1" dirty="0" smtClean="0"/>
              <a:t>						</a:t>
            </a:r>
            <a:r>
              <a:rPr lang="en-US" b="1" dirty="0" err="1" smtClean="0"/>
              <a:t>java.lang.Number</a:t>
            </a:r>
            <a:r>
              <a:rPr lang="en-US" dirty="0" smtClean="0"/>
              <a:t> </a:t>
            </a:r>
          </a:p>
          <a:p>
            <a:pPr>
              <a:buNone/>
            </a:pPr>
            <a:r>
              <a:rPr lang="en-US" b="1" dirty="0" smtClean="0"/>
              <a:t>Direct Known Subclasses:</a:t>
            </a:r>
            <a:r>
              <a:rPr lang="en-US" dirty="0" smtClean="0"/>
              <a:t> </a:t>
            </a:r>
          </a:p>
          <a:p>
            <a:pPr lvl="1"/>
            <a:r>
              <a:rPr lang="en-US" dirty="0" smtClean="0">
                <a:solidFill>
                  <a:srgbClr val="FF0000"/>
                </a:solidFill>
                <a:hlinkClick r:id="rId3" action="ppaction://hlinkfile" tooltip="class in java.lang"/>
              </a:rPr>
              <a:t>Byte</a:t>
            </a:r>
            <a:r>
              <a:rPr lang="en-US" dirty="0" smtClean="0">
                <a:solidFill>
                  <a:srgbClr val="FF0000"/>
                </a:solidFill>
              </a:rPr>
              <a:t>, </a:t>
            </a:r>
            <a:r>
              <a:rPr lang="en-US" dirty="0" smtClean="0">
                <a:solidFill>
                  <a:srgbClr val="FF0000"/>
                </a:solidFill>
                <a:hlinkClick r:id="rId4" action="ppaction://hlinkfile" tooltip="class in java.lang"/>
              </a:rPr>
              <a:t>Double</a:t>
            </a:r>
            <a:r>
              <a:rPr lang="en-US" dirty="0" smtClean="0">
                <a:solidFill>
                  <a:srgbClr val="FF0000"/>
                </a:solidFill>
              </a:rPr>
              <a:t>, </a:t>
            </a:r>
            <a:r>
              <a:rPr lang="en-US" dirty="0" smtClean="0">
                <a:solidFill>
                  <a:srgbClr val="FF0000"/>
                </a:solidFill>
                <a:hlinkClick r:id="rId5" action="ppaction://hlinkfile" tooltip="class in java.lang"/>
              </a:rPr>
              <a:t>Float</a:t>
            </a:r>
            <a:r>
              <a:rPr lang="en-US" dirty="0" smtClean="0">
                <a:solidFill>
                  <a:srgbClr val="FF0000"/>
                </a:solidFill>
              </a:rPr>
              <a:t>, </a:t>
            </a:r>
            <a:r>
              <a:rPr lang="en-US" dirty="0" smtClean="0">
                <a:solidFill>
                  <a:srgbClr val="FF0000"/>
                </a:solidFill>
                <a:hlinkClick r:id="rId6" action="ppaction://hlinkfile" tooltip="class in java.lang"/>
              </a:rPr>
              <a:t>Integer</a:t>
            </a:r>
            <a:r>
              <a:rPr lang="en-US" dirty="0" smtClean="0">
                <a:solidFill>
                  <a:srgbClr val="FF0000"/>
                </a:solidFill>
              </a:rPr>
              <a:t>, </a:t>
            </a:r>
            <a:r>
              <a:rPr lang="en-US" dirty="0" smtClean="0">
                <a:solidFill>
                  <a:srgbClr val="FF0000"/>
                </a:solidFill>
                <a:hlinkClick r:id="rId7" action="ppaction://hlinkfile" tooltip="class in java.lang"/>
              </a:rPr>
              <a:t>Long</a:t>
            </a:r>
            <a:r>
              <a:rPr lang="en-US" dirty="0" smtClean="0">
                <a:solidFill>
                  <a:srgbClr val="FF0000"/>
                </a:solidFill>
              </a:rPr>
              <a:t>, </a:t>
            </a:r>
            <a:r>
              <a:rPr lang="en-US" dirty="0" smtClean="0">
                <a:solidFill>
                  <a:srgbClr val="FF0000"/>
                </a:solidFill>
                <a:hlinkClick r:id="rId8" action="ppaction://hlinkfile" tooltip="class in java.lang"/>
              </a:rPr>
              <a:t>Short</a:t>
            </a:r>
            <a:r>
              <a:rPr lang="en-US" dirty="0" smtClean="0">
                <a:solidFill>
                  <a:srgbClr val="FF0000"/>
                </a:solidFill>
              </a:rPr>
              <a:t> </a:t>
            </a:r>
          </a:p>
          <a:p>
            <a:pPr lvl="1"/>
            <a:r>
              <a:rPr lang="en-US" dirty="0" err="1" smtClean="0">
                <a:solidFill>
                  <a:srgbClr val="FF0000"/>
                </a:solidFill>
                <a:hlinkClick r:id="rId9" action="ppaction://hlinkfile" tooltip="class in java.util.concurrent.atomic"/>
              </a:rPr>
              <a:t>AtomicLong</a:t>
            </a:r>
            <a:endParaRPr lang="en-US" dirty="0" smtClean="0">
              <a:solidFill>
                <a:srgbClr val="FF0000"/>
              </a:solidFill>
            </a:endParaRPr>
          </a:p>
          <a:p>
            <a:pPr lvl="1"/>
            <a:r>
              <a:rPr lang="en-US" dirty="0" err="1" smtClean="0">
                <a:solidFill>
                  <a:srgbClr val="FF0000"/>
                </a:solidFill>
                <a:hlinkClick r:id="rId10" action="ppaction://hlinkfile" tooltip="class in java.math"/>
              </a:rPr>
              <a:t>BigDecimal</a:t>
            </a:r>
            <a:endParaRPr lang="en-US" dirty="0">
              <a:solidFill>
                <a:srgbClr val="FF0000"/>
              </a:solidFill>
            </a:endParaRPr>
          </a:p>
          <a:p>
            <a:pPr lvl="1"/>
            <a:r>
              <a:rPr lang="en-US" dirty="0" err="1" smtClean="0">
                <a:solidFill>
                  <a:srgbClr val="FF0000"/>
                </a:solidFill>
                <a:hlinkClick r:id="rId11" action="ppaction://hlinkfile" tooltip="class in java.math"/>
              </a:rPr>
              <a:t>BigInteger</a:t>
            </a:r>
            <a:endParaRPr lang="en-US" dirty="0">
              <a:solidFill>
                <a:srgbClr val="FF0000"/>
              </a:solidFill>
            </a:endParaRPr>
          </a:p>
        </p:txBody>
      </p:sp>
      <p:cxnSp>
        <p:nvCxnSpPr>
          <p:cNvPr id="5" name="Elbow Connector 4"/>
          <p:cNvCxnSpPr/>
          <p:nvPr/>
        </p:nvCxnSpPr>
        <p:spPr>
          <a:xfrm>
            <a:off x="3352800" y="3810000"/>
            <a:ext cx="16764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Number Class Hierarchy</a:t>
            </a:r>
            <a:endParaRPr lang="en-US" dirty="0"/>
          </a:p>
        </p:txBody>
      </p:sp>
      <p:pic>
        <p:nvPicPr>
          <p:cNvPr id="4" name="Content Placeholder 3" descr="objects-numberHierarchy.gif"/>
          <p:cNvPicPr>
            <a:picLocks noGrp="1" noChangeAspect="1"/>
          </p:cNvPicPr>
          <p:nvPr>
            <p:ph idx="1"/>
          </p:nvPr>
        </p:nvPicPr>
        <p:blipFill>
          <a:blip r:embed="rId2" cstate="print"/>
          <a:stretch>
            <a:fillRect/>
          </a:stretch>
        </p:blipFill>
        <p:spPr>
          <a:xfrm>
            <a:off x="1371600" y="1981200"/>
            <a:ext cx="6662281" cy="2819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Java programming language is </a:t>
            </a:r>
            <a:r>
              <a:rPr lang="en-US" u="sng" dirty="0" smtClean="0">
                <a:solidFill>
                  <a:srgbClr val="FF0000"/>
                </a:solidFill>
              </a:rPr>
              <a:t>strongly-typed, </a:t>
            </a:r>
            <a:r>
              <a:rPr lang="en-US" dirty="0" smtClean="0"/>
              <a:t>which means that:</a:t>
            </a:r>
          </a:p>
          <a:p>
            <a:r>
              <a:rPr lang="en-US" dirty="0" smtClean="0"/>
              <a:t> All variables must first be declared before they can be used. This involves stating the variable's type and name</a:t>
            </a:r>
          </a:p>
          <a:p>
            <a:pPr lvl="6">
              <a:buNone/>
            </a:pPr>
            <a:r>
              <a:rPr lang="en-US" sz="3500" dirty="0" err="1" smtClean="0">
                <a:solidFill>
                  <a:srgbClr val="FF0000"/>
                </a:solidFill>
              </a:rPr>
              <a:t>int</a:t>
            </a:r>
            <a:r>
              <a:rPr lang="en-US" sz="3500" dirty="0" smtClean="0">
                <a:solidFill>
                  <a:srgbClr val="FF0000"/>
                </a:solidFill>
              </a:rPr>
              <a:t> gear = 1; </a:t>
            </a:r>
          </a:p>
          <a:p>
            <a:r>
              <a:rPr lang="en-US" dirty="0" smtClean="0"/>
              <a:t>Doing so tells your program that a field named "gear" exists, holds numerical data, and has an initial value of "1". </a:t>
            </a:r>
          </a:p>
          <a:p>
            <a:r>
              <a:rPr lang="en-US" dirty="0" smtClean="0"/>
              <a:t>A variable's data type determines</a:t>
            </a:r>
          </a:p>
          <a:p>
            <a:pPr lvl="1"/>
            <a:r>
              <a:rPr lang="en-US" dirty="0" smtClean="0">
                <a:solidFill>
                  <a:srgbClr val="FF0000"/>
                </a:solidFill>
              </a:rPr>
              <a:t>The values it may contain</a:t>
            </a:r>
          </a:p>
          <a:p>
            <a:pPr lvl="1"/>
            <a:r>
              <a:rPr lang="en-US" dirty="0" smtClean="0">
                <a:solidFill>
                  <a:srgbClr val="FF0000"/>
                </a:solidFill>
              </a:rPr>
              <a:t>The operations that may be performed on it. </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solidFill>
                  <a:srgbClr val="FF0000"/>
                </a:solidFill>
                <a:hlinkClick r:id="rId2" action="ppaction://hlinkfile" tooltip="class in java.lang"/>
              </a:rPr>
              <a:t>Byte</a:t>
            </a:r>
            <a:r>
              <a:rPr lang="en-US" dirty="0" smtClean="0">
                <a:solidFill>
                  <a:srgbClr val="FF0000"/>
                </a:solidFill>
              </a:rPr>
              <a:t>, </a:t>
            </a:r>
            <a:r>
              <a:rPr lang="en-US" dirty="0" smtClean="0">
                <a:solidFill>
                  <a:srgbClr val="FF0000"/>
                </a:solidFill>
                <a:hlinkClick r:id="rId3" action="ppaction://hlinkfile" tooltip="class in java.lang"/>
              </a:rPr>
              <a:t>Double</a:t>
            </a:r>
            <a:r>
              <a:rPr lang="en-US" dirty="0" smtClean="0">
                <a:solidFill>
                  <a:srgbClr val="FF0000"/>
                </a:solidFill>
              </a:rPr>
              <a:t>, </a:t>
            </a:r>
            <a:r>
              <a:rPr lang="en-US" dirty="0" smtClean="0">
                <a:solidFill>
                  <a:srgbClr val="FF0000"/>
                </a:solidFill>
                <a:hlinkClick r:id="rId4" action="ppaction://hlinkfile" tooltip="class in java.lang"/>
              </a:rPr>
              <a:t>Float</a:t>
            </a:r>
            <a:r>
              <a:rPr lang="en-US" dirty="0" smtClean="0">
                <a:solidFill>
                  <a:srgbClr val="FF0000"/>
                </a:solidFill>
              </a:rPr>
              <a:t>, </a:t>
            </a:r>
            <a:r>
              <a:rPr lang="en-US" dirty="0" smtClean="0">
                <a:solidFill>
                  <a:srgbClr val="FF0000"/>
                </a:solidFill>
                <a:hlinkClick r:id="rId5" action="ppaction://hlinkfile" tooltip="class in java.lang"/>
              </a:rPr>
              <a:t>Integer</a:t>
            </a:r>
            <a:r>
              <a:rPr lang="en-US" dirty="0" smtClean="0">
                <a:solidFill>
                  <a:srgbClr val="FF0000"/>
                </a:solidFill>
              </a:rPr>
              <a:t>, </a:t>
            </a:r>
            <a:r>
              <a:rPr lang="en-US" dirty="0" smtClean="0">
                <a:solidFill>
                  <a:srgbClr val="FF0000"/>
                </a:solidFill>
                <a:hlinkClick r:id="rId6" action="ppaction://hlinkfile" tooltip="class in java.lang"/>
              </a:rPr>
              <a:t>Long</a:t>
            </a:r>
            <a:r>
              <a:rPr lang="en-US" dirty="0" smtClean="0">
                <a:solidFill>
                  <a:srgbClr val="FF0000"/>
                </a:solidFill>
              </a:rPr>
              <a:t>, </a:t>
            </a:r>
            <a:r>
              <a:rPr lang="en-US" dirty="0" smtClean="0">
                <a:solidFill>
                  <a:srgbClr val="FF0000"/>
                </a:solidFill>
                <a:hlinkClick r:id="rId7" action="ppaction://hlinkfile" tooltip="class in java.lang"/>
              </a:rPr>
              <a:t>Short</a:t>
            </a:r>
            <a:r>
              <a:rPr lang="en-US" dirty="0" smtClean="0">
                <a:solidFill>
                  <a:srgbClr val="FF0000"/>
                </a:solidFill>
              </a:rPr>
              <a:t> </a:t>
            </a:r>
          </a:p>
          <a:p>
            <a:pPr marL="742950" lvl="2" indent="-342900">
              <a:buNone/>
            </a:pPr>
            <a:r>
              <a:rPr lang="en-US" dirty="0" smtClean="0"/>
              <a:t>Are wrapper classes, they wrap a class around a primitive data type. </a:t>
            </a:r>
          </a:p>
          <a:p>
            <a:pPr marL="342900" lvl="1" indent="-342900">
              <a:buFont typeface="Arial" pitchFamily="34" charset="0"/>
              <a:buChar char="•"/>
            </a:pPr>
            <a:r>
              <a:rPr lang="en-US" dirty="0" smtClean="0">
                <a:solidFill>
                  <a:schemeClr val="accent1"/>
                </a:solidFill>
              </a:rPr>
              <a:t>Once the primitive data type is wrapped in a class and became the field in the object of the class, class fields (static fields created for the class) and methods will become available to the data item (convert to string,…)</a:t>
            </a:r>
          </a:p>
          <a:p>
            <a:endParaRPr lang="en-US" dirty="0">
              <a:solidFill>
                <a:schemeClr val="accen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1447800" y="1905000"/>
            <a:ext cx="5562600" cy="4325112"/>
          </a:xfrm>
        </p:spPr>
        <p:txBody>
          <a:bodyPr>
            <a:normAutofit fontScale="55000" lnSpcReduction="20000"/>
          </a:bodyPr>
          <a:lstStyle/>
          <a:p>
            <a:pPr>
              <a:buNone/>
            </a:pPr>
            <a:r>
              <a:rPr lang="en-US" sz="2800" dirty="0" smtClean="0"/>
              <a:t>public class </a:t>
            </a:r>
            <a:r>
              <a:rPr lang="en-US" sz="2800" dirty="0" err="1" smtClean="0"/>
              <a:t>DemoWrapper</a:t>
            </a:r>
            <a:endParaRPr lang="en-US" sz="2800" dirty="0" smtClean="0"/>
          </a:p>
          <a:p>
            <a:pPr>
              <a:buNone/>
            </a:pPr>
            <a:r>
              <a:rPr lang="en-US" sz="2800" dirty="0" smtClean="0"/>
              <a:t>{</a:t>
            </a:r>
          </a:p>
          <a:p>
            <a:pPr>
              <a:buNone/>
            </a:pPr>
            <a:r>
              <a:rPr lang="en-US" sz="2800" dirty="0" smtClean="0"/>
              <a:t>  public static void main( String[] </a:t>
            </a:r>
            <a:r>
              <a:rPr lang="en-US" sz="2800" dirty="0" err="1" smtClean="0"/>
              <a:t>args</a:t>
            </a:r>
            <a:r>
              <a:rPr lang="en-US" sz="2800" dirty="0" smtClean="0"/>
              <a:t> )</a:t>
            </a:r>
          </a:p>
          <a:p>
            <a:pPr>
              <a:buNone/>
            </a:pPr>
            <a:r>
              <a:rPr lang="en-US" sz="2800" dirty="0" smtClean="0"/>
              <a:t>  {</a:t>
            </a:r>
          </a:p>
          <a:p>
            <a:pPr>
              <a:buNone/>
            </a:pPr>
            <a:r>
              <a:rPr lang="en-US" sz="2900" b="1" dirty="0" smtClean="0">
                <a:solidFill>
                  <a:srgbClr val="FF0000"/>
                </a:solidFill>
              </a:rPr>
              <a:t>    </a:t>
            </a:r>
            <a:r>
              <a:rPr lang="en-US" sz="2900" b="1" dirty="0" err="1" smtClean="0">
                <a:solidFill>
                  <a:srgbClr val="FF0000"/>
                </a:solidFill>
              </a:rPr>
              <a:t>int</a:t>
            </a:r>
            <a:r>
              <a:rPr lang="en-US" sz="2900" b="1" dirty="0" smtClean="0">
                <a:solidFill>
                  <a:srgbClr val="FF0000"/>
                </a:solidFill>
              </a:rPr>
              <a:t> </a:t>
            </a:r>
            <a:r>
              <a:rPr lang="en-US" sz="2900" b="1" dirty="0" err="1" smtClean="0">
                <a:solidFill>
                  <a:srgbClr val="FF0000"/>
                </a:solidFill>
              </a:rPr>
              <a:t>intPrimitive</a:t>
            </a:r>
            <a:r>
              <a:rPr lang="en-US" sz="2900" b="1" dirty="0" smtClean="0">
                <a:solidFill>
                  <a:srgbClr val="FF0000"/>
                </a:solidFill>
              </a:rPr>
              <a:t> = 42;</a:t>
            </a:r>
          </a:p>
          <a:p>
            <a:pPr>
              <a:buNone/>
            </a:pPr>
            <a:r>
              <a:rPr lang="en-US" sz="2900" b="1" dirty="0" smtClean="0">
                <a:solidFill>
                  <a:srgbClr val="FF0000"/>
                </a:solidFill>
              </a:rPr>
              <a:t>    Integer </a:t>
            </a:r>
            <a:r>
              <a:rPr lang="en-US" sz="2900" b="1" dirty="0" err="1" smtClean="0">
                <a:solidFill>
                  <a:srgbClr val="FF0000"/>
                </a:solidFill>
              </a:rPr>
              <a:t>integerObject</a:t>
            </a:r>
            <a:r>
              <a:rPr lang="en-US" sz="2900" b="1" dirty="0" smtClean="0">
                <a:solidFill>
                  <a:srgbClr val="FF0000"/>
                </a:solidFill>
              </a:rPr>
              <a:t> = </a:t>
            </a:r>
            <a:r>
              <a:rPr lang="en-US" sz="2900" b="1" dirty="0" err="1" smtClean="0">
                <a:solidFill>
                  <a:srgbClr val="FF0000"/>
                </a:solidFill>
              </a:rPr>
              <a:t>intPrimitive</a:t>
            </a:r>
            <a:r>
              <a:rPr lang="en-US" sz="2900" b="1" dirty="0" smtClean="0">
                <a:solidFill>
                  <a:srgbClr val="FF0000"/>
                </a:solidFill>
              </a:rPr>
              <a:t>;</a:t>
            </a:r>
          </a:p>
          <a:p>
            <a:pPr>
              <a:buNone/>
            </a:pPr>
            <a:endParaRPr lang="en-US" sz="2800" dirty="0" smtClean="0"/>
          </a:p>
          <a:p>
            <a:pPr>
              <a:buNone/>
            </a:pPr>
            <a:r>
              <a:rPr lang="en-US" sz="2800" dirty="0" smtClean="0"/>
              <a:t>    </a:t>
            </a:r>
            <a:r>
              <a:rPr lang="en-US" sz="2800" dirty="0" err="1" smtClean="0"/>
              <a:t>System.out.println</a:t>
            </a:r>
            <a:r>
              <a:rPr lang="en-US" sz="2800" dirty="0" smtClean="0"/>
              <a:t>( "The </a:t>
            </a:r>
            <a:r>
              <a:rPr lang="en-US" sz="2800" dirty="0" err="1" smtClean="0"/>
              <a:t>int</a:t>
            </a:r>
            <a:r>
              <a:rPr lang="en-US" sz="2800" dirty="0" smtClean="0"/>
              <a:t> is " + </a:t>
            </a:r>
            <a:r>
              <a:rPr lang="en-US" sz="2800" dirty="0" err="1" smtClean="0"/>
              <a:t>intPrimitive</a:t>
            </a:r>
            <a:r>
              <a:rPr lang="en-US" sz="2800" dirty="0" smtClean="0"/>
              <a:t> );</a:t>
            </a:r>
          </a:p>
          <a:p>
            <a:pPr>
              <a:buNone/>
            </a:pPr>
            <a:r>
              <a:rPr lang="en-US" sz="2800" dirty="0" smtClean="0"/>
              <a:t>    </a:t>
            </a:r>
            <a:r>
              <a:rPr lang="en-US" sz="2800" dirty="0" err="1" smtClean="0"/>
              <a:t>System.out.println</a:t>
            </a:r>
            <a:r>
              <a:rPr lang="en-US" sz="2800" dirty="0" smtClean="0"/>
              <a:t>( "The Integer object is " + </a:t>
            </a:r>
            <a:r>
              <a:rPr lang="en-US" sz="2800" dirty="0" err="1" smtClean="0"/>
              <a:t>integerObject</a:t>
            </a:r>
            <a:r>
              <a:rPr lang="en-US" sz="2800" dirty="0" smtClean="0"/>
              <a:t> );</a:t>
            </a:r>
          </a:p>
          <a:p>
            <a:pPr>
              <a:buNone/>
            </a:pPr>
            <a:endParaRPr lang="en-US" sz="2800" dirty="0" smtClean="0"/>
          </a:p>
          <a:p>
            <a:pPr>
              <a:buNone/>
            </a:pPr>
            <a:r>
              <a:rPr lang="en-US" sz="2800" dirty="0" smtClean="0"/>
              <a:t>    </a:t>
            </a:r>
            <a:r>
              <a:rPr lang="en-US" sz="2800" dirty="0" err="1" smtClean="0"/>
              <a:t>int</a:t>
            </a:r>
            <a:r>
              <a:rPr lang="en-US" sz="2800" dirty="0" smtClean="0"/>
              <a:t> sum = </a:t>
            </a:r>
            <a:r>
              <a:rPr lang="en-US" sz="2800" dirty="0" err="1" smtClean="0"/>
              <a:t>intPrimitive</a:t>
            </a:r>
            <a:r>
              <a:rPr lang="en-US" sz="2800" dirty="0" smtClean="0"/>
              <a:t> + </a:t>
            </a:r>
            <a:r>
              <a:rPr lang="en-US" sz="2800" dirty="0" err="1" smtClean="0"/>
              <a:t>integerObject</a:t>
            </a:r>
            <a:r>
              <a:rPr lang="en-US" sz="2800" dirty="0" smtClean="0"/>
              <a:t>;</a:t>
            </a:r>
          </a:p>
          <a:p>
            <a:pPr>
              <a:buNone/>
            </a:pPr>
            <a:r>
              <a:rPr lang="en-US" sz="2800" dirty="0" smtClean="0"/>
              <a:t>    </a:t>
            </a:r>
            <a:r>
              <a:rPr lang="en-US" sz="2800" dirty="0" err="1" smtClean="0"/>
              <a:t>System.out.println</a:t>
            </a:r>
            <a:r>
              <a:rPr lang="en-US" sz="2800" dirty="0" smtClean="0"/>
              <a:t>( "The sum is " + sum );</a:t>
            </a:r>
          </a:p>
          <a:p>
            <a:pPr>
              <a:buNone/>
            </a:pPr>
            <a:r>
              <a:rPr lang="en-US" sz="2800" dirty="0" smtClean="0"/>
              <a:t>}</a:t>
            </a:r>
          </a:p>
          <a:p>
            <a:pPr>
              <a:buNone/>
            </a:pPr>
            <a:r>
              <a:rPr lang="en-US" sz="2800" dirty="0" smtClean="0"/>
              <a:t>}</a:t>
            </a:r>
          </a:p>
          <a:p>
            <a:pPr>
              <a:buNone/>
            </a:pPr>
            <a:r>
              <a:rPr lang="en-US" sz="4400" b="1" u="sng" dirty="0" smtClean="0">
                <a:solidFill>
                  <a:srgbClr val="C00000"/>
                </a:solidFill>
              </a:rPr>
              <a:t>The output is:</a:t>
            </a:r>
            <a:endParaRPr lang="en-US" sz="2500" b="1" u="sng" dirty="0" smtClean="0">
              <a:solidFill>
                <a:srgbClr val="C00000"/>
              </a:solidFill>
            </a:endParaRPr>
          </a:p>
          <a:p>
            <a:pPr lvl="1">
              <a:buNone/>
            </a:pPr>
            <a:r>
              <a:rPr lang="en-US" sz="3400" b="1" dirty="0" smtClean="0">
                <a:solidFill>
                  <a:schemeClr val="accent3">
                    <a:lumMod val="50000"/>
                  </a:schemeClr>
                </a:solidFill>
              </a:rPr>
              <a:t>The integer is 42</a:t>
            </a:r>
          </a:p>
          <a:p>
            <a:pPr lvl="1">
              <a:buNone/>
            </a:pPr>
            <a:r>
              <a:rPr lang="en-US" sz="3400" b="1" dirty="0" smtClean="0">
                <a:solidFill>
                  <a:schemeClr val="accent3">
                    <a:lumMod val="50000"/>
                  </a:schemeClr>
                </a:solidFill>
              </a:rPr>
              <a:t>The integer object is 42</a:t>
            </a:r>
          </a:p>
          <a:p>
            <a:pPr lvl="1">
              <a:buNone/>
            </a:pPr>
            <a:r>
              <a:rPr lang="en-US" sz="3400" b="1" dirty="0" smtClean="0">
                <a:solidFill>
                  <a:schemeClr val="accent3">
                    <a:lumMod val="50000"/>
                  </a:schemeClr>
                </a:solidFill>
              </a:rPr>
              <a:t>The sum is 84</a:t>
            </a:r>
            <a:endParaRPr lang="en-US" sz="3400" b="1" dirty="0">
              <a:solidFill>
                <a:schemeClr val="accent3">
                  <a:lumMod val="50000"/>
                </a:schemeClr>
              </a:solidFill>
            </a:endParaRPr>
          </a:p>
          <a:p>
            <a:pPr>
              <a:buNone/>
            </a:pP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Byte </a:t>
            </a:r>
            <a:r>
              <a:rPr lang="en-US" dirty="0" smtClean="0"/>
              <a:t>class</a:t>
            </a:r>
            <a:endParaRPr lang="en-US" dirty="0"/>
          </a:p>
        </p:txBody>
      </p:sp>
      <p:sp>
        <p:nvSpPr>
          <p:cNvPr id="3" name="Content Placeholder 2"/>
          <p:cNvSpPr>
            <a:spLocks noGrp="1"/>
          </p:cNvSpPr>
          <p:nvPr>
            <p:ph idx="1"/>
          </p:nvPr>
        </p:nvSpPr>
        <p:spPr/>
        <p:txBody>
          <a:bodyPr>
            <a:normAutofit/>
          </a:bodyPr>
          <a:lstStyle/>
          <a:p>
            <a:r>
              <a:rPr lang="en-US" dirty="0" smtClean="0"/>
              <a:t>The Byte class wraps a value of primitive type byte in an object. An object of type Byte contains a single field whose type is byte. </a:t>
            </a:r>
          </a:p>
          <a:p>
            <a:r>
              <a:rPr lang="en-US" dirty="0" smtClean="0"/>
              <a:t>In addition, this class provides several methods for converting a byte to a String and a String to a byte, as well as other constants and methods useful when dealing with a byte. </a:t>
            </a:r>
          </a:p>
          <a:p>
            <a:pPr>
              <a:buNone/>
            </a:pPr>
            <a:endParaRPr lang="en-US" dirty="0" smtClean="0"/>
          </a:p>
          <a:p>
            <a:pPr algn="ctr">
              <a:buNone/>
            </a:pPr>
            <a:r>
              <a:rPr lang="en-US" sz="2400" dirty="0" smtClean="0">
                <a:solidFill>
                  <a:srgbClr val="FF0000"/>
                </a:solidFill>
              </a:rPr>
              <a:t>http://java.sun.com/javase/6/docs/api/java/lang/Byte.html</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Byte</a:t>
            </a:r>
            <a:r>
              <a:rPr lang="en-US" dirty="0" smtClean="0"/>
              <a:t> Class Static Fields</a:t>
            </a:r>
            <a:endParaRPr lang="en-US" dirty="0"/>
          </a:p>
        </p:txBody>
      </p:sp>
      <p:sp>
        <p:nvSpPr>
          <p:cNvPr id="3" name="Content Placeholder 2"/>
          <p:cNvSpPr>
            <a:spLocks noGrp="1"/>
          </p:cNvSpPr>
          <p:nvPr>
            <p:ph idx="1"/>
          </p:nvPr>
        </p:nvSpPr>
        <p:spPr/>
        <p:txBody>
          <a:bodyPr>
            <a:normAutofit/>
          </a:bodyPr>
          <a:lstStyle/>
          <a:p>
            <a:r>
              <a:rPr lang="en-US" dirty="0" smtClean="0"/>
              <a:t>static byte </a:t>
            </a:r>
            <a:r>
              <a:rPr lang="en-US" b="1" dirty="0" smtClean="0">
                <a:hlinkClick r:id="rId2" action="ppaction://hlinkfile"/>
              </a:rPr>
              <a:t>MAX_VALUE</a:t>
            </a:r>
            <a:r>
              <a:rPr lang="en-US" dirty="0" smtClean="0"/>
              <a:t> </a:t>
            </a:r>
          </a:p>
          <a:p>
            <a:pPr>
              <a:buNone/>
            </a:pPr>
            <a:r>
              <a:rPr lang="en-US" sz="2400" dirty="0"/>
              <a:t>	</a:t>
            </a:r>
            <a:r>
              <a:rPr lang="en-US" sz="2400" dirty="0" smtClean="0"/>
              <a:t>A constant holding the maximum value a byte can have, </a:t>
            </a:r>
            <a:r>
              <a:rPr lang="en-US" sz="2400" dirty="0" smtClean="0">
                <a:solidFill>
                  <a:srgbClr val="FF0000"/>
                </a:solidFill>
              </a:rPr>
              <a:t>2</a:t>
            </a:r>
            <a:r>
              <a:rPr lang="en-US" sz="2400" baseline="30000" dirty="0" smtClean="0">
                <a:solidFill>
                  <a:srgbClr val="FF0000"/>
                </a:solidFill>
              </a:rPr>
              <a:t>7</a:t>
            </a:r>
            <a:r>
              <a:rPr lang="en-US" sz="2400" dirty="0" smtClean="0">
                <a:solidFill>
                  <a:srgbClr val="FF0000"/>
                </a:solidFill>
              </a:rPr>
              <a:t>-1</a:t>
            </a:r>
            <a:r>
              <a:rPr lang="en-US" sz="2400" dirty="0" smtClean="0"/>
              <a:t>. </a:t>
            </a:r>
          </a:p>
          <a:p>
            <a:pPr>
              <a:buNone/>
            </a:pPr>
            <a:endParaRPr lang="en-US" dirty="0" smtClean="0"/>
          </a:p>
          <a:p>
            <a:r>
              <a:rPr lang="en-US" dirty="0" smtClean="0"/>
              <a:t>static byte </a:t>
            </a:r>
            <a:r>
              <a:rPr lang="en-US" b="1" dirty="0" smtClean="0">
                <a:hlinkClick r:id="rId2" action="ppaction://hlinkfile"/>
              </a:rPr>
              <a:t>MIN_VALUE</a:t>
            </a:r>
            <a:r>
              <a:rPr lang="en-US" dirty="0" smtClean="0"/>
              <a:t> </a:t>
            </a:r>
          </a:p>
          <a:p>
            <a:pPr>
              <a:buNone/>
            </a:pPr>
            <a:r>
              <a:rPr lang="en-US" sz="2400" dirty="0" smtClean="0"/>
              <a:t>	A constant holding the minimum value a byte can have, </a:t>
            </a:r>
            <a:r>
              <a:rPr lang="en-US" sz="2400" dirty="0" smtClean="0">
                <a:solidFill>
                  <a:srgbClr val="FF0000"/>
                </a:solidFill>
              </a:rPr>
              <a:t>-2</a:t>
            </a:r>
            <a:r>
              <a:rPr lang="en-US" sz="2400" baseline="30000" dirty="0" smtClean="0">
                <a:solidFill>
                  <a:srgbClr val="FF0000"/>
                </a:solidFill>
              </a:rPr>
              <a:t>7</a:t>
            </a:r>
            <a:r>
              <a:rPr lang="en-US" sz="2400" dirty="0" smtClean="0"/>
              <a:t>. </a:t>
            </a:r>
          </a:p>
          <a:p>
            <a:pPr>
              <a:buNone/>
            </a:pPr>
            <a:endParaRPr lang="en-US" dirty="0" smtClean="0"/>
          </a:p>
          <a:p>
            <a:r>
              <a:rPr lang="en-US" dirty="0" smtClean="0"/>
              <a:t>static </a:t>
            </a:r>
            <a:r>
              <a:rPr lang="en-US" dirty="0" err="1" smtClean="0"/>
              <a:t>int</a:t>
            </a:r>
            <a:r>
              <a:rPr lang="en-US" dirty="0" smtClean="0"/>
              <a:t> </a:t>
            </a:r>
            <a:r>
              <a:rPr lang="en-US" b="1" dirty="0" smtClean="0">
                <a:hlinkClick r:id="rId2" action="ppaction://hlinkfile"/>
              </a:rPr>
              <a:t>SIZE</a:t>
            </a:r>
            <a:endParaRPr lang="en-US" dirty="0"/>
          </a:p>
          <a:p>
            <a:pPr>
              <a:buNone/>
            </a:pPr>
            <a:r>
              <a:rPr lang="en-US" sz="2400" dirty="0" smtClean="0"/>
              <a:t>	The number of bits used to represent a byte value in two's complement binary form.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smtClean="0">
                <a:solidFill>
                  <a:srgbClr val="FF0000"/>
                </a:solidFill>
              </a:rPr>
              <a:t>Byte</a:t>
            </a:r>
            <a:r>
              <a:rPr lang="en-US" dirty="0" smtClean="0"/>
              <a:t> Class Methods</a:t>
            </a:r>
            <a:endParaRPr lang="en-US" dirty="0"/>
          </a:p>
        </p:txBody>
      </p:sp>
      <p:sp>
        <p:nvSpPr>
          <p:cNvPr id="3" name="Content Placeholder 2"/>
          <p:cNvSpPr>
            <a:spLocks noGrp="1"/>
          </p:cNvSpPr>
          <p:nvPr>
            <p:ph idx="1"/>
          </p:nvPr>
        </p:nvSpPr>
        <p:spPr/>
        <p:txBody>
          <a:bodyPr>
            <a:normAutofit/>
          </a:bodyPr>
          <a:lstStyle/>
          <a:p>
            <a:r>
              <a:rPr lang="en-US" dirty="0" smtClean="0"/>
              <a:t>static byte </a:t>
            </a:r>
            <a:r>
              <a:rPr lang="en-US" b="1" dirty="0" err="1" smtClean="0">
                <a:hlinkClick r:id="rId2" action="ppaction://hlinkfile"/>
              </a:rPr>
              <a:t>parseByte</a:t>
            </a:r>
            <a:r>
              <a:rPr lang="en-US" dirty="0" smtClean="0"/>
              <a:t>(</a:t>
            </a:r>
            <a:r>
              <a:rPr lang="en-US" dirty="0" smtClean="0">
                <a:hlinkClick r:id="rId3" action="ppaction://hlinkfile" tooltip="class in java.lang"/>
              </a:rPr>
              <a:t>String</a:t>
            </a:r>
            <a:r>
              <a:rPr lang="en-US" dirty="0" smtClean="0"/>
              <a:t> s, </a:t>
            </a:r>
            <a:r>
              <a:rPr lang="en-US" dirty="0" err="1" smtClean="0"/>
              <a:t>int</a:t>
            </a:r>
            <a:r>
              <a:rPr lang="en-US" dirty="0" smtClean="0"/>
              <a:t> radix) </a:t>
            </a:r>
            <a:br>
              <a:rPr lang="en-US" dirty="0" smtClean="0"/>
            </a:br>
            <a:endParaRPr lang="en-US" dirty="0" smtClean="0"/>
          </a:p>
          <a:p>
            <a:pPr lvl="1">
              <a:buNone/>
            </a:pPr>
            <a:r>
              <a:rPr lang="en-US" sz="2400" b="1" dirty="0" smtClean="0">
                <a:solidFill>
                  <a:srgbClr val="FF0000"/>
                </a:solidFill>
              </a:rPr>
              <a:t>Parses the string argument as a signed byte in the radix specified by the second argument. </a:t>
            </a:r>
            <a:r>
              <a:rPr lang="en-US" sz="3200" b="1" dirty="0" smtClean="0">
                <a:solidFill>
                  <a:srgbClr val="FF0000"/>
                </a:solidFill>
              </a:rPr>
              <a:t> </a:t>
            </a:r>
          </a:p>
          <a:p>
            <a:r>
              <a:rPr lang="en-US" dirty="0" smtClean="0"/>
              <a:t> </a:t>
            </a:r>
            <a:r>
              <a:rPr lang="en-US" dirty="0" smtClean="0">
                <a:hlinkClick r:id="rId3" action="ppaction://hlinkfile" tooltip="class in java.lang"/>
              </a:rPr>
              <a:t>String</a:t>
            </a:r>
            <a:r>
              <a:rPr lang="en-US" dirty="0" smtClean="0"/>
              <a:t> </a:t>
            </a:r>
            <a:r>
              <a:rPr lang="en-US" b="1" dirty="0" err="1" smtClean="0">
                <a:hlinkClick r:id="rId2" action="ppaction://hlinkfile"/>
              </a:rPr>
              <a:t>toString</a:t>
            </a:r>
            <a:r>
              <a:rPr lang="en-US" dirty="0" smtClean="0"/>
              <a:t>() </a:t>
            </a:r>
            <a:br>
              <a:rPr lang="en-US" dirty="0" smtClean="0"/>
            </a:br>
            <a:r>
              <a:rPr lang="en-US" dirty="0" smtClean="0"/>
              <a:t> </a:t>
            </a:r>
          </a:p>
          <a:p>
            <a:pPr lvl="1">
              <a:buNone/>
            </a:pPr>
            <a:r>
              <a:rPr lang="en-US" sz="2400" b="1" dirty="0" smtClean="0">
                <a:solidFill>
                  <a:srgbClr val="FF0000"/>
                </a:solidFill>
              </a:rPr>
              <a:t>Returns a String object representing this Byte's value.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solidFill>
                  <a:srgbClr val="FF0000"/>
                </a:solidFill>
              </a:rPr>
              <a:t>Double</a:t>
            </a:r>
            <a:r>
              <a:rPr lang="en-US" b="1" dirty="0" smtClean="0"/>
              <a:t> Class Static Fields</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r>
              <a:rPr lang="en-US" sz="1600" dirty="0" smtClean="0"/>
              <a:t>static </a:t>
            </a:r>
            <a:r>
              <a:rPr lang="en-US" sz="1600" dirty="0" err="1" smtClean="0"/>
              <a:t>int</a:t>
            </a:r>
            <a:r>
              <a:rPr lang="en-US" sz="1600" dirty="0" smtClean="0"/>
              <a:t> </a:t>
            </a:r>
            <a:r>
              <a:rPr lang="en-US" sz="1600" b="1" dirty="0" smtClean="0">
                <a:hlinkClick r:id="rId2" action="ppaction://hlinkfile"/>
              </a:rPr>
              <a:t>MAX_EXPONENT</a:t>
            </a:r>
            <a:r>
              <a:rPr lang="en-US" sz="1600" dirty="0" smtClean="0"/>
              <a:t> </a:t>
            </a:r>
            <a:br>
              <a:rPr lang="en-US" sz="1600" dirty="0" smtClean="0"/>
            </a:br>
            <a:r>
              <a:rPr lang="en-US" sz="1600" dirty="0" smtClean="0"/>
              <a:t>          Maximum exponent a finite double variable may have. </a:t>
            </a:r>
          </a:p>
          <a:p>
            <a:r>
              <a:rPr lang="en-US" sz="1600" dirty="0" smtClean="0"/>
              <a:t>static double </a:t>
            </a:r>
            <a:r>
              <a:rPr lang="en-US" sz="1600" b="1" dirty="0" smtClean="0">
                <a:hlinkClick r:id="rId2" action="ppaction://hlinkfile"/>
              </a:rPr>
              <a:t>MAX_VALUE</a:t>
            </a:r>
            <a:r>
              <a:rPr lang="en-US" sz="1600" dirty="0" smtClean="0"/>
              <a:t> </a:t>
            </a:r>
            <a:br>
              <a:rPr lang="en-US" sz="1600" dirty="0" smtClean="0"/>
            </a:br>
            <a:r>
              <a:rPr lang="en-US" sz="1600" dirty="0" smtClean="0"/>
              <a:t>          A constant holding the largest positive finite value of type double, (2-2</a:t>
            </a:r>
            <a:r>
              <a:rPr lang="en-US" sz="1600" baseline="30000" dirty="0" smtClean="0"/>
              <a:t>-52</a:t>
            </a:r>
            <a:r>
              <a:rPr lang="en-US" sz="1600" dirty="0" smtClean="0"/>
              <a:t>)·2</a:t>
            </a:r>
            <a:r>
              <a:rPr lang="en-US" sz="1600" baseline="30000" dirty="0" smtClean="0"/>
              <a:t>1023</a:t>
            </a:r>
            <a:r>
              <a:rPr lang="en-US" sz="1600" dirty="0" smtClean="0"/>
              <a:t>. </a:t>
            </a:r>
          </a:p>
          <a:p>
            <a:r>
              <a:rPr lang="en-US" sz="1600" dirty="0" smtClean="0"/>
              <a:t>static </a:t>
            </a:r>
            <a:r>
              <a:rPr lang="en-US" sz="1600" dirty="0" err="1" smtClean="0"/>
              <a:t>int</a:t>
            </a:r>
            <a:r>
              <a:rPr lang="en-US" sz="1600" dirty="0" smtClean="0"/>
              <a:t> </a:t>
            </a:r>
            <a:r>
              <a:rPr lang="en-US" sz="1600" b="1" dirty="0" smtClean="0">
                <a:hlinkClick r:id="rId2" action="ppaction://hlinkfile"/>
              </a:rPr>
              <a:t>MIN_EXPONENT</a:t>
            </a:r>
            <a:r>
              <a:rPr lang="en-US" sz="1600" dirty="0" smtClean="0"/>
              <a:t> </a:t>
            </a:r>
            <a:br>
              <a:rPr lang="en-US" sz="1600" dirty="0" smtClean="0"/>
            </a:br>
            <a:r>
              <a:rPr lang="en-US" sz="1600" dirty="0" smtClean="0"/>
              <a:t>          Minimum exponent a normalized double variable may have. </a:t>
            </a:r>
          </a:p>
          <a:p>
            <a:r>
              <a:rPr lang="en-US" sz="1600" dirty="0" smtClean="0"/>
              <a:t>static double </a:t>
            </a:r>
            <a:r>
              <a:rPr lang="en-US" sz="1600" b="1" dirty="0" smtClean="0">
                <a:hlinkClick r:id="rId2" action="ppaction://hlinkfile"/>
              </a:rPr>
              <a:t>MIN_NORMAL</a:t>
            </a:r>
            <a:r>
              <a:rPr lang="en-US" sz="1600" dirty="0" smtClean="0"/>
              <a:t> </a:t>
            </a:r>
            <a:br>
              <a:rPr lang="en-US" sz="1600" dirty="0" smtClean="0"/>
            </a:br>
            <a:r>
              <a:rPr lang="en-US" sz="1600" dirty="0" smtClean="0"/>
              <a:t>          A constant holding the smallest positive normal value of type double, 2</a:t>
            </a:r>
            <a:r>
              <a:rPr lang="en-US" sz="1600" baseline="30000" dirty="0" smtClean="0"/>
              <a:t>-1022</a:t>
            </a:r>
            <a:r>
              <a:rPr lang="en-US" sz="1600" dirty="0" smtClean="0"/>
              <a:t>. </a:t>
            </a:r>
          </a:p>
          <a:p>
            <a:r>
              <a:rPr lang="en-US" sz="1600" dirty="0" smtClean="0"/>
              <a:t>static double </a:t>
            </a:r>
            <a:r>
              <a:rPr lang="en-US" sz="1600" b="1" dirty="0" smtClean="0">
                <a:hlinkClick r:id="rId2" action="ppaction://hlinkfile"/>
              </a:rPr>
              <a:t>MIN_VALUE</a:t>
            </a:r>
            <a:r>
              <a:rPr lang="en-US" sz="1600" dirty="0" smtClean="0"/>
              <a:t> </a:t>
            </a:r>
            <a:br>
              <a:rPr lang="en-US" sz="1600" dirty="0" smtClean="0"/>
            </a:br>
            <a:r>
              <a:rPr lang="en-US" sz="1600" dirty="0" smtClean="0"/>
              <a:t>          A constant holding the smallest positive nonzero value of type double, 2</a:t>
            </a:r>
            <a:r>
              <a:rPr lang="en-US" sz="1600" baseline="30000" dirty="0" smtClean="0"/>
              <a:t>-1074</a:t>
            </a:r>
            <a:r>
              <a:rPr lang="en-US" sz="1600" dirty="0" smtClean="0"/>
              <a:t>. </a:t>
            </a:r>
          </a:p>
          <a:p>
            <a:r>
              <a:rPr lang="en-US" sz="1600" dirty="0" smtClean="0"/>
              <a:t>static double </a:t>
            </a:r>
            <a:r>
              <a:rPr lang="en-US" sz="1600" b="1" dirty="0" err="1" smtClean="0">
                <a:hlinkClick r:id="rId2" action="ppaction://hlinkfile"/>
              </a:rPr>
              <a:t>NaN</a:t>
            </a:r>
            <a:r>
              <a:rPr lang="en-US" sz="1600" dirty="0" smtClean="0"/>
              <a:t> </a:t>
            </a:r>
            <a:br>
              <a:rPr lang="en-US" sz="1600" dirty="0" smtClean="0"/>
            </a:br>
            <a:r>
              <a:rPr lang="en-US" sz="1600" dirty="0" smtClean="0"/>
              <a:t>          A constant holding a Not-a-Number (</a:t>
            </a:r>
            <a:r>
              <a:rPr lang="en-US" sz="1600" dirty="0" err="1" smtClean="0"/>
              <a:t>NaN</a:t>
            </a:r>
            <a:r>
              <a:rPr lang="en-US" sz="1600" dirty="0" smtClean="0"/>
              <a:t>) value of type double. </a:t>
            </a:r>
          </a:p>
          <a:p>
            <a:r>
              <a:rPr lang="en-US" sz="1600" dirty="0" smtClean="0"/>
              <a:t>static double </a:t>
            </a:r>
            <a:r>
              <a:rPr lang="en-US" sz="1600" b="1" dirty="0" smtClean="0">
                <a:hlinkClick r:id="rId2" action="ppaction://hlinkfile"/>
              </a:rPr>
              <a:t>NEGATIVE_INFINITY</a:t>
            </a:r>
            <a:r>
              <a:rPr lang="en-US" sz="1600" dirty="0" smtClean="0"/>
              <a:t> </a:t>
            </a:r>
            <a:br>
              <a:rPr lang="en-US" sz="1600" dirty="0" smtClean="0"/>
            </a:br>
            <a:r>
              <a:rPr lang="en-US" sz="1600" dirty="0" smtClean="0"/>
              <a:t>          A constant holding the negative infinity of type double. </a:t>
            </a:r>
          </a:p>
          <a:p>
            <a:r>
              <a:rPr lang="en-US" sz="1600" dirty="0" smtClean="0"/>
              <a:t>static double </a:t>
            </a:r>
            <a:r>
              <a:rPr lang="en-US" sz="1600" b="1" dirty="0" smtClean="0">
                <a:hlinkClick r:id="rId2" action="ppaction://hlinkfile"/>
              </a:rPr>
              <a:t>POSITIVE_INFINITY</a:t>
            </a:r>
            <a:r>
              <a:rPr lang="en-US" sz="1600" dirty="0" smtClean="0"/>
              <a:t> </a:t>
            </a:r>
            <a:br>
              <a:rPr lang="en-US" sz="1600" dirty="0" smtClean="0"/>
            </a:br>
            <a:r>
              <a:rPr lang="en-US" sz="1600" dirty="0" smtClean="0"/>
              <a:t>          A constant holding the positive infinity of type double.</a:t>
            </a:r>
          </a:p>
          <a:p>
            <a:r>
              <a:rPr lang="en-US" sz="1600" dirty="0" smtClean="0"/>
              <a:t>static </a:t>
            </a:r>
            <a:r>
              <a:rPr lang="en-US" sz="1600" dirty="0" err="1" smtClean="0"/>
              <a:t>int</a:t>
            </a:r>
            <a:r>
              <a:rPr lang="en-US" sz="1600" dirty="0" smtClean="0"/>
              <a:t> </a:t>
            </a:r>
            <a:r>
              <a:rPr lang="en-US" sz="1600" b="1" dirty="0" smtClean="0">
                <a:hlinkClick r:id="rId2" action="ppaction://hlinkfile"/>
              </a:rPr>
              <a:t>SIZE</a:t>
            </a:r>
            <a:r>
              <a:rPr lang="en-US" sz="1600" dirty="0" smtClean="0"/>
              <a:t> </a:t>
            </a:r>
            <a:br>
              <a:rPr lang="en-US" sz="1600" dirty="0" smtClean="0"/>
            </a:br>
            <a:r>
              <a:rPr lang="en-US" sz="1600" dirty="0" smtClean="0"/>
              <a:t>          The number of bits used to represent a double value. </a:t>
            </a:r>
          </a:p>
          <a:p>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smtClean="0">
                <a:solidFill>
                  <a:srgbClr val="FF0000"/>
                </a:solidFill>
              </a:rPr>
              <a:t>Double</a:t>
            </a:r>
            <a:r>
              <a:rPr lang="en-US" dirty="0" smtClean="0"/>
              <a:t> Class Methods</a:t>
            </a:r>
            <a:endParaRPr lang="en-US" dirty="0"/>
          </a:p>
        </p:txBody>
      </p:sp>
      <p:sp>
        <p:nvSpPr>
          <p:cNvPr id="3" name="Content Placeholder 2"/>
          <p:cNvSpPr>
            <a:spLocks noGrp="1"/>
          </p:cNvSpPr>
          <p:nvPr>
            <p:ph idx="1"/>
          </p:nvPr>
        </p:nvSpPr>
        <p:spPr/>
        <p:txBody>
          <a:bodyPr>
            <a:normAutofit/>
          </a:bodyPr>
          <a:lstStyle/>
          <a:p>
            <a:r>
              <a:rPr lang="en-US" dirty="0" smtClean="0"/>
              <a:t>static double </a:t>
            </a:r>
            <a:r>
              <a:rPr lang="en-US" b="1" dirty="0" err="1" smtClean="0">
                <a:hlinkClick r:id="rId2" action="ppaction://hlinkfile"/>
              </a:rPr>
              <a:t>parseDouble</a:t>
            </a:r>
            <a:r>
              <a:rPr lang="en-US" dirty="0" smtClean="0"/>
              <a:t>(</a:t>
            </a:r>
            <a:r>
              <a:rPr lang="en-US" dirty="0" smtClean="0">
                <a:hlinkClick r:id="rId3" action="ppaction://hlinkfile" tooltip="class in java.lang"/>
              </a:rPr>
              <a:t>String</a:t>
            </a:r>
            <a:r>
              <a:rPr lang="en-US" dirty="0" smtClean="0"/>
              <a:t> s) </a:t>
            </a:r>
            <a:br>
              <a:rPr lang="en-US" dirty="0" smtClean="0"/>
            </a:br>
            <a:r>
              <a:rPr lang="en-US" dirty="0" smtClean="0"/>
              <a:t>Returns a new double initialized to the value represented by the specified String, as performed by the </a:t>
            </a:r>
            <a:r>
              <a:rPr lang="en-US" dirty="0" err="1" smtClean="0"/>
              <a:t>valueOf</a:t>
            </a:r>
            <a:r>
              <a:rPr lang="en-US" dirty="0" smtClean="0"/>
              <a:t> method of class Double.  </a:t>
            </a:r>
          </a:p>
          <a:p>
            <a:r>
              <a:rPr lang="en-US" dirty="0" smtClean="0">
                <a:hlinkClick r:id="rId3" action="ppaction://hlinkfile" tooltip="class in java.lang"/>
              </a:rPr>
              <a:t>String</a:t>
            </a:r>
            <a:r>
              <a:rPr lang="en-US" dirty="0" smtClean="0"/>
              <a:t> </a:t>
            </a:r>
            <a:r>
              <a:rPr lang="en-US" b="1" dirty="0" err="1" smtClean="0">
                <a:hlinkClick r:id="rId2" action="ppaction://hlinkfile"/>
              </a:rPr>
              <a:t>toString</a:t>
            </a:r>
            <a:r>
              <a:rPr lang="en-US" dirty="0" smtClean="0"/>
              <a:t>() </a:t>
            </a:r>
            <a:br>
              <a:rPr lang="en-US" dirty="0" smtClean="0"/>
            </a:br>
            <a:r>
              <a:rPr lang="en-US" dirty="0" smtClean="0"/>
              <a:t>          Returns a string representation of this Double object.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public class </a:t>
            </a:r>
            <a:r>
              <a:rPr lang="en-US" dirty="0" err="1" smtClean="0"/>
              <a:t>DemoWrapper</a:t>
            </a:r>
            <a:endParaRPr lang="en-US" dirty="0" smtClean="0"/>
          </a:p>
          <a:p>
            <a:pPr>
              <a:buNone/>
            </a:pPr>
            <a:r>
              <a:rPr lang="en-US" dirty="0" smtClean="0"/>
              <a:t>{</a:t>
            </a:r>
          </a:p>
          <a:p>
            <a:pPr>
              <a:buNone/>
            </a:pPr>
            <a:r>
              <a:rPr lang="en-US" dirty="0" smtClean="0"/>
              <a:t>  public static void main( String[] </a:t>
            </a:r>
            <a:r>
              <a:rPr lang="en-US" dirty="0" err="1" smtClean="0"/>
              <a:t>args</a:t>
            </a:r>
            <a:r>
              <a:rPr lang="en-US" dirty="0" smtClean="0"/>
              <a:t> )</a:t>
            </a:r>
          </a:p>
          <a:p>
            <a:pPr>
              <a:buNone/>
            </a:pPr>
            <a:r>
              <a:rPr lang="en-US" dirty="0" smtClean="0"/>
              <a:t>  {</a:t>
            </a:r>
          </a:p>
          <a:p>
            <a:pPr>
              <a:buNone/>
            </a:pPr>
            <a:endParaRPr lang="en-US" dirty="0" smtClean="0"/>
          </a:p>
          <a:p>
            <a:pPr>
              <a:buNone/>
            </a:pPr>
            <a:r>
              <a:rPr lang="en-US" dirty="0" smtClean="0"/>
              <a:t>    </a:t>
            </a:r>
            <a:r>
              <a:rPr lang="en-US" dirty="0" err="1" smtClean="0"/>
              <a:t>int</a:t>
            </a:r>
            <a:r>
              <a:rPr lang="en-US" dirty="0" smtClean="0"/>
              <a:t> i1 = </a:t>
            </a:r>
            <a:r>
              <a:rPr lang="en-US" dirty="0" err="1" smtClean="0"/>
              <a:t>Integer.</a:t>
            </a:r>
            <a:r>
              <a:rPr lang="en-US" sz="3600" dirty="0" err="1" smtClean="0">
                <a:solidFill>
                  <a:srgbClr val="FF0000"/>
                </a:solidFill>
              </a:rPr>
              <a:t>parseInt</a:t>
            </a:r>
            <a:r>
              <a:rPr lang="en-US" dirty="0" smtClean="0"/>
              <a:t>( "76" );    			// convert "76" to an </a:t>
            </a:r>
            <a:r>
              <a:rPr lang="en-US" dirty="0" err="1" smtClean="0"/>
              <a:t>int</a:t>
            </a:r>
            <a:endParaRPr lang="en-US" dirty="0" smtClean="0"/>
          </a:p>
          <a:p>
            <a:pPr>
              <a:buNone/>
            </a:pPr>
            <a:r>
              <a:rPr lang="en-US" dirty="0" smtClean="0"/>
              <a:t>    Integer i2 = </a:t>
            </a:r>
            <a:r>
              <a:rPr lang="en-US" dirty="0" err="1" smtClean="0"/>
              <a:t>Integer</a:t>
            </a:r>
            <a:r>
              <a:rPr lang="en-US" sz="3600" dirty="0" err="1" smtClean="0">
                <a:solidFill>
                  <a:srgbClr val="FF0000"/>
                </a:solidFill>
              </a:rPr>
              <a:t>.valueOf</a:t>
            </a:r>
            <a:r>
              <a:rPr lang="en-US" dirty="0" smtClean="0"/>
              <a:t>( "76" ); 		// convert "76" to Integer</a:t>
            </a:r>
          </a:p>
          <a:p>
            <a:pPr>
              <a:buNone/>
            </a:pPr>
            <a:r>
              <a:rPr lang="en-US" dirty="0" smtClean="0"/>
              <a:t>    </a:t>
            </a:r>
            <a:r>
              <a:rPr lang="en-US" dirty="0" err="1" smtClean="0"/>
              <a:t>System.out.println</a:t>
            </a:r>
            <a:r>
              <a:rPr lang="en-US" dirty="0" smtClean="0"/>
              <a:t>( "\</a:t>
            </a:r>
            <a:r>
              <a:rPr lang="en-US" dirty="0" err="1" smtClean="0"/>
              <a:t>nThe</a:t>
            </a:r>
            <a:r>
              <a:rPr lang="en-US" dirty="0" smtClean="0"/>
              <a:t> value of i1 is " + i1 );</a:t>
            </a:r>
          </a:p>
          <a:p>
            <a:pPr>
              <a:buNone/>
            </a:pPr>
            <a:r>
              <a:rPr lang="en-US" dirty="0" smtClean="0"/>
              <a:t>    </a:t>
            </a:r>
            <a:r>
              <a:rPr lang="en-US" dirty="0" err="1" smtClean="0"/>
              <a:t>System.out.println</a:t>
            </a:r>
            <a:r>
              <a:rPr lang="en-US" dirty="0" smtClean="0"/>
              <a:t>( "The value of i2 is " + i2 );</a:t>
            </a:r>
          </a:p>
          <a:p>
            <a:pPr>
              <a:buNone/>
            </a:pPr>
            <a:r>
              <a:rPr lang="en-US" dirty="0" smtClean="0"/>
              <a:t>}</a:t>
            </a:r>
          </a:p>
          <a:p>
            <a:pPr>
              <a:buNone/>
            </a:pPr>
            <a:r>
              <a:rPr lang="en-US" dirty="0" smtClean="0"/>
              <a:t>}</a:t>
            </a:r>
          </a:p>
          <a:p>
            <a:pPr>
              <a:buNone/>
            </a:pPr>
            <a:r>
              <a:rPr lang="en-US" sz="4400" b="1" u="sng" dirty="0" smtClean="0">
                <a:solidFill>
                  <a:srgbClr val="C00000"/>
                </a:solidFill>
              </a:rPr>
              <a:t>The output is:</a:t>
            </a:r>
            <a:endParaRPr lang="en-US" sz="2500" b="1" u="sng" dirty="0" smtClean="0">
              <a:solidFill>
                <a:srgbClr val="C00000"/>
              </a:solidFill>
            </a:endParaRPr>
          </a:p>
          <a:p>
            <a:pPr lvl="1">
              <a:buNone/>
            </a:pPr>
            <a:r>
              <a:rPr lang="en-US" sz="3400" b="1" dirty="0" smtClean="0">
                <a:solidFill>
                  <a:schemeClr val="accent3">
                    <a:lumMod val="50000"/>
                  </a:schemeClr>
                </a:solidFill>
              </a:rPr>
              <a:t>The value of i1 is  76</a:t>
            </a:r>
          </a:p>
          <a:p>
            <a:pPr lvl="1">
              <a:buNone/>
            </a:pPr>
            <a:r>
              <a:rPr lang="en-US" sz="3400" b="1" dirty="0" smtClean="0">
                <a:solidFill>
                  <a:schemeClr val="accent3">
                    <a:lumMod val="50000"/>
                  </a:schemeClr>
                </a:solidFill>
              </a:rPr>
              <a:t>The value of i2 is  76</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public class </a:t>
            </a:r>
            <a:r>
              <a:rPr lang="en-US" dirty="0" err="1" smtClean="0"/>
              <a:t>DemoWrapper</a:t>
            </a:r>
            <a:endParaRPr lang="en-US" dirty="0" smtClean="0"/>
          </a:p>
          <a:p>
            <a:pPr>
              <a:buNone/>
            </a:pPr>
            <a:r>
              <a:rPr lang="en-US" dirty="0" smtClean="0"/>
              <a:t>{</a:t>
            </a:r>
          </a:p>
          <a:p>
            <a:pPr>
              <a:buNone/>
            </a:pPr>
            <a:r>
              <a:rPr lang="en-US" dirty="0" smtClean="0"/>
              <a:t>  public static void main( String[] </a:t>
            </a:r>
            <a:r>
              <a:rPr lang="en-US" dirty="0" err="1" smtClean="0"/>
              <a:t>args</a:t>
            </a:r>
            <a:r>
              <a:rPr lang="en-US" dirty="0" smtClean="0"/>
              <a:t> )</a:t>
            </a:r>
          </a:p>
          <a:p>
            <a:pPr>
              <a:buNone/>
            </a:pPr>
            <a:r>
              <a:rPr lang="en-US" dirty="0" smtClean="0"/>
              <a:t>  {</a:t>
            </a:r>
          </a:p>
          <a:p>
            <a:pPr>
              <a:buNone/>
            </a:pPr>
            <a:r>
              <a:rPr lang="en-US" dirty="0" smtClean="0"/>
              <a:t>    double d1 = </a:t>
            </a:r>
            <a:r>
              <a:rPr lang="en-US" dirty="0" err="1" smtClean="0"/>
              <a:t>Double.</a:t>
            </a:r>
            <a:r>
              <a:rPr lang="en-US" sz="3800" b="1" dirty="0" err="1" smtClean="0">
                <a:solidFill>
                  <a:srgbClr val="FF0000"/>
                </a:solidFill>
              </a:rPr>
              <a:t>parseDouble</a:t>
            </a:r>
            <a:r>
              <a:rPr lang="en-US" dirty="0" smtClean="0"/>
              <a:t>( "58.32" );</a:t>
            </a:r>
          </a:p>
          <a:p>
            <a:pPr>
              <a:buNone/>
            </a:pPr>
            <a:r>
              <a:rPr lang="en-US" dirty="0" smtClean="0"/>
              <a:t>    Double d2 = </a:t>
            </a:r>
            <a:r>
              <a:rPr lang="en-US" dirty="0" err="1" smtClean="0"/>
              <a:t>Double</a:t>
            </a:r>
            <a:r>
              <a:rPr lang="en-US" sz="3800" b="1" dirty="0" err="1" smtClean="0">
                <a:solidFill>
                  <a:srgbClr val="FF0000"/>
                </a:solidFill>
              </a:rPr>
              <a:t>.valueOf</a:t>
            </a:r>
            <a:r>
              <a:rPr lang="en-US" dirty="0" smtClean="0"/>
              <a:t>( "58.32" );</a:t>
            </a:r>
          </a:p>
          <a:p>
            <a:pPr>
              <a:buNone/>
            </a:pPr>
            <a:r>
              <a:rPr lang="en-US" dirty="0" smtClean="0"/>
              <a:t>    </a:t>
            </a:r>
            <a:r>
              <a:rPr lang="en-US" dirty="0" err="1" smtClean="0"/>
              <a:t>System.out.println</a:t>
            </a:r>
            <a:r>
              <a:rPr lang="en-US" dirty="0" smtClean="0"/>
              <a:t>( "\</a:t>
            </a:r>
            <a:r>
              <a:rPr lang="en-US" dirty="0" err="1" smtClean="0"/>
              <a:t>nThe</a:t>
            </a:r>
            <a:r>
              <a:rPr lang="en-US" dirty="0" smtClean="0"/>
              <a:t> value of d1 is " + d1 );</a:t>
            </a:r>
          </a:p>
          <a:p>
            <a:pPr>
              <a:buNone/>
            </a:pPr>
            <a:r>
              <a:rPr lang="en-US" dirty="0" smtClean="0"/>
              <a:t>    </a:t>
            </a:r>
            <a:r>
              <a:rPr lang="en-US" dirty="0" err="1" smtClean="0"/>
              <a:t>System.out.println</a:t>
            </a:r>
            <a:r>
              <a:rPr lang="en-US" dirty="0" smtClean="0"/>
              <a:t>( "The value of d2 is " + d2 );</a:t>
            </a:r>
          </a:p>
          <a:p>
            <a:pPr>
              <a:buNone/>
            </a:pPr>
            <a:r>
              <a:rPr lang="en-US" dirty="0" smtClean="0"/>
              <a:t>  }</a:t>
            </a:r>
          </a:p>
          <a:p>
            <a:pPr>
              <a:buNone/>
            </a:pPr>
            <a:r>
              <a:rPr lang="en-US" dirty="0" smtClean="0"/>
              <a:t>}</a:t>
            </a:r>
          </a:p>
          <a:p>
            <a:pPr>
              <a:buNone/>
            </a:pPr>
            <a:r>
              <a:rPr lang="en-US" sz="4400" b="1" u="sng" dirty="0" smtClean="0">
                <a:solidFill>
                  <a:srgbClr val="C00000"/>
                </a:solidFill>
              </a:rPr>
              <a:t>The output is:</a:t>
            </a:r>
            <a:endParaRPr lang="en-US" sz="2500" b="1" u="sng" dirty="0" smtClean="0">
              <a:solidFill>
                <a:srgbClr val="C00000"/>
              </a:solidFill>
            </a:endParaRPr>
          </a:p>
          <a:p>
            <a:pPr lvl="1">
              <a:buNone/>
            </a:pPr>
            <a:r>
              <a:rPr lang="en-US" sz="3400" b="1" dirty="0" smtClean="0">
                <a:solidFill>
                  <a:schemeClr val="accent3">
                    <a:lumMod val="50000"/>
                  </a:schemeClr>
                </a:solidFill>
              </a:rPr>
              <a:t>The value of d1 is  58.32</a:t>
            </a:r>
          </a:p>
          <a:p>
            <a:pPr lvl="1">
              <a:buNone/>
            </a:pPr>
            <a:r>
              <a:rPr lang="en-US" sz="3400" b="1" dirty="0" smtClean="0">
                <a:solidFill>
                  <a:schemeClr val="accent3">
                    <a:lumMod val="50000"/>
                  </a:schemeClr>
                </a:solidFill>
              </a:rPr>
              <a:t>The value of d2 is  58.32</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Type-Safe</a:t>
            </a:r>
            <a:r>
              <a:rPr lang="en-US" dirty="0" smtClean="0"/>
              <a:t> </a:t>
            </a:r>
            <a:r>
              <a:rPr lang="en-US" dirty="0"/>
              <a:t>I</a:t>
            </a:r>
            <a:r>
              <a:rPr lang="en-US" dirty="0" smtClean="0"/>
              <a:t>nput Using Scanner</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smtClean="0">
                <a:solidFill>
                  <a:srgbClr val="FF0000"/>
                </a:solidFill>
              </a:rPr>
              <a:t>An input value can be read using </a:t>
            </a:r>
            <a:r>
              <a:rPr lang="en-US" sz="3400" dirty="0">
                <a:solidFill>
                  <a:srgbClr val="FF0000"/>
                </a:solidFill>
              </a:rPr>
              <a:t>S</a:t>
            </a:r>
            <a:r>
              <a:rPr lang="en-US" sz="3400" dirty="0" smtClean="0">
                <a:solidFill>
                  <a:srgbClr val="FF0000"/>
                </a:solidFill>
              </a:rPr>
              <a:t>canner class</a:t>
            </a:r>
          </a:p>
          <a:p>
            <a:pPr>
              <a:buNone/>
            </a:pPr>
            <a:r>
              <a:rPr lang="en-US" dirty="0" smtClean="0"/>
              <a:t>// Reading an integer from the user</a:t>
            </a:r>
          </a:p>
          <a:p>
            <a:pPr>
              <a:buNone/>
            </a:pPr>
            <a:r>
              <a:rPr lang="en-US" dirty="0" smtClean="0"/>
              <a:t>import </a:t>
            </a:r>
            <a:r>
              <a:rPr lang="en-US" dirty="0" err="1" smtClean="0">
                <a:solidFill>
                  <a:srgbClr val="FF0000"/>
                </a:solidFill>
              </a:rPr>
              <a:t>java.util.Scanner</a:t>
            </a:r>
            <a:r>
              <a:rPr lang="en-US" dirty="0" smtClean="0"/>
              <a:t>;</a:t>
            </a:r>
          </a:p>
          <a:p>
            <a:pPr>
              <a:buNone/>
            </a:pPr>
            <a:r>
              <a:rPr lang="en-US" dirty="0" smtClean="0"/>
              <a:t>public class </a:t>
            </a:r>
            <a:r>
              <a:rPr lang="en-US" dirty="0" err="1" smtClean="0"/>
              <a:t>ReadInteger</a:t>
            </a:r>
            <a:endParaRPr lang="en-US" dirty="0" smtClean="0"/>
          </a:p>
          <a:p>
            <a:pPr>
              <a:buNone/>
            </a:pPr>
            <a:r>
              <a:rPr lang="en-US" dirty="0" smtClean="0"/>
              <a:t>{</a:t>
            </a:r>
          </a:p>
          <a:p>
            <a:pPr>
              <a:buNone/>
            </a:pPr>
            <a:r>
              <a:rPr lang="en-US" dirty="0" smtClean="0"/>
              <a:t>  public static void main( String [] </a:t>
            </a:r>
            <a:r>
              <a:rPr lang="en-US" dirty="0" err="1" smtClean="0"/>
              <a:t>args</a:t>
            </a:r>
            <a:r>
              <a:rPr lang="en-US" dirty="0" smtClean="0"/>
              <a:t> )</a:t>
            </a:r>
          </a:p>
          <a:p>
            <a:pPr>
              <a:buNone/>
            </a:pPr>
            <a:r>
              <a:rPr lang="en-US" dirty="0" smtClean="0"/>
              <a:t>  {</a:t>
            </a:r>
          </a:p>
          <a:p>
            <a:pPr>
              <a:buNone/>
            </a:pPr>
            <a:r>
              <a:rPr lang="en-US" dirty="0" smtClean="0"/>
              <a:t>       </a:t>
            </a:r>
            <a:r>
              <a:rPr lang="en-US" dirty="0" smtClean="0">
                <a:solidFill>
                  <a:srgbClr val="FF0000"/>
                </a:solidFill>
              </a:rPr>
              <a:t>Scanner scan = new Scanner( </a:t>
            </a:r>
            <a:r>
              <a:rPr lang="en-US" dirty="0" err="1" smtClean="0">
                <a:solidFill>
                  <a:srgbClr val="FF0000"/>
                </a:solidFill>
              </a:rPr>
              <a:t>System.in</a:t>
            </a:r>
            <a:r>
              <a:rPr lang="en-US" dirty="0" smtClean="0">
                <a:solidFill>
                  <a:srgbClr val="FF0000"/>
                </a:solidFill>
              </a:rPr>
              <a:t> );</a:t>
            </a:r>
          </a:p>
          <a:p>
            <a:pPr>
              <a:buNone/>
            </a:pPr>
            <a:r>
              <a:rPr lang="en-US" dirty="0" smtClean="0"/>
              <a:t>       </a:t>
            </a:r>
            <a:r>
              <a:rPr lang="en-US" dirty="0" err="1" smtClean="0"/>
              <a:t>System.out.print</a:t>
            </a:r>
            <a:r>
              <a:rPr lang="en-US" dirty="0" smtClean="0"/>
              <a:t>( "Enter your age as an integer &gt; " );</a:t>
            </a:r>
          </a:p>
          <a:p>
            <a:pPr>
              <a:buNone/>
            </a:pPr>
            <a:r>
              <a:rPr lang="en-US" dirty="0" smtClean="0"/>
              <a:t>       </a:t>
            </a:r>
            <a:r>
              <a:rPr lang="en-US" dirty="0" err="1" smtClean="0">
                <a:solidFill>
                  <a:srgbClr val="FF0000"/>
                </a:solidFill>
              </a:rPr>
              <a:t>int</a:t>
            </a:r>
            <a:r>
              <a:rPr lang="en-US" dirty="0" smtClean="0">
                <a:solidFill>
                  <a:srgbClr val="FF0000"/>
                </a:solidFill>
              </a:rPr>
              <a:t> age = </a:t>
            </a:r>
            <a:r>
              <a:rPr lang="en-US" dirty="0" err="1" smtClean="0">
                <a:solidFill>
                  <a:srgbClr val="FF0000"/>
                </a:solidFill>
              </a:rPr>
              <a:t>scan.nextInt</a:t>
            </a:r>
            <a:r>
              <a:rPr lang="en-US" dirty="0" smtClean="0">
                <a:solidFill>
                  <a:srgbClr val="FF0000"/>
                </a:solidFill>
              </a:rPr>
              <a:t>( );</a:t>
            </a:r>
          </a:p>
          <a:p>
            <a:pPr>
              <a:buNone/>
            </a:pPr>
            <a:r>
              <a:rPr lang="en-US" dirty="0" smtClean="0"/>
              <a:t>       </a:t>
            </a:r>
            <a:r>
              <a:rPr lang="en-US" dirty="0" err="1" smtClean="0"/>
              <a:t>System.out.println</a:t>
            </a:r>
            <a:r>
              <a:rPr lang="en-US" dirty="0" smtClean="0"/>
              <a:t>( "Your age is " + age );</a:t>
            </a:r>
          </a:p>
          <a:p>
            <a:pPr>
              <a:buNone/>
            </a:pPr>
            <a:r>
              <a:rPr lang="en-US" dirty="0" smtClean="0"/>
              <a:t>  }</a:t>
            </a:r>
          </a:p>
          <a:p>
            <a:pPr>
              <a:buNone/>
            </a:pPr>
            <a:r>
              <a:rPr lang="en-US" dirty="0" smtClean="0"/>
              <a:t>}</a:t>
            </a:r>
          </a:p>
          <a:p>
            <a:pPr>
              <a:buNone/>
            </a:pPr>
            <a:r>
              <a:rPr lang="en-US" dirty="0" smtClean="0"/>
              <a:t>If user enters an invalid input (‘a’), </a:t>
            </a:r>
            <a:r>
              <a:rPr lang="en-US" b="1" u="sng" dirty="0" err="1" smtClean="0">
                <a:solidFill>
                  <a:srgbClr val="FF0000"/>
                </a:solidFill>
              </a:rPr>
              <a:t>InputMismatchException</a:t>
            </a:r>
            <a:r>
              <a:rPr lang="en-US" dirty="0" smtClean="0"/>
              <a:t> is generated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lstStyle/>
          <a:p>
            <a:r>
              <a:rPr lang="en-US" dirty="0" smtClean="0"/>
              <a:t>A primitive type is predefined by the language and is named by a </a:t>
            </a:r>
            <a:r>
              <a:rPr lang="en-US" b="1" u="sng" dirty="0" smtClean="0">
                <a:solidFill>
                  <a:srgbClr val="FF0000"/>
                </a:solidFill>
              </a:rPr>
              <a:t>reserved keyword</a:t>
            </a:r>
            <a:r>
              <a:rPr lang="en-US" dirty="0" smtClean="0"/>
              <a:t>. </a:t>
            </a:r>
          </a:p>
          <a:p>
            <a:r>
              <a:rPr lang="en-US" dirty="0" smtClean="0"/>
              <a:t>There are </a:t>
            </a:r>
            <a:r>
              <a:rPr lang="en-US" b="1" u="sng" dirty="0" smtClean="0">
                <a:solidFill>
                  <a:srgbClr val="FF0000"/>
                </a:solidFill>
              </a:rPr>
              <a:t>eight primitive data types </a:t>
            </a:r>
            <a:r>
              <a:rPr lang="en-US" dirty="0" smtClean="0"/>
              <a:t>supported by the Java programming language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Type-Safe</a:t>
            </a:r>
            <a:r>
              <a:rPr lang="en-US" dirty="0" smtClean="0"/>
              <a:t> Input Using Scanner</a:t>
            </a:r>
            <a:endParaRPr lang="en-US" dirty="0"/>
          </a:p>
        </p:txBody>
      </p:sp>
      <p:sp>
        <p:nvSpPr>
          <p:cNvPr id="3" name="Content Placeholder 2"/>
          <p:cNvSpPr>
            <a:spLocks noGrp="1"/>
          </p:cNvSpPr>
          <p:nvPr>
            <p:ph idx="1"/>
          </p:nvPr>
        </p:nvSpPr>
        <p:spPr/>
        <p:txBody>
          <a:bodyPr/>
          <a:lstStyle/>
          <a:p>
            <a:r>
              <a:rPr lang="en-US" dirty="0" smtClean="0"/>
              <a:t>We can make our program more robust by checking, before we read, that the </a:t>
            </a:r>
            <a:r>
              <a:rPr lang="en-US" u="sng" dirty="0" smtClean="0">
                <a:solidFill>
                  <a:srgbClr val="FF0000"/>
                </a:solidFill>
              </a:rPr>
              <a:t>next token matches our expected input</a:t>
            </a:r>
          </a:p>
          <a:p>
            <a:endParaRPr lang="en-US" u="sng" dirty="0" smtClean="0">
              <a:solidFill>
                <a:srgbClr val="FF0000"/>
              </a:solidFill>
            </a:endParaRPr>
          </a:p>
          <a:p>
            <a:r>
              <a:rPr lang="en-US" dirty="0" smtClean="0"/>
              <a:t>The </a:t>
            </a:r>
            <a:r>
              <a:rPr lang="en-US" b="1" i="1" u="sng" dirty="0" smtClean="0">
                <a:solidFill>
                  <a:srgbClr val="FF0000"/>
                </a:solidFill>
              </a:rPr>
              <a:t>Scanner class </a:t>
            </a:r>
            <a:r>
              <a:rPr lang="en-US" dirty="0" smtClean="0"/>
              <a:t>provides </a:t>
            </a:r>
            <a:r>
              <a:rPr lang="en-US" b="1" i="1" u="sng" dirty="0" err="1" smtClean="0">
                <a:solidFill>
                  <a:srgbClr val="FF0000"/>
                </a:solidFill>
              </a:rPr>
              <a:t>hasNext</a:t>
            </a:r>
            <a:r>
              <a:rPr lang="en-US" dirty="0" smtClean="0"/>
              <a:t> methods for doing this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solidFill>
                  <a:srgbClr val="FF0000"/>
                </a:solidFill>
              </a:rPr>
              <a:t>Type-Safe</a:t>
            </a:r>
            <a:r>
              <a:rPr lang="en-US" dirty="0" smtClean="0"/>
              <a:t> Input Using Scanner</a:t>
            </a:r>
            <a:endParaRPr lang="en-US" dirty="0"/>
          </a:p>
        </p:txBody>
      </p:sp>
      <p:graphicFrame>
        <p:nvGraphicFramePr>
          <p:cNvPr id="4" name="Content Placeholder 3"/>
          <p:cNvGraphicFramePr>
            <a:graphicFrameLocks noGrp="1"/>
          </p:cNvGraphicFramePr>
          <p:nvPr>
            <p:ph idx="1"/>
          </p:nvPr>
        </p:nvGraphicFramePr>
        <p:xfrm>
          <a:off x="1219200" y="2514600"/>
          <a:ext cx="7162800" cy="3571240"/>
        </p:xfrm>
        <a:graphic>
          <a:graphicData uri="http://schemas.openxmlformats.org/drawingml/2006/table">
            <a:tbl>
              <a:tblPr firstRow="1" bandRow="1">
                <a:tableStyleId>{5C22544A-7EE6-4342-B048-85BDC9FD1C3A}</a:tableStyleId>
              </a:tblPr>
              <a:tblGrid>
                <a:gridCol w="1524000"/>
                <a:gridCol w="5638800"/>
              </a:tblGrid>
              <a:tr h="370840">
                <a:tc>
                  <a:txBody>
                    <a:bodyPr/>
                    <a:lstStyle/>
                    <a:p>
                      <a:r>
                        <a:rPr lang="en-US" dirty="0" smtClean="0"/>
                        <a:t>Return value</a:t>
                      </a:r>
                      <a:endParaRPr lang="en-US" dirty="0"/>
                    </a:p>
                  </a:txBody>
                  <a:tcPr/>
                </a:tc>
                <a:tc>
                  <a:txBody>
                    <a:bodyPr/>
                    <a:lstStyle/>
                    <a:p>
                      <a:r>
                        <a:rPr lang="en-US" dirty="0" smtClean="0"/>
                        <a:t>Method name and argument list</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a:t>
                      </a:r>
                      <a:r>
                        <a:rPr lang="en-US" dirty="0" smtClean="0">
                          <a:solidFill>
                            <a:srgbClr val="FF0000"/>
                          </a:solidFill>
                        </a:rPr>
                        <a:t>() </a:t>
                      </a:r>
                      <a:r>
                        <a:rPr lang="en-US" dirty="0" smtClean="0"/>
                        <a:t>– returns true if there is another token in the input stream,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hasNextByte</a:t>
                      </a:r>
                      <a:r>
                        <a:rPr lang="en-US" dirty="0" smtClean="0">
                          <a:solidFill>
                            <a:srgbClr val="FF0000"/>
                          </a:solidFill>
                        </a:rPr>
                        <a:t>() </a:t>
                      </a:r>
                      <a:r>
                        <a:rPr lang="en-US" dirty="0" smtClean="0"/>
                        <a:t>- – returns true if the token in the input stream can be read as a byte,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hasNextShort</a:t>
                      </a:r>
                      <a:r>
                        <a:rPr lang="en-US" dirty="0" smtClean="0">
                          <a:solidFill>
                            <a:srgbClr val="FF0000"/>
                          </a:solidFill>
                        </a:rPr>
                        <a:t>() </a:t>
                      </a:r>
                      <a:r>
                        <a:rPr lang="en-US" dirty="0" smtClean="0"/>
                        <a:t>- – returns true if the token in the input stream can be read as a Short,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hasNextInt</a:t>
                      </a:r>
                      <a:r>
                        <a:rPr lang="en-US" dirty="0" smtClean="0">
                          <a:solidFill>
                            <a:srgbClr val="FF0000"/>
                          </a:solidFill>
                        </a:rPr>
                        <a:t>() </a:t>
                      </a:r>
                      <a:r>
                        <a:rPr lang="en-US" dirty="0" smtClean="0"/>
                        <a:t>- – returns true if the token in the input stream can be read as an </a:t>
                      </a:r>
                      <a:r>
                        <a:rPr lang="en-US" dirty="0" err="1" smtClean="0"/>
                        <a:t>int</a:t>
                      </a:r>
                      <a:r>
                        <a:rPr lang="en-US" dirty="0" smtClean="0"/>
                        <a:t>,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hasNextLong</a:t>
                      </a:r>
                      <a:r>
                        <a:rPr lang="en-US" dirty="0" smtClean="0">
                          <a:solidFill>
                            <a:srgbClr val="FF0000"/>
                          </a:solidFill>
                        </a:rPr>
                        <a:t>() </a:t>
                      </a:r>
                      <a:r>
                        <a:rPr lang="en-US" dirty="0" smtClean="0"/>
                        <a:t>- – returns true if the token in the input stream can be read as a Long, false otherwise</a:t>
                      </a:r>
                      <a:endParaRPr lang="en-US" dirty="0"/>
                    </a:p>
                  </a:txBody>
                  <a:tcPr/>
                </a:tc>
              </a:tr>
            </a:tbl>
          </a:graphicData>
        </a:graphic>
      </p:graphicFrame>
      <p:sp>
        <p:nvSpPr>
          <p:cNvPr id="5" name="TextBox 4"/>
          <p:cNvSpPr txBox="1"/>
          <p:nvPr/>
        </p:nvSpPr>
        <p:spPr>
          <a:xfrm>
            <a:off x="1219200" y="1447800"/>
            <a:ext cx="7086600" cy="830997"/>
          </a:xfrm>
          <a:prstGeom prst="rect">
            <a:avLst/>
          </a:prstGeom>
          <a:noFill/>
        </p:spPr>
        <p:txBody>
          <a:bodyPr wrap="square" rtlCol="0">
            <a:spAutoFit/>
          </a:bodyPr>
          <a:lstStyle/>
          <a:p>
            <a:r>
              <a:rPr lang="en-US" sz="2400" dirty="0" smtClean="0"/>
              <a:t>The </a:t>
            </a:r>
            <a:r>
              <a:rPr lang="en-US" sz="2400" b="1" dirty="0" err="1" smtClean="0">
                <a:solidFill>
                  <a:srgbClr val="FF0000"/>
                </a:solidFill>
              </a:rPr>
              <a:t>hasNext</a:t>
            </a:r>
            <a:r>
              <a:rPr lang="en-US" sz="2400" dirty="0" smtClean="0"/>
              <a:t> methods return true if the next token can be read as the data type specified.</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Type-Safe</a:t>
            </a:r>
            <a:r>
              <a:rPr lang="en-US" dirty="0" smtClean="0"/>
              <a:t> Input Using Scanner</a:t>
            </a:r>
            <a:endParaRPr lang="en-US" dirty="0"/>
          </a:p>
        </p:txBody>
      </p:sp>
      <p:graphicFrame>
        <p:nvGraphicFramePr>
          <p:cNvPr id="4" name="Content Placeholder 3"/>
          <p:cNvGraphicFramePr>
            <a:graphicFrameLocks noGrp="1"/>
          </p:cNvGraphicFramePr>
          <p:nvPr>
            <p:ph idx="1"/>
          </p:nvPr>
        </p:nvGraphicFramePr>
        <p:xfrm>
          <a:off x="1219200" y="2209800"/>
          <a:ext cx="7162800" cy="2931160"/>
        </p:xfrm>
        <a:graphic>
          <a:graphicData uri="http://schemas.openxmlformats.org/drawingml/2006/table">
            <a:tbl>
              <a:tblPr firstRow="1" bandRow="1">
                <a:tableStyleId>{5C22544A-7EE6-4342-B048-85BDC9FD1C3A}</a:tableStyleId>
              </a:tblPr>
              <a:tblGrid>
                <a:gridCol w="1524000"/>
                <a:gridCol w="5638800"/>
              </a:tblGrid>
              <a:tr h="370840">
                <a:tc>
                  <a:txBody>
                    <a:bodyPr/>
                    <a:lstStyle/>
                    <a:p>
                      <a:r>
                        <a:rPr lang="en-US" dirty="0" smtClean="0"/>
                        <a:t>Return value</a:t>
                      </a:r>
                      <a:endParaRPr lang="en-US" dirty="0"/>
                    </a:p>
                  </a:txBody>
                  <a:tcPr/>
                </a:tc>
                <a:tc>
                  <a:txBody>
                    <a:bodyPr/>
                    <a:lstStyle/>
                    <a:p>
                      <a:r>
                        <a:rPr lang="en-US" dirty="0" smtClean="0"/>
                        <a:t>Method name and argument list</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hasNextFloat</a:t>
                      </a:r>
                      <a:r>
                        <a:rPr lang="en-US" dirty="0" smtClean="0">
                          <a:solidFill>
                            <a:srgbClr val="FF0000"/>
                          </a:solidFill>
                        </a:rPr>
                        <a:t>() </a:t>
                      </a:r>
                      <a:r>
                        <a:rPr lang="en-US" dirty="0" smtClean="0"/>
                        <a:t>– returns true if the token in the input stream can be read as a byte,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hasNextDouble</a:t>
                      </a:r>
                      <a:r>
                        <a:rPr lang="en-US" dirty="0" smtClean="0">
                          <a:solidFill>
                            <a:srgbClr val="FF0000"/>
                          </a:solidFill>
                        </a:rPr>
                        <a:t>() </a:t>
                      </a:r>
                      <a:r>
                        <a:rPr lang="en-US" dirty="0" smtClean="0"/>
                        <a:t> – returns true if the token in the input stream can be read as a double, false otherwise</a:t>
                      </a:r>
                      <a:endParaRPr lang="en-US" dirty="0"/>
                    </a:p>
                  </a:txBody>
                  <a:tcPr/>
                </a:tc>
              </a:tr>
              <a:tr h="370840">
                <a:tc>
                  <a:txBody>
                    <a:bodyPr/>
                    <a:lstStyle/>
                    <a:p>
                      <a:r>
                        <a:rPr lang="en-US" dirty="0" err="1" smtClean="0"/>
                        <a:t>boolean</a:t>
                      </a:r>
                      <a:endParaRPr lang="en-US" dirty="0"/>
                    </a:p>
                  </a:txBody>
                  <a:tcPr/>
                </a:tc>
                <a:tc>
                  <a:txBody>
                    <a:bodyPr/>
                    <a:lstStyle/>
                    <a:p>
                      <a:r>
                        <a:rPr lang="en-US" dirty="0" err="1" smtClean="0">
                          <a:solidFill>
                            <a:srgbClr val="FF0000"/>
                          </a:solidFill>
                        </a:rPr>
                        <a:t>hasNextBoolean</a:t>
                      </a:r>
                      <a:r>
                        <a:rPr lang="en-US" dirty="0" smtClean="0">
                          <a:solidFill>
                            <a:srgbClr val="FF0000"/>
                          </a:solidFill>
                        </a:rPr>
                        <a:t>() </a:t>
                      </a:r>
                      <a:r>
                        <a:rPr lang="en-US" dirty="0" smtClean="0"/>
                        <a:t>– returns true if the token in the input stream can be read as a </a:t>
                      </a:r>
                      <a:r>
                        <a:rPr lang="en-US" dirty="0" err="1" smtClean="0"/>
                        <a:t>boolean</a:t>
                      </a:r>
                      <a:r>
                        <a:rPr lang="en-US" dirty="0" smtClean="0"/>
                        <a:t>, false otherwise</a:t>
                      </a:r>
                      <a:endParaRPr lang="en-US" dirty="0"/>
                    </a:p>
                  </a:txBody>
                  <a:tcPr/>
                </a:tc>
              </a:tr>
              <a:tr h="370840">
                <a:tc>
                  <a:txBody>
                    <a:bodyPr/>
                    <a:lstStyle/>
                    <a:p>
                      <a:r>
                        <a:rPr lang="en-US" dirty="0" smtClean="0"/>
                        <a:t>String</a:t>
                      </a:r>
                      <a:endParaRPr lang="en-US" dirty="0"/>
                    </a:p>
                  </a:txBody>
                  <a:tcPr/>
                </a:tc>
                <a:tc>
                  <a:txBody>
                    <a:bodyPr/>
                    <a:lstStyle/>
                    <a:p>
                      <a:r>
                        <a:rPr lang="en-US" dirty="0" err="1" smtClean="0">
                          <a:solidFill>
                            <a:srgbClr val="FF0000"/>
                          </a:solidFill>
                        </a:rPr>
                        <a:t>nextLine</a:t>
                      </a:r>
                      <a:r>
                        <a:rPr lang="en-US" dirty="0" smtClean="0">
                          <a:solidFill>
                            <a:srgbClr val="FF0000"/>
                          </a:solidFill>
                        </a:rPr>
                        <a:t>()</a:t>
                      </a:r>
                      <a:r>
                        <a:rPr lang="en-US" dirty="0" smtClean="0"/>
                        <a:t> – returns the remainder of the input line as a String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Type-Safe</a:t>
            </a:r>
            <a:r>
              <a:rPr lang="en-US" dirty="0" smtClean="0"/>
              <a:t> Input Using Scanner</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Type-Safe Input Using Scanner</a:t>
            </a:r>
          </a:p>
          <a:p>
            <a:pPr>
              <a:buNone/>
            </a:pPr>
            <a:r>
              <a:rPr lang="en-US" dirty="0" smtClean="0"/>
              <a:t> import </a:t>
            </a:r>
            <a:r>
              <a:rPr lang="en-US" dirty="0" err="1" smtClean="0"/>
              <a:t>java.util.Scanner</a:t>
            </a:r>
            <a:r>
              <a:rPr lang="en-US" dirty="0" smtClean="0"/>
              <a:t>;</a:t>
            </a:r>
          </a:p>
          <a:p>
            <a:pPr>
              <a:buNone/>
            </a:pPr>
            <a:r>
              <a:rPr lang="en-US" dirty="0" smtClean="0"/>
              <a:t> public class </a:t>
            </a:r>
            <a:r>
              <a:rPr lang="en-US" dirty="0" err="1" smtClean="0"/>
              <a:t>TypeSafeReadInteger</a:t>
            </a:r>
            <a:endParaRPr lang="en-US" dirty="0" smtClean="0"/>
          </a:p>
          <a:p>
            <a:pPr>
              <a:buNone/>
            </a:pPr>
            <a:r>
              <a:rPr lang="en-US" dirty="0" smtClean="0"/>
              <a:t> {</a:t>
            </a:r>
          </a:p>
          <a:p>
            <a:pPr>
              <a:buNone/>
            </a:pPr>
            <a:r>
              <a:rPr lang="en-US" dirty="0" smtClean="0"/>
              <a:t>    public static void main( String [] </a:t>
            </a:r>
            <a:r>
              <a:rPr lang="en-US" dirty="0" err="1" smtClean="0"/>
              <a:t>args</a:t>
            </a:r>
            <a:r>
              <a:rPr lang="en-US" dirty="0" smtClean="0"/>
              <a:t> )</a:t>
            </a:r>
          </a:p>
          <a:p>
            <a:pPr>
              <a:buNone/>
            </a:pPr>
            <a:r>
              <a:rPr lang="en-US" dirty="0" smtClean="0"/>
              <a:t>    {</a:t>
            </a:r>
          </a:p>
          <a:p>
            <a:pPr>
              <a:buNone/>
            </a:pPr>
            <a:r>
              <a:rPr lang="en-US" dirty="0" smtClean="0"/>
              <a:t>      Scanner scan = new Scanner( </a:t>
            </a:r>
            <a:r>
              <a:rPr lang="en-US" dirty="0" err="1" smtClean="0"/>
              <a:t>System.in</a:t>
            </a:r>
            <a:r>
              <a:rPr lang="en-US" dirty="0" smtClean="0"/>
              <a:t> );</a:t>
            </a:r>
          </a:p>
          <a:p>
            <a:pPr>
              <a:buNone/>
            </a:pPr>
            <a:r>
              <a:rPr lang="en-US" dirty="0" smtClean="0"/>
              <a:t>      </a:t>
            </a:r>
            <a:r>
              <a:rPr lang="en-US" dirty="0" err="1" smtClean="0"/>
              <a:t>System.out.print</a:t>
            </a:r>
            <a:r>
              <a:rPr lang="en-US" dirty="0" smtClean="0"/>
              <a:t>( "Enter your age as an integer &gt; " );</a:t>
            </a:r>
          </a:p>
          <a:p>
            <a:pPr>
              <a:buNone/>
            </a:pPr>
            <a:r>
              <a:rPr lang="en-US" sz="4200" b="1" dirty="0" smtClean="0">
                <a:solidFill>
                  <a:srgbClr val="FF0000"/>
                </a:solidFill>
              </a:rPr>
              <a:t>      while ( ! </a:t>
            </a:r>
            <a:r>
              <a:rPr lang="en-US" sz="4200" b="1" dirty="0" err="1" smtClean="0">
                <a:solidFill>
                  <a:srgbClr val="FF0000"/>
                </a:solidFill>
              </a:rPr>
              <a:t>scan.hasNextInt</a:t>
            </a:r>
            <a:r>
              <a:rPr lang="en-US" sz="4200" b="1" dirty="0" smtClean="0">
                <a:solidFill>
                  <a:srgbClr val="FF0000"/>
                </a:solidFill>
              </a:rPr>
              <a:t>( ) )</a:t>
            </a:r>
          </a:p>
          <a:p>
            <a:pPr>
              <a:buNone/>
            </a:pPr>
            <a:r>
              <a:rPr lang="en-US" sz="4200" b="1" dirty="0" smtClean="0">
                <a:solidFill>
                  <a:srgbClr val="FF0000"/>
                </a:solidFill>
              </a:rPr>
              <a:t>      {</a:t>
            </a:r>
          </a:p>
          <a:p>
            <a:pPr>
              <a:buNone/>
            </a:pPr>
            <a:r>
              <a:rPr lang="en-US" sz="4200" b="1" dirty="0" smtClean="0">
                <a:solidFill>
                  <a:srgbClr val="FF0000"/>
                </a:solidFill>
              </a:rPr>
              <a:t>            String garbage = </a:t>
            </a:r>
            <a:r>
              <a:rPr lang="en-US" sz="4200" b="1" dirty="0" err="1" smtClean="0">
                <a:solidFill>
                  <a:srgbClr val="FF0000"/>
                </a:solidFill>
              </a:rPr>
              <a:t>scan.nextLine</a:t>
            </a:r>
            <a:r>
              <a:rPr lang="en-US" sz="4200" b="1" dirty="0" smtClean="0">
                <a:solidFill>
                  <a:srgbClr val="FF0000"/>
                </a:solidFill>
              </a:rPr>
              <a:t>( );</a:t>
            </a:r>
          </a:p>
          <a:p>
            <a:pPr>
              <a:buNone/>
            </a:pPr>
            <a:r>
              <a:rPr lang="en-US" sz="4200" b="1" dirty="0" smtClean="0">
                <a:solidFill>
                  <a:srgbClr val="FF0000"/>
                </a:solidFill>
              </a:rPr>
              <a:t>            </a:t>
            </a:r>
            <a:r>
              <a:rPr lang="en-US" sz="4200" b="1" dirty="0" err="1" smtClean="0">
                <a:solidFill>
                  <a:srgbClr val="FF0000"/>
                </a:solidFill>
              </a:rPr>
              <a:t>System.out.print</a:t>
            </a:r>
            <a:r>
              <a:rPr lang="en-US" sz="4200" b="1" dirty="0" smtClean="0">
                <a:solidFill>
                  <a:srgbClr val="FF0000"/>
                </a:solidFill>
              </a:rPr>
              <a:t>( "\</a:t>
            </a:r>
            <a:r>
              <a:rPr lang="en-US" sz="4200" b="1" dirty="0" err="1" smtClean="0">
                <a:solidFill>
                  <a:srgbClr val="FF0000"/>
                </a:solidFill>
              </a:rPr>
              <a:t>nPlease</a:t>
            </a:r>
            <a:r>
              <a:rPr lang="en-US" sz="4200" b="1" dirty="0" smtClean="0">
                <a:solidFill>
                  <a:srgbClr val="FF0000"/>
                </a:solidFill>
              </a:rPr>
              <a:t> enter an integer &gt; " );</a:t>
            </a:r>
          </a:p>
          <a:p>
            <a:pPr>
              <a:buNone/>
            </a:pPr>
            <a:r>
              <a:rPr lang="en-US" sz="4200" b="1" dirty="0" smtClean="0">
                <a:solidFill>
                  <a:srgbClr val="FF0000"/>
                </a:solidFill>
              </a:rPr>
              <a:t>      }</a:t>
            </a:r>
          </a:p>
          <a:p>
            <a:pPr>
              <a:buNone/>
            </a:pPr>
            <a:r>
              <a:rPr lang="en-US" dirty="0" smtClean="0"/>
              <a:t>      </a:t>
            </a:r>
            <a:r>
              <a:rPr lang="en-US" dirty="0" err="1" smtClean="0"/>
              <a:t>int</a:t>
            </a:r>
            <a:r>
              <a:rPr lang="en-US" dirty="0" smtClean="0"/>
              <a:t> age = </a:t>
            </a:r>
            <a:r>
              <a:rPr lang="en-US" dirty="0" err="1" smtClean="0"/>
              <a:t>scan.nextInt</a:t>
            </a:r>
            <a:r>
              <a:rPr lang="en-US" dirty="0" smtClean="0"/>
              <a:t>( );</a:t>
            </a:r>
          </a:p>
          <a:p>
            <a:pPr>
              <a:buNone/>
            </a:pPr>
            <a:r>
              <a:rPr lang="en-US" dirty="0" smtClean="0"/>
              <a:t>      </a:t>
            </a:r>
            <a:r>
              <a:rPr lang="en-US" dirty="0" err="1" smtClean="0"/>
              <a:t>System.out.println</a:t>
            </a:r>
            <a:r>
              <a:rPr lang="en-US" dirty="0" smtClean="0"/>
              <a:t>( "Your age is " + age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Operators</a:t>
            </a:r>
            <a:endParaRPr lang="en-US" dirty="0"/>
          </a:p>
        </p:txBody>
      </p:sp>
      <p:sp>
        <p:nvSpPr>
          <p:cNvPr id="3" name="Content Placeholder 2"/>
          <p:cNvSpPr>
            <a:spLocks noGrp="1"/>
          </p:cNvSpPr>
          <p:nvPr>
            <p:ph idx="1"/>
          </p:nvPr>
        </p:nvSpPr>
        <p:spPr>
          <a:xfrm>
            <a:off x="381000" y="1524000"/>
            <a:ext cx="8229600" cy="5105400"/>
          </a:xfrm>
        </p:spPr>
        <p:txBody>
          <a:bodyPr>
            <a:normAutofit/>
          </a:bodyPr>
          <a:lstStyle/>
          <a:p>
            <a:pPr>
              <a:buNone/>
            </a:pPr>
            <a:r>
              <a:rPr lang="en-US" dirty="0" smtClean="0"/>
              <a:t>Operators are </a:t>
            </a:r>
            <a:r>
              <a:rPr lang="en-US" dirty="0" smtClean="0">
                <a:solidFill>
                  <a:srgbClr val="FF0000"/>
                </a:solidFill>
              </a:rPr>
              <a:t>special symbols </a:t>
            </a:r>
            <a:r>
              <a:rPr lang="en-US" dirty="0" smtClean="0"/>
              <a:t>that perform specific operations on one, two, or three </a:t>
            </a:r>
            <a:r>
              <a:rPr lang="en-US" i="1" dirty="0" smtClean="0"/>
              <a:t>operands</a:t>
            </a:r>
            <a:r>
              <a:rPr lang="en-US" dirty="0" smtClean="0"/>
              <a:t>, and then return a result. They are:</a:t>
            </a:r>
          </a:p>
          <a:p>
            <a:pPr marL="0" lvl="0" indent="0" fontAlgn="base">
              <a:spcBef>
                <a:spcPct val="0"/>
              </a:spcBef>
              <a:spcAft>
                <a:spcPct val="0"/>
              </a:spcAft>
              <a:buNone/>
            </a:pPr>
            <a:r>
              <a:rPr lang="en-US" dirty="0" smtClean="0"/>
              <a:t> </a:t>
            </a:r>
          </a:p>
          <a:p>
            <a:pPr marL="400050" lvl="1" indent="0" fontAlgn="base">
              <a:spcBef>
                <a:spcPct val="0"/>
              </a:spcBef>
              <a:spcAft>
                <a:spcPct val="0"/>
              </a:spcAft>
              <a:buNone/>
            </a:pPr>
            <a:r>
              <a:rPr lang="en-US" sz="2000" b="1" u="sng" dirty="0" smtClean="0">
                <a:solidFill>
                  <a:srgbClr val="FF0000"/>
                </a:solidFill>
                <a:latin typeface="Arial" pitchFamily="34" charset="0"/>
                <a:cs typeface="Arial" pitchFamily="34" charset="0"/>
              </a:rPr>
              <a:t>Simple Assignment Operator</a:t>
            </a:r>
          </a:p>
          <a:p>
            <a:pPr marL="400050" lvl="1" indent="0" fontAlgn="base">
              <a:spcBef>
                <a:spcPct val="0"/>
              </a:spcBef>
              <a:spcAft>
                <a:spcPct val="0"/>
              </a:spcAft>
              <a:buNone/>
            </a:pPr>
            <a:endParaRPr lang="en-US" sz="2400" b="1" dirty="0" smtClean="0">
              <a:solidFill>
                <a:srgbClr val="FF0000"/>
              </a:solidFill>
              <a:latin typeface="Arial" pitchFamily="34" charset="0"/>
              <a:cs typeface="Arial" pitchFamily="34" charset="0"/>
            </a:endParaRPr>
          </a:p>
          <a:p>
            <a:pPr marL="800100" lvl="2" indent="0" eaLnBrk="0" fontAlgn="base" hangingPunct="0">
              <a:spcBef>
                <a:spcPct val="0"/>
              </a:spcBef>
              <a:spcAft>
                <a:spcPct val="0"/>
              </a:spcAft>
              <a:buNone/>
            </a:pPr>
            <a:r>
              <a:rPr lang="en-US" sz="2000" dirty="0" smtClean="0">
                <a:latin typeface="Arial Unicode MS" pitchFamily="34" charset="-128"/>
                <a:cs typeface="Arial" pitchFamily="34" charset="0"/>
              </a:rPr>
              <a:t>=     Simple assignment operator </a:t>
            </a:r>
            <a:endParaRPr lang="en-US" sz="1200" dirty="0" smtClean="0">
              <a:latin typeface="Arial" pitchFamily="34" charset="0"/>
              <a:cs typeface="Arial" pitchFamily="34" charset="0"/>
            </a:endParaRPr>
          </a:p>
          <a:p>
            <a:pPr marL="400050" lvl="1" indent="0" eaLnBrk="0" fontAlgn="base" hangingPunct="0">
              <a:spcBef>
                <a:spcPct val="0"/>
              </a:spcBef>
              <a:spcAft>
                <a:spcPct val="0"/>
              </a:spcAft>
              <a:buNone/>
            </a:pPr>
            <a:endParaRPr lang="en-US" b="1" dirty="0" smtClean="0">
              <a:solidFill>
                <a:srgbClr val="E76F00"/>
              </a:solidFill>
              <a:latin typeface="Arial" pitchFamily="34" charset="0"/>
              <a:cs typeface="Arial" pitchFamily="34" charset="0"/>
            </a:endParaRPr>
          </a:p>
          <a:p>
            <a:pPr marL="400050" lvl="1" indent="0" eaLnBrk="0" fontAlgn="base" hangingPunct="0">
              <a:spcBef>
                <a:spcPct val="0"/>
              </a:spcBef>
              <a:spcAft>
                <a:spcPct val="0"/>
              </a:spcAft>
              <a:buNone/>
            </a:pPr>
            <a:r>
              <a:rPr lang="en-US" sz="2000" b="1" u="sng" dirty="0" smtClean="0">
                <a:solidFill>
                  <a:srgbClr val="FF0000"/>
                </a:solidFill>
                <a:latin typeface="Arial" pitchFamily="34" charset="0"/>
                <a:cs typeface="Arial" pitchFamily="34" charset="0"/>
              </a:rPr>
              <a:t>Arithmetic Operators</a:t>
            </a:r>
          </a:p>
          <a:p>
            <a:pPr marL="800100" lvl="2" indent="0" eaLnBrk="0" fontAlgn="base" hangingPunct="0">
              <a:spcBef>
                <a:spcPct val="0"/>
              </a:spcBef>
              <a:spcAft>
                <a:spcPct val="0"/>
              </a:spcAft>
              <a:buNone/>
            </a:pPr>
            <a:r>
              <a:rPr lang="en-US" sz="2000" dirty="0" smtClean="0">
                <a:latin typeface="Arial Unicode MS" pitchFamily="34" charset="-128"/>
                <a:cs typeface="Arial" pitchFamily="34" charset="0"/>
              </a:rPr>
              <a:t>+    Additive operator (also used for String concatenation) </a:t>
            </a:r>
          </a:p>
          <a:p>
            <a:pPr marL="800100" lvl="2" indent="0" eaLnBrk="0" fontAlgn="base" hangingPunct="0">
              <a:spcBef>
                <a:spcPct val="0"/>
              </a:spcBef>
              <a:spcAft>
                <a:spcPct val="0"/>
              </a:spcAft>
              <a:buFontTx/>
              <a:buChar char="-"/>
            </a:pPr>
            <a:r>
              <a:rPr lang="en-US" sz="2000" dirty="0" smtClean="0">
                <a:latin typeface="Arial Unicode MS" pitchFamily="34" charset="-128"/>
                <a:cs typeface="Arial" pitchFamily="34" charset="0"/>
              </a:rPr>
              <a:t>    Subtraction operator</a:t>
            </a:r>
          </a:p>
          <a:p>
            <a:pPr marL="800100" lvl="2" indent="0" eaLnBrk="0" fontAlgn="base" hangingPunct="0">
              <a:spcBef>
                <a:spcPct val="0"/>
              </a:spcBef>
              <a:spcAft>
                <a:spcPct val="0"/>
              </a:spcAft>
              <a:buNone/>
            </a:pPr>
            <a:r>
              <a:rPr lang="en-US" sz="2000" dirty="0" smtClean="0">
                <a:latin typeface="Arial Unicode MS" pitchFamily="34" charset="-128"/>
                <a:cs typeface="Arial" pitchFamily="34" charset="0"/>
              </a:rPr>
              <a:t>*    Multiplication operator </a:t>
            </a:r>
          </a:p>
          <a:p>
            <a:pPr marL="800100" lvl="2" indent="0" eaLnBrk="0" fontAlgn="base" hangingPunct="0">
              <a:spcBef>
                <a:spcPct val="0"/>
              </a:spcBef>
              <a:spcAft>
                <a:spcPct val="0"/>
              </a:spcAft>
              <a:buNone/>
            </a:pPr>
            <a:r>
              <a:rPr lang="en-US" sz="2000" dirty="0" smtClean="0">
                <a:latin typeface="Arial Unicode MS" pitchFamily="34" charset="-128"/>
                <a:cs typeface="Arial" pitchFamily="34" charset="0"/>
              </a:rPr>
              <a:t>/     Division operator % Remainder operator </a:t>
            </a:r>
            <a:endParaRPr lang="en-US" sz="4800" dirty="0" smtClean="0">
              <a:latin typeface="Arial" pitchFamily="34" charset="0"/>
              <a:cs typeface="Arial" pitchFamily="34" charset="0"/>
            </a:endParaRPr>
          </a:p>
          <a:p>
            <a:pPr>
              <a:buNone/>
            </a:pPr>
            <a:endParaRPr lang="en-US" dirty="0" smtClean="0"/>
          </a:p>
        </p:txBody>
      </p:sp>
      <p:sp>
        <p:nvSpPr>
          <p:cNvPr id="7" name="Rectangle 6"/>
          <p:cNvSpPr/>
          <p:nvPr/>
        </p:nvSpPr>
        <p:spPr>
          <a:xfrm>
            <a:off x="685800" y="6248400"/>
            <a:ext cx="8001000" cy="369332"/>
          </a:xfrm>
          <a:prstGeom prst="rect">
            <a:avLst/>
          </a:prstGeom>
        </p:spPr>
        <p:txBody>
          <a:bodyPr wrap="square">
            <a:spAutoFit/>
          </a:bodyPr>
          <a:lstStyle/>
          <a:p>
            <a:r>
              <a:rPr lang="en-US" b="1" dirty="0" smtClean="0">
                <a:solidFill>
                  <a:srgbClr val="FF0000"/>
                </a:solidFill>
              </a:rPr>
              <a:t>http://java.sun.com/docs/books/tutorial/java/nutsandbolts/opsummary.html</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Operators</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pPr>
              <a:buNone/>
            </a:pPr>
            <a:r>
              <a:rPr lang="en-US" sz="3000" b="1" u="sng" dirty="0" smtClean="0">
                <a:solidFill>
                  <a:srgbClr val="FF0000"/>
                </a:solidFill>
              </a:rPr>
              <a:t>Unary Operators</a:t>
            </a:r>
          </a:p>
          <a:p>
            <a:pPr>
              <a:buNone/>
            </a:pPr>
            <a:endParaRPr lang="en-US" sz="300" b="1" u="sng" dirty="0" smtClean="0">
              <a:solidFill>
                <a:srgbClr val="FF0000"/>
              </a:solidFill>
            </a:endParaRPr>
          </a:p>
          <a:p>
            <a:pPr>
              <a:buNone/>
            </a:pPr>
            <a:r>
              <a:rPr lang="en-US" sz="3500" b="1" dirty="0" smtClean="0">
                <a:solidFill>
                  <a:srgbClr val="FF0000"/>
                </a:solidFill>
              </a:rPr>
              <a:t>+</a:t>
            </a:r>
            <a:r>
              <a:rPr lang="en-US" sz="2400" b="1" dirty="0" smtClean="0">
                <a:solidFill>
                  <a:srgbClr val="FF0000"/>
                </a:solidFill>
              </a:rPr>
              <a:t>		</a:t>
            </a:r>
            <a:r>
              <a:rPr lang="en-US" dirty="0" smtClean="0"/>
              <a:t>Unary plus operator; indicates positive 	value (numbers are positive without this, 	however) </a:t>
            </a:r>
          </a:p>
          <a:p>
            <a:pPr>
              <a:buNone/>
            </a:pPr>
            <a:r>
              <a:rPr lang="en-US" sz="3900" b="1" dirty="0" smtClean="0">
                <a:solidFill>
                  <a:srgbClr val="FF0000"/>
                </a:solidFill>
              </a:rPr>
              <a:t>-</a:t>
            </a:r>
            <a:r>
              <a:rPr lang="en-US" sz="3600" dirty="0" smtClean="0">
                <a:solidFill>
                  <a:srgbClr val="FF0000"/>
                </a:solidFill>
              </a:rPr>
              <a:t>		</a:t>
            </a:r>
            <a:r>
              <a:rPr lang="en-US" dirty="0" smtClean="0"/>
              <a:t>Unary minus operator; negates an expression</a:t>
            </a:r>
          </a:p>
          <a:p>
            <a:pPr>
              <a:buNone/>
            </a:pPr>
            <a:r>
              <a:rPr lang="en-US" dirty="0" smtClean="0">
                <a:solidFill>
                  <a:srgbClr val="FF0000"/>
                </a:solidFill>
              </a:rPr>
              <a:t>++</a:t>
            </a:r>
            <a:r>
              <a:rPr lang="en-US" dirty="0" smtClean="0"/>
              <a:t> 	Increment operator; increments a value by 1 </a:t>
            </a:r>
          </a:p>
          <a:p>
            <a:pPr>
              <a:buNone/>
            </a:pPr>
            <a:r>
              <a:rPr lang="en-US" sz="3500" b="1" dirty="0" smtClean="0">
                <a:solidFill>
                  <a:srgbClr val="FF0000"/>
                </a:solidFill>
              </a:rPr>
              <a:t>--</a:t>
            </a:r>
            <a:r>
              <a:rPr lang="en-US" dirty="0" smtClean="0"/>
              <a:t> 	Decrement operator; decrements a value by 1</a:t>
            </a:r>
          </a:p>
          <a:p>
            <a:pPr>
              <a:buNone/>
            </a:pPr>
            <a:r>
              <a:rPr lang="en-US" sz="3500" b="1" dirty="0" smtClean="0">
                <a:solidFill>
                  <a:srgbClr val="FF0000"/>
                </a:solidFill>
              </a:rPr>
              <a:t>! </a:t>
            </a:r>
            <a:r>
              <a:rPr lang="en-US" dirty="0" smtClean="0"/>
              <a:t>		Logical compliment operator; inverts the 	value of a </a:t>
            </a:r>
            <a:r>
              <a:rPr lang="en-US" dirty="0" err="1" smtClean="0"/>
              <a:t>boolean</a:t>
            </a:r>
            <a:r>
              <a:rPr lang="en-US" dirty="0" smtClean="0"/>
              <a:t> </a:t>
            </a:r>
            <a:endParaRPr lang="en-US" sz="4800" dirty="0" smtClean="0">
              <a:latin typeface="Arial" pitchFamily="34" charset="0"/>
              <a:cs typeface="Arial" pitchFamily="34" charset="0"/>
            </a:endParaRPr>
          </a:p>
          <a:p>
            <a:pPr>
              <a:buNone/>
            </a:pPr>
            <a:endParaRPr lang="en-US" dirty="0" smtClean="0"/>
          </a:p>
        </p:txBody>
      </p:sp>
      <p:sp>
        <p:nvSpPr>
          <p:cNvPr id="4" name="Rectangle 3"/>
          <p:cNvSpPr/>
          <p:nvPr/>
        </p:nvSpPr>
        <p:spPr>
          <a:xfrm>
            <a:off x="533400" y="6324600"/>
            <a:ext cx="8382000" cy="369332"/>
          </a:xfrm>
          <a:prstGeom prst="rect">
            <a:avLst/>
          </a:prstGeom>
        </p:spPr>
        <p:txBody>
          <a:bodyPr wrap="square">
            <a:spAutoFit/>
          </a:bodyPr>
          <a:lstStyle/>
          <a:p>
            <a:pPr algn="ctr"/>
            <a:r>
              <a:rPr lang="en-US" b="1" dirty="0" smtClean="0">
                <a:solidFill>
                  <a:srgbClr val="FF0000"/>
                </a:solidFill>
              </a:rPr>
              <a:t>http://java.sun.com/docs/books/tutorial/java/nutsandbolts/opsummary.html</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Operators</a:t>
            </a:r>
            <a:endParaRPr lang="en-US" dirty="0"/>
          </a:p>
        </p:txBody>
      </p:sp>
      <p:sp>
        <p:nvSpPr>
          <p:cNvPr id="3" name="Content Placeholder 2"/>
          <p:cNvSpPr>
            <a:spLocks noGrp="1"/>
          </p:cNvSpPr>
          <p:nvPr>
            <p:ph idx="1"/>
          </p:nvPr>
        </p:nvSpPr>
        <p:spPr>
          <a:xfrm>
            <a:off x="457200" y="2057400"/>
            <a:ext cx="8229600" cy="4648200"/>
          </a:xfrm>
        </p:spPr>
        <p:txBody>
          <a:bodyPr>
            <a:normAutofit/>
          </a:bodyPr>
          <a:lstStyle/>
          <a:p>
            <a:pPr>
              <a:buNone/>
            </a:pPr>
            <a:r>
              <a:rPr lang="en-US" sz="2800" b="1" u="sng" dirty="0" smtClean="0">
                <a:solidFill>
                  <a:srgbClr val="FF0000"/>
                </a:solidFill>
              </a:rPr>
              <a:t>Equality and Relational Operators</a:t>
            </a:r>
          </a:p>
          <a:p>
            <a:pPr>
              <a:buNone/>
            </a:pPr>
            <a:endParaRPr lang="en-US" sz="2800" b="1" u="sng" dirty="0" smtClean="0">
              <a:solidFill>
                <a:srgbClr val="FF0000"/>
              </a:solidFill>
            </a:endParaRPr>
          </a:p>
          <a:p>
            <a:pPr lvl="1">
              <a:buNone/>
            </a:pPr>
            <a:r>
              <a:rPr lang="en-US" sz="3200" dirty="0" smtClean="0">
                <a:solidFill>
                  <a:srgbClr val="FF0000"/>
                </a:solidFill>
              </a:rPr>
              <a:t>== </a:t>
            </a:r>
            <a:r>
              <a:rPr lang="en-US" sz="3200" dirty="0" smtClean="0"/>
              <a:t>	Equal to </a:t>
            </a:r>
          </a:p>
          <a:p>
            <a:pPr lvl="1">
              <a:buNone/>
            </a:pPr>
            <a:r>
              <a:rPr lang="en-US" sz="3200" dirty="0" smtClean="0">
                <a:solidFill>
                  <a:srgbClr val="FF0000"/>
                </a:solidFill>
              </a:rPr>
              <a:t>!= 	</a:t>
            </a:r>
            <a:r>
              <a:rPr lang="en-US" sz="3200" dirty="0" smtClean="0"/>
              <a:t>Not equal to </a:t>
            </a:r>
          </a:p>
          <a:p>
            <a:pPr lvl="1">
              <a:buNone/>
            </a:pPr>
            <a:r>
              <a:rPr lang="en-US" sz="3200" dirty="0" smtClean="0">
                <a:solidFill>
                  <a:srgbClr val="FF0000"/>
                </a:solidFill>
              </a:rPr>
              <a:t>&gt;		</a:t>
            </a:r>
            <a:r>
              <a:rPr lang="en-US" sz="3200" dirty="0" smtClean="0"/>
              <a:t>Greater than </a:t>
            </a:r>
          </a:p>
          <a:p>
            <a:pPr lvl="1">
              <a:buNone/>
            </a:pPr>
            <a:r>
              <a:rPr lang="en-US" sz="3200" dirty="0" smtClean="0">
                <a:solidFill>
                  <a:srgbClr val="FF0000"/>
                </a:solidFill>
              </a:rPr>
              <a:t>&gt;= </a:t>
            </a:r>
            <a:r>
              <a:rPr lang="en-US" sz="3200" dirty="0" smtClean="0"/>
              <a:t>	Greater than or equal to </a:t>
            </a:r>
          </a:p>
          <a:p>
            <a:pPr lvl="1">
              <a:buNone/>
            </a:pPr>
            <a:r>
              <a:rPr lang="en-US" sz="3200" dirty="0" smtClean="0">
                <a:solidFill>
                  <a:srgbClr val="FF0000"/>
                </a:solidFill>
              </a:rPr>
              <a:t>&lt; 	</a:t>
            </a:r>
            <a:r>
              <a:rPr lang="en-US" sz="3200" dirty="0" smtClean="0"/>
              <a:t>Less than</a:t>
            </a:r>
          </a:p>
          <a:p>
            <a:pPr lvl="1">
              <a:buNone/>
            </a:pPr>
            <a:r>
              <a:rPr lang="en-US" sz="3200" dirty="0" smtClean="0">
                <a:solidFill>
                  <a:srgbClr val="FF0000"/>
                </a:solidFill>
              </a:rPr>
              <a:t>&lt;= </a:t>
            </a:r>
            <a:r>
              <a:rPr lang="en-US" sz="3200" dirty="0" smtClean="0"/>
              <a:t>	Less than or equal to </a:t>
            </a:r>
          </a:p>
          <a:p>
            <a:pPr>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Operators</a:t>
            </a:r>
            <a:endParaRPr lang="en-US" dirty="0"/>
          </a:p>
        </p:txBody>
      </p:sp>
      <p:sp>
        <p:nvSpPr>
          <p:cNvPr id="3" name="Content Placeholder 2"/>
          <p:cNvSpPr>
            <a:spLocks noGrp="1"/>
          </p:cNvSpPr>
          <p:nvPr>
            <p:ph idx="1"/>
          </p:nvPr>
        </p:nvSpPr>
        <p:spPr>
          <a:xfrm>
            <a:off x="457200" y="1752600"/>
            <a:ext cx="8229600" cy="3657600"/>
          </a:xfrm>
        </p:spPr>
        <p:txBody>
          <a:bodyPr>
            <a:normAutofit/>
          </a:bodyPr>
          <a:lstStyle/>
          <a:p>
            <a:pPr>
              <a:buNone/>
            </a:pPr>
            <a:r>
              <a:rPr lang="en-US" sz="2800" b="1" u="sng" dirty="0" smtClean="0">
                <a:solidFill>
                  <a:srgbClr val="FF0000"/>
                </a:solidFill>
              </a:rPr>
              <a:t>Conditional Operators</a:t>
            </a:r>
          </a:p>
          <a:p>
            <a:pPr>
              <a:buNone/>
            </a:pPr>
            <a:endParaRPr lang="en-US" sz="2800" b="1" u="sng" dirty="0" smtClean="0">
              <a:solidFill>
                <a:srgbClr val="FF0000"/>
              </a:solidFill>
            </a:endParaRPr>
          </a:p>
          <a:p>
            <a:pPr lvl="1">
              <a:buNone/>
            </a:pPr>
            <a:r>
              <a:rPr lang="en-US" dirty="0" smtClean="0">
                <a:solidFill>
                  <a:srgbClr val="FF0000"/>
                </a:solidFill>
              </a:rPr>
              <a:t>&amp;&amp; </a:t>
            </a:r>
            <a:r>
              <a:rPr lang="en-US" dirty="0" smtClean="0"/>
              <a:t>	Conditional-AND </a:t>
            </a:r>
          </a:p>
          <a:p>
            <a:pPr lvl="1">
              <a:buNone/>
            </a:pPr>
            <a:r>
              <a:rPr lang="en-US" dirty="0" smtClean="0">
                <a:solidFill>
                  <a:srgbClr val="FF0000"/>
                </a:solidFill>
              </a:rPr>
              <a:t>|| 	</a:t>
            </a:r>
            <a:r>
              <a:rPr lang="en-US" dirty="0" smtClean="0"/>
              <a:t>	Conditional-OR </a:t>
            </a:r>
          </a:p>
          <a:p>
            <a:pPr lvl="1">
              <a:buNone/>
            </a:pPr>
            <a:r>
              <a:rPr lang="en-US" dirty="0" smtClean="0">
                <a:solidFill>
                  <a:srgbClr val="FF0000"/>
                </a:solidFill>
              </a:rPr>
              <a:t>?: 	</a:t>
            </a:r>
            <a:r>
              <a:rPr lang="en-US" dirty="0" smtClean="0"/>
              <a:t>	Ternary (shorthand for if-then-else 				     statement) </a:t>
            </a:r>
            <a:endParaRPr lang="en-US" sz="3200" dirty="0" smtClean="0"/>
          </a:p>
          <a:p>
            <a:pPr>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Operators</a:t>
            </a:r>
            <a:endParaRPr lang="en-US" dirty="0"/>
          </a:p>
        </p:txBody>
      </p:sp>
      <p:sp>
        <p:nvSpPr>
          <p:cNvPr id="3" name="Content Placeholder 2"/>
          <p:cNvSpPr>
            <a:spLocks noGrp="1"/>
          </p:cNvSpPr>
          <p:nvPr>
            <p:ph idx="1"/>
          </p:nvPr>
        </p:nvSpPr>
        <p:spPr>
          <a:xfrm>
            <a:off x="457200" y="1752600"/>
            <a:ext cx="8229600" cy="4267200"/>
          </a:xfrm>
        </p:spPr>
        <p:txBody>
          <a:bodyPr>
            <a:normAutofit/>
          </a:bodyPr>
          <a:lstStyle/>
          <a:p>
            <a:pPr>
              <a:buNone/>
            </a:pPr>
            <a:r>
              <a:rPr lang="en-US" sz="2800" b="1" u="sng" dirty="0" smtClean="0">
                <a:solidFill>
                  <a:srgbClr val="FF0000"/>
                </a:solidFill>
              </a:rPr>
              <a:t>Bitwise and Bit Shift Operators</a:t>
            </a:r>
          </a:p>
          <a:p>
            <a:pPr>
              <a:buNone/>
            </a:pPr>
            <a:endParaRPr lang="en-US" sz="2800" b="1" u="sng" dirty="0" smtClean="0">
              <a:solidFill>
                <a:srgbClr val="FF0000"/>
              </a:solidFill>
            </a:endParaRPr>
          </a:p>
          <a:p>
            <a:pPr lvl="1">
              <a:buNone/>
            </a:pPr>
            <a:r>
              <a:rPr lang="en-US" dirty="0" smtClean="0">
                <a:solidFill>
                  <a:srgbClr val="FF0000"/>
                </a:solidFill>
              </a:rPr>
              <a:t>~</a:t>
            </a:r>
            <a:r>
              <a:rPr lang="en-US" dirty="0" smtClean="0"/>
              <a:t> 			Unary bitwise complement </a:t>
            </a:r>
          </a:p>
          <a:p>
            <a:pPr lvl="1">
              <a:buNone/>
            </a:pPr>
            <a:r>
              <a:rPr lang="en-US" dirty="0" smtClean="0">
                <a:solidFill>
                  <a:srgbClr val="FF0000"/>
                </a:solidFill>
              </a:rPr>
              <a:t>&lt;&lt;</a:t>
            </a:r>
            <a:r>
              <a:rPr lang="en-US" dirty="0" smtClean="0"/>
              <a:t> 		Signed left shift </a:t>
            </a:r>
          </a:p>
          <a:p>
            <a:pPr lvl="1">
              <a:buNone/>
            </a:pPr>
            <a:r>
              <a:rPr lang="en-US" dirty="0" smtClean="0">
                <a:solidFill>
                  <a:srgbClr val="FF0000"/>
                </a:solidFill>
              </a:rPr>
              <a:t>&gt;&gt;</a:t>
            </a:r>
            <a:r>
              <a:rPr lang="en-US" dirty="0" smtClean="0"/>
              <a:t> 		Signed right shift </a:t>
            </a:r>
          </a:p>
          <a:p>
            <a:pPr lvl="1">
              <a:buNone/>
            </a:pPr>
            <a:r>
              <a:rPr lang="en-US" dirty="0" smtClean="0">
                <a:solidFill>
                  <a:srgbClr val="FF0000"/>
                </a:solidFill>
              </a:rPr>
              <a:t>&gt;&gt;&gt;</a:t>
            </a:r>
            <a:r>
              <a:rPr lang="en-US" dirty="0" smtClean="0"/>
              <a:t> 	Unsigned right shift 	</a:t>
            </a:r>
          </a:p>
          <a:p>
            <a:pPr lvl="1">
              <a:buNone/>
            </a:pPr>
            <a:r>
              <a:rPr lang="en-US" dirty="0" smtClean="0">
                <a:solidFill>
                  <a:srgbClr val="FF0000"/>
                </a:solidFill>
              </a:rPr>
              <a:t>&amp; </a:t>
            </a:r>
            <a:r>
              <a:rPr lang="en-US" dirty="0" smtClean="0"/>
              <a:t>		Bitwise AND </a:t>
            </a:r>
          </a:p>
          <a:p>
            <a:pPr lvl="1">
              <a:buNone/>
            </a:pPr>
            <a:r>
              <a:rPr lang="en-US" dirty="0" smtClean="0">
                <a:solidFill>
                  <a:srgbClr val="FF0000"/>
                </a:solidFill>
              </a:rPr>
              <a:t>^</a:t>
            </a:r>
            <a:r>
              <a:rPr lang="en-US" dirty="0" smtClean="0"/>
              <a:t> 			Bitwise exclusive OR </a:t>
            </a:r>
          </a:p>
          <a:p>
            <a:pPr lvl="1">
              <a:buNone/>
            </a:pPr>
            <a:r>
              <a:rPr lang="en-US" dirty="0" smtClean="0">
                <a:solidFill>
                  <a:srgbClr val="FF0000"/>
                </a:solidFill>
              </a:rPr>
              <a:t>|</a:t>
            </a:r>
            <a:r>
              <a:rPr lang="en-US" dirty="0" smtClean="0"/>
              <a:t> 			Bitwise inclusive OR </a:t>
            </a: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Operator Precedence</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sz="3800" dirty="0" smtClean="0"/>
              <a:t>The operators in the precedence table are listed according to precedence order.</a:t>
            </a:r>
          </a:p>
          <a:p>
            <a:r>
              <a:rPr lang="en-US" sz="3800" dirty="0" smtClean="0"/>
              <a:t> The closer to the top of the table an operator appears, the higher its precedence. </a:t>
            </a:r>
          </a:p>
          <a:p>
            <a:r>
              <a:rPr lang="en-US" sz="3800" dirty="0" smtClean="0"/>
              <a:t>Operators with higher precedence are evaluated before operators with relatively lower precedence. </a:t>
            </a:r>
          </a:p>
          <a:p>
            <a:r>
              <a:rPr lang="en-US" sz="3800" dirty="0" smtClean="0"/>
              <a:t>Operators on the same line have equal precedence. </a:t>
            </a:r>
          </a:p>
          <a:p>
            <a:r>
              <a:rPr lang="en-US" sz="3800" dirty="0" smtClean="0"/>
              <a:t>When operators of equal precedence appear in the same expression, a rule must govern which is evaluated first.</a:t>
            </a:r>
          </a:p>
          <a:p>
            <a:r>
              <a:rPr lang="en-US" sz="3800" dirty="0" smtClean="0"/>
              <a:t>All binary operators except for the assignment operators are evaluated from left to right; assignment operators are evaluated right to left. </a:t>
            </a:r>
            <a:endParaRPr lang="en-US" sz="3800" dirty="0"/>
          </a:p>
        </p:txBody>
      </p:sp>
      <p:sp>
        <p:nvSpPr>
          <p:cNvPr id="4" name="Rectangle 3"/>
          <p:cNvSpPr/>
          <p:nvPr/>
        </p:nvSpPr>
        <p:spPr>
          <a:xfrm>
            <a:off x="685800" y="6324600"/>
            <a:ext cx="7696200" cy="369332"/>
          </a:xfrm>
          <a:prstGeom prst="rect">
            <a:avLst/>
          </a:prstGeom>
        </p:spPr>
        <p:txBody>
          <a:bodyPr wrap="square">
            <a:spAutoFit/>
          </a:bodyPr>
          <a:lstStyle/>
          <a:p>
            <a:r>
              <a:rPr lang="en-US" b="1" dirty="0" smtClean="0">
                <a:solidFill>
                  <a:srgbClr val="FF0000"/>
                </a:solidFill>
              </a:rPr>
              <a:t>http://java.sun.com/docs/books/tutorial/java/nutsandbolts/operators.html</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Primitive Data Types</a:t>
            </a:r>
            <a:endParaRPr lang="en-US" dirty="0"/>
          </a:p>
        </p:txBody>
      </p:sp>
      <p:sp>
        <p:nvSpPr>
          <p:cNvPr id="3" name="Content Placeholder 2"/>
          <p:cNvSpPr>
            <a:spLocks noGrp="1"/>
          </p:cNvSpPr>
          <p:nvPr>
            <p:ph idx="1"/>
          </p:nvPr>
        </p:nvSpPr>
        <p:spPr/>
        <p:txBody>
          <a:bodyPr>
            <a:normAutofit/>
          </a:bodyPr>
          <a:lstStyle/>
          <a:p>
            <a:pPr>
              <a:buNone/>
            </a:pPr>
            <a:r>
              <a:rPr lang="en-US" dirty="0" smtClean="0"/>
              <a:t>Java supports 8 primitive data types:</a:t>
            </a:r>
          </a:p>
          <a:p>
            <a:pPr lvl="2"/>
            <a:r>
              <a:rPr lang="en-US" dirty="0" smtClean="0"/>
              <a:t>byte</a:t>
            </a:r>
          </a:p>
          <a:p>
            <a:pPr lvl="2"/>
            <a:r>
              <a:rPr lang="en-US" dirty="0" smtClean="0"/>
              <a:t>short</a:t>
            </a:r>
          </a:p>
          <a:p>
            <a:pPr lvl="2"/>
            <a:r>
              <a:rPr lang="en-US" dirty="0" err="1" smtClean="0"/>
              <a:t>int</a:t>
            </a:r>
            <a:endParaRPr lang="en-US" dirty="0" smtClean="0"/>
          </a:p>
          <a:p>
            <a:pPr lvl="2"/>
            <a:r>
              <a:rPr lang="en-US" dirty="0" smtClean="0"/>
              <a:t>long</a:t>
            </a:r>
          </a:p>
          <a:p>
            <a:pPr lvl="2"/>
            <a:r>
              <a:rPr lang="en-US" dirty="0" smtClean="0"/>
              <a:t>float</a:t>
            </a:r>
          </a:p>
          <a:p>
            <a:pPr lvl="2"/>
            <a:r>
              <a:rPr lang="en-US" dirty="0" smtClean="0"/>
              <a:t>double</a:t>
            </a:r>
          </a:p>
          <a:p>
            <a:pPr lvl="2"/>
            <a:r>
              <a:rPr lang="en-US" dirty="0" err="1" smtClean="0"/>
              <a:t>boolean</a:t>
            </a:r>
            <a:endParaRPr lang="en-US" dirty="0" smtClean="0"/>
          </a:p>
          <a:p>
            <a:pPr lvl="2"/>
            <a:r>
              <a:rPr lang="en-US" dirty="0" smtClean="0"/>
              <a:t>char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1676400" y="1447800"/>
          <a:ext cx="5486400" cy="4870350"/>
        </p:xfrm>
        <a:graphic>
          <a:graphicData uri="http://schemas.openxmlformats.org/drawingml/2006/table">
            <a:tbl>
              <a:tblPr/>
              <a:tblGrid>
                <a:gridCol w="2743200"/>
                <a:gridCol w="2743200"/>
              </a:tblGrid>
              <a:tr h="286397">
                <a:tc>
                  <a:txBody>
                    <a:bodyPr/>
                    <a:lstStyle/>
                    <a:p>
                      <a:pPr algn="ctr"/>
                      <a:r>
                        <a:rPr lang="en-US" sz="1800" b="1" dirty="0">
                          <a:solidFill>
                            <a:srgbClr val="FF0000"/>
                          </a:solidFill>
                        </a:rPr>
                        <a:t>Operators</a:t>
                      </a:r>
                    </a:p>
                  </a:txBody>
                  <a:tcPr marL="31281" marR="31281" marT="31281" marB="31281" anchor="ctr">
                    <a:lnL>
                      <a:noFill/>
                    </a:lnL>
                    <a:lnR>
                      <a:noFill/>
                    </a:lnR>
                    <a:lnT>
                      <a:noFill/>
                    </a:lnT>
                    <a:lnB>
                      <a:noFill/>
                    </a:lnB>
                    <a:solidFill>
                      <a:schemeClr val="tx2">
                        <a:lumMod val="20000"/>
                        <a:lumOff val="80000"/>
                      </a:schemeClr>
                    </a:solidFill>
                  </a:tcPr>
                </a:tc>
                <a:tc>
                  <a:txBody>
                    <a:bodyPr/>
                    <a:lstStyle/>
                    <a:p>
                      <a:pPr algn="ctr"/>
                      <a:r>
                        <a:rPr lang="en-US" sz="1800" b="1" dirty="0">
                          <a:solidFill>
                            <a:srgbClr val="FF0000"/>
                          </a:solidFill>
                        </a:rPr>
                        <a:t>Precedence</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dirty="0"/>
                        <a:t>postfix</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i="1" dirty="0" err="1"/>
                        <a:t>expr</a:t>
                      </a:r>
                      <a:r>
                        <a:rPr lang="en-US" sz="1600" b="1" dirty="0"/>
                        <a:t>++ </a:t>
                      </a:r>
                      <a:r>
                        <a:rPr lang="en-US" sz="1600" b="1" i="1" dirty="0" err="1"/>
                        <a:t>expr</a:t>
                      </a:r>
                      <a:r>
                        <a:rPr lang="en-US" sz="1600" b="1" dirty="0"/>
                        <a:t>--</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dirty="0"/>
                        <a:t>unary</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t>
                      </a:r>
                      <a:r>
                        <a:rPr lang="en-US" sz="1600" b="1" i="1" dirty="0" err="1"/>
                        <a:t>expr</a:t>
                      </a:r>
                      <a:r>
                        <a:rPr lang="en-US" sz="1600" b="1" dirty="0"/>
                        <a:t> --</a:t>
                      </a:r>
                      <a:r>
                        <a:rPr lang="en-US" sz="1600" b="1" i="1" dirty="0" err="1"/>
                        <a:t>expr</a:t>
                      </a:r>
                      <a:r>
                        <a:rPr lang="en-US" sz="1600" b="1" dirty="0"/>
                        <a:t> +</a:t>
                      </a:r>
                      <a:r>
                        <a:rPr lang="en-US" sz="1600" b="1" i="1" dirty="0" err="1"/>
                        <a:t>expr</a:t>
                      </a:r>
                      <a:r>
                        <a:rPr lang="en-US" sz="1600" b="1" dirty="0"/>
                        <a:t> -</a:t>
                      </a:r>
                      <a:r>
                        <a:rPr lang="en-US" sz="1600" b="1" i="1" dirty="0" err="1"/>
                        <a:t>expr</a:t>
                      </a:r>
                      <a:r>
                        <a:rPr lang="en-US" sz="1600" b="1" dirty="0"/>
                        <a:t> ~ !</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multiplicative</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 / %</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additive</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 -</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shift</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&lt;&lt; &gt;&gt; &gt;&gt;&gt;</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relational</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&lt; &gt; &lt;= </a:t>
                      </a:r>
                      <a:r>
                        <a:rPr lang="en-US" sz="1600" b="1" dirty="0" smtClean="0"/>
                        <a:t>&gt;=</a:t>
                      </a:r>
                      <a:endParaRPr lang="en-US" sz="1600" b="1" dirty="0"/>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equality</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 !=</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bitwise AND</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&amp;</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bitwise exclusive OR</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bitwise inclusive OR</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logical AND</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&amp;&amp;</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logical OR</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a:t>
                      </a:r>
                    </a:p>
                  </a:txBody>
                  <a:tcPr marL="31281" marR="31281" marT="31281" marB="31281" anchor="ctr">
                    <a:lnL>
                      <a:noFill/>
                    </a:lnL>
                    <a:lnR>
                      <a:noFill/>
                    </a:lnR>
                    <a:lnT>
                      <a:noFill/>
                    </a:lnT>
                    <a:lnB>
                      <a:noFill/>
                    </a:lnB>
                    <a:solidFill>
                      <a:schemeClr val="tx2">
                        <a:lumMod val="20000"/>
                        <a:lumOff val="80000"/>
                      </a:schemeClr>
                    </a:solidFill>
                  </a:tcPr>
                </a:tc>
              </a:tr>
              <a:tr h="286397">
                <a:tc>
                  <a:txBody>
                    <a:bodyPr/>
                    <a:lstStyle/>
                    <a:p>
                      <a:r>
                        <a:rPr lang="en-US" sz="1600" b="1"/>
                        <a:t>ternary</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 :</a:t>
                      </a:r>
                    </a:p>
                  </a:txBody>
                  <a:tcPr marL="31281" marR="31281" marT="31281" marB="31281" anchor="ctr">
                    <a:lnL>
                      <a:noFill/>
                    </a:lnL>
                    <a:lnR>
                      <a:noFill/>
                    </a:lnR>
                    <a:lnT>
                      <a:noFill/>
                    </a:lnT>
                    <a:lnB>
                      <a:noFill/>
                    </a:lnB>
                    <a:solidFill>
                      <a:schemeClr val="tx2">
                        <a:lumMod val="20000"/>
                        <a:lumOff val="80000"/>
                      </a:schemeClr>
                    </a:solidFill>
                  </a:tcPr>
                </a:tc>
              </a:tr>
              <a:tr h="499793">
                <a:tc>
                  <a:txBody>
                    <a:bodyPr/>
                    <a:lstStyle/>
                    <a:p>
                      <a:r>
                        <a:rPr lang="en-US" sz="1600" b="1" dirty="0"/>
                        <a:t>assignment</a:t>
                      </a:r>
                    </a:p>
                  </a:txBody>
                  <a:tcPr marL="31281" marR="31281" marT="31281" marB="31281" anchor="ctr">
                    <a:lnL>
                      <a:noFill/>
                    </a:lnL>
                    <a:lnR>
                      <a:noFill/>
                    </a:lnR>
                    <a:lnT>
                      <a:noFill/>
                    </a:lnT>
                    <a:lnB>
                      <a:noFill/>
                    </a:lnB>
                    <a:solidFill>
                      <a:schemeClr val="tx2">
                        <a:lumMod val="20000"/>
                        <a:lumOff val="80000"/>
                      </a:schemeClr>
                    </a:solidFill>
                  </a:tcPr>
                </a:tc>
                <a:tc>
                  <a:txBody>
                    <a:bodyPr/>
                    <a:lstStyle/>
                    <a:p>
                      <a:r>
                        <a:rPr lang="en-US" sz="1600" b="1" dirty="0"/>
                        <a:t>= += -= *= /= %= &amp;= ^= |= &lt;&lt;= &gt;&gt;= &gt;&gt;&gt;=</a:t>
                      </a:r>
                    </a:p>
                  </a:txBody>
                  <a:tcPr marL="31281" marR="31281" marT="31281" marB="31281" anchor="ctr">
                    <a:lnL>
                      <a:noFill/>
                    </a:lnL>
                    <a:lnR>
                      <a:noFill/>
                    </a:lnR>
                    <a:lnT>
                      <a:noFill/>
                    </a:lnT>
                    <a:lnB>
                      <a:noFill/>
                    </a:lnB>
                    <a:solidFill>
                      <a:schemeClr val="tx2">
                        <a:lumMod val="20000"/>
                        <a:lumOff val="80000"/>
                      </a:schemeClr>
                    </a:solidFill>
                  </a:tcPr>
                </a:tc>
              </a:tr>
            </a:tbl>
          </a:graphicData>
        </a:graphic>
      </p:graphicFrame>
      <p:sp>
        <p:nvSpPr>
          <p:cNvPr id="5" name="Rectangle 4"/>
          <p:cNvSpPr/>
          <p:nvPr/>
        </p:nvSpPr>
        <p:spPr>
          <a:xfrm>
            <a:off x="609600" y="6324600"/>
            <a:ext cx="8001000" cy="369332"/>
          </a:xfrm>
          <a:prstGeom prst="rect">
            <a:avLst/>
          </a:prstGeom>
        </p:spPr>
        <p:txBody>
          <a:bodyPr wrap="square">
            <a:spAutoFit/>
          </a:bodyPr>
          <a:lstStyle/>
          <a:p>
            <a:pPr algn="ctr"/>
            <a:r>
              <a:rPr lang="en-US" b="1" dirty="0" smtClean="0">
                <a:solidFill>
                  <a:srgbClr val="FF0000"/>
                </a:solidFill>
              </a:rPr>
              <a:t>http://java.sun.com/docs/books/tutorial/java/nutsandbolts/operators.html</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lstStyle/>
          <a:p>
            <a:r>
              <a:rPr lang="en-US" dirty="0" smtClean="0"/>
              <a:t>Primitive data types are used to define a single variable</a:t>
            </a:r>
          </a:p>
          <a:p>
            <a:r>
              <a:rPr lang="en-US" dirty="0" smtClean="0"/>
              <a:t>Most problems deal with several data items</a:t>
            </a:r>
          </a:p>
          <a:p>
            <a:r>
              <a:rPr lang="en-US" dirty="0" smtClean="0"/>
              <a:t>It is impossible to individually define and reference all variables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a:t>
            </a:r>
            <a:endParaRPr lang="en-US" dirty="0"/>
          </a:p>
        </p:txBody>
      </p:sp>
      <p:sp>
        <p:nvSpPr>
          <p:cNvPr id="4" name="Oval 3"/>
          <p:cNvSpPr/>
          <p:nvPr/>
        </p:nvSpPr>
        <p:spPr>
          <a:xfrm>
            <a:off x="685800" y="2209800"/>
            <a:ext cx="3429000" cy="350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Data items are pilled in the container</a:t>
            </a:r>
            <a:endParaRPr lang="en-US" sz="2800" b="1" dirty="0"/>
          </a:p>
        </p:txBody>
      </p:sp>
      <p:sp>
        <p:nvSpPr>
          <p:cNvPr id="5" name="Rectangle 4"/>
          <p:cNvSpPr/>
          <p:nvPr/>
        </p:nvSpPr>
        <p:spPr>
          <a:xfrm>
            <a:off x="6096000" y="1752600"/>
            <a:ext cx="1981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Memory</a:t>
            </a:r>
            <a:endParaRPr lang="en-US" sz="2800" b="1" dirty="0"/>
          </a:p>
        </p:txBody>
      </p:sp>
      <p:cxnSp>
        <p:nvCxnSpPr>
          <p:cNvPr id="7" name="Straight Arrow Connector 6"/>
          <p:cNvCxnSpPr>
            <a:stCxn id="4" idx="6"/>
            <a:endCxn id="5" idx="1"/>
          </p:cNvCxnSpPr>
          <p:nvPr/>
        </p:nvCxnSpPr>
        <p:spPr>
          <a:xfrm flipV="1">
            <a:off x="4114800" y="2552700"/>
            <a:ext cx="1981200" cy="1409700"/>
          </a:xfrm>
          <a:prstGeom prst="straightConnector1">
            <a:avLst/>
          </a:prstGeom>
          <a:ln w="3175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96000" y="4267200"/>
            <a:ext cx="20574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0" y="4419600"/>
            <a:ext cx="2057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Disk</a:t>
            </a:r>
            <a:endParaRPr lang="en-US" sz="3200" b="1" dirty="0"/>
          </a:p>
        </p:txBody>
      </p:sp>
      <p:cxnSp>
        <p:nvCxnSpPr>
          <p:cNvPr id="12" name="Straight Arrow Connector 11"/>
          <p:cNvCxnSpPr>
            <a:stCxn id="4" idx="6"/>
            <a:endCxn id="11" idx="1"/>
          </p:cNvCxnSpPr>
          <p:nvPr/>
        </p:nvCxnSpPr>
        <p:spPr>
          <a:xfrm>
            <a:off x="4114800" y="3962400"/>
            <a:ext cx="1981200" cy="1181100"/>
          </a:xfrm>
          <a:prstGeom prst="straightConnector1">
            <a:avLst/>
          </a:prstGeom>
          <a:ln w="3175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a:t>
            </a:r>
            <a:endParaRPr lang="en-US" dirty="0"/>
          </a:p>
        </p:txBody>
      </p:sp>
      <p:sp>
        <p:nvSpPr>
          <p:cNvPr id="4" name="Oval 3"/>
          <p:cNvSpPr/>
          <p:nvPr/>
        </p:nvSpPr>
        <p:spPr>
          <a:xfrm>
            <a:off x="685800" y="2209800"/>
            <a:ext cx="3429000" cy="350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Data items are pilled in the container</a:t>
            </a:r>
            <a:endParaRPr lang="en-US" sz="2800" b="1" dirty="0"/>
          </a:p>
        </p:txBody>
      </p:sp>
      <p:cxnSp>
        <p:nvCxnSpPr>
          <p:cNvPr id="7" name="Straight Arrow Connector 6"/>
          <p:cNvCxnSpPr>
            <a:stCxn id="4" idx="6"/>
          </p:cNvCxnSpPr>
          <p:nvPr/>
        </p:nvCxnSpPr>
        <p:spPr>
          <a:xfrm flipV="1">
            <a:off x="4114800" y="3848100"/>
            <a:ext cx="1981200" cy="114300"/>
          </a:xfrm>
          <a:prstGeom prst="straightConnector1">
            <a:avLst/>
          </a:prstGeom>
          <a:ln w="3175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172200" y="2438400"/>
          <a:ext cx="2133600" cy="296672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r>
                        <a:rPr lang="en-US" dirty="0" smtClean="0"/>
                        <a:t>N</a:t>
                      </a:r>
                      <a:endParaRPr lang="en-US" dirty="0"/>
                    </a:p>
                  </a:txBody>
                  <a:tcPr/>
                </a:tc>
                <a:tc>
                  <a:txBody>
                    <a:bodyPr/>
                    <a:lstStyle/>
                    <a:p>
                      <a:endParaRPr lang="en-US" dirty="0"/>
                    </a:p>
                  </a:txBody>
                  <a:tcPr/>
                </a:tc>
              </a:tr>
            </a:tbl>
          </a:graphicData>
        </a:graphic>
      </p:graphicFrame>
      <p:sp>
        <p:nvSpPr>
          <p:cNvPr id="14" name="TextBox 13"/>
          <p:cNvSpPr txBox="1"/>
          <p:nvPr/>
        </p:nvSpPr>
        <p:spPr>
          <a:xfrm>
            <a:off x="6172200" y="1752600"/>
            <a:ext cx="2057400" cy="400110"/>
          </a:xfrm>
          <a:prstGeom prst="rect">
            <a:avLst/>
          </a:prstGeom>
          <a:noFill/>
        </p:spPr>
        <p:txBody>
          <a:bodyPr wrap="square" rtlCol="0">
            <a:spAutoFit/>
          </a:bodyPr>
          <a:lstStyle/>
          <a:p>
            <a:pPr algn="ctr"/>
            <a:r>
              <a:rPr lang="en-US" sz="2000" dirty="0" smtClean="0">
                <a:solidFill>
                  <a:srgbClr val="FF0000"/>
                </a:solidFill>
              </a:rPr>
              <a:t>Memory</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Mapping ( 1D Array)</a:t>
            </a:r>
            <a:endParaRPr lang="en-US" dirty="0"/>
          </a:p>
        </p:txBody>
      </p:sp>
      <p:sp>
        <p:nvSpPr>
          <p:cNvPr id="4" name="Oval 3"/>
          <p:cNvSpPr/>
          <p:nvPr/>
        </p:nvSpPr>
        <p:spPr>
          <a:xfrm>
            <a:off x="685800" y="2209800"/>
            <a:ext cx="3429000" cy="350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cxnSp>
        <p:nvCxnSpPr>
          <p:cNvPr id="7" name="Straight Arrow Connector 6"/>
          <p:cNvCxnSpPr>
            <a:stCxn id="4" idx="6"/>
          </p:cNvCxnSpPr>
          <p:nvPr/>
        </p:nvCxnSpPr>
        <p:spPr>
          <a:xfrm flipV="1">
            <a:off x="4114800" y="3848100"/>
            <a:ext cx="1981200" cy="114300"/>
          </a:xfrm>
          <a:prstGeom prst="straightConnector1">
            <a:avLst/>
          </a:prstGeom>
          <a:ln w="3175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172200" y="2438400"/>
          <a:ext cx="2133600" cy="296672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r>
                        <a:rPr lang="en-US" dirty="0" smtClean="0"/>
                        <a:t>N</a:t>
                      </a:r>
                      <a:endParaRPr lang="en-US" dirty="0"/>
                    </a:p>
                  </a:txBody>
                  <a:tcPr/>
                </a:tc>
                <a:tc>
                  <a:txBody>
                    <a:bodyPr/>
                    <a:lstStyle/>
                    <a:p>
                      <a:endParaRPr lang="en-US" dirty="0"/>
                    </a:p>
                  </a:txBody>
                  <a:tcPr/>
                </a:tc>
              </a:tr>
            </a:tbl>
          </a:graphicData>
        </a:graphic>
      </p:graphicFrame>
      <p:sp>
        <p:nvSpPr>
          <p:cNvPr id="14" name="TextBox 13"/>
          <p:cNvSpPr txBox="1"/>
          <p:nvPr/>
        </p:nvSpPr>
        <p:spPr>
          <a:xfrm>
            <a:off x="6172200" y="1752600"/>
            <a:ext cx="2057400" cy="400110"/>
          </a:xfrm>
          <a:prstGeom prst="rect">
            <a:avLst/>
          </a:prstGeom>
          <a:noFill/>
        </p:spPr>
        <p:txBody>
          <a:bodyPr wrap="square" rtlCol="0">
            <a:spAutoFit/>
          </a:bodyPr>
          <a:lstStyle/>
          <a:p>
            <a:pPr algn="ctr"/>
            <a:r>
              <a:rPr lang="en-US" sz="2000" dirty="0" smtClean="0">
                <a:solidFill>
                  <a:srgbClr val="FF0000"/>
                </a:solidFill>
              </a:rPr>
              <a:t>Memory</a:t>
            </a:r>
            <a:endParaRPr lang="en-US" sz="2000" dirty="0">
              <a:solidFill>
                <a:srgbClr val="FF0000"/>
              </a:solidFill>
            </a:endParaRPr>
          </a:p>
        </p:txBody>
      </p:sp>
      <p:sp>
        <p:nvSpPr>
          <p:cNvPr id="8" name="Rectangle 7"/>
          <p:cNvSpPr/>
          <p:nvPr/>
        </p:nvSpPr>
        <p:spPr>
          <a:xfrm>
            <a:off x="1371600" y="29718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9" name="Rectangle 8"/>
          <p:cNvSpPr/>
          <p:nvPr/>
        </p:nvSpPr>
        <p:spPr>
          <a:xfrm>
            <a:off x="2057400" y="4800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10" name="Rectangle 9"/>
          <p:cNvSpPr/>
          <p:nvPr/>
        </p:nvSpPr>
        <p:spPr>
          <a:xfrm>
            <a:off x="2667000" y="3276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
        <p:nvSpPr>
          <p:cNvPr id="11" name="Rectangle 10"/>
          <p:cNvSpPr/>
          <p:nvPr/>
        </p:nvSpPr>
        <p:spPr>
          <a:xfrm>
            <a:off x="2514600" y="38862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39</a:t>
            </a:r>
            <a:endParaRPr lang="en-US" dirty="0"/>
          </a:p>
        </p:txBody>
      </p:sp>
      <p:sp>
        <p:nvSpPr>
          <p:cNvPr id="12" name="Rectangle 11"/>
          <p:cNvSpPr/>
          <p:nvPr/>
        </p:nvSpPr>
        <p:spPr>
          <a:xfrm>
            <a:off x="1219200" y="39624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a:t>
            </a:r>
            <a:endParaRPr lang="en-US" dirty="0"/>
          </a:p>
        </p:txBody>
      </p:sp>
      <p:sp>
        <p:nvSpPr>
          <p:cNvPr id="15" name="Rectangle 14"/>
          <p:cNvSpPr/>
          <p:nvPr/>
        </p:nvSpPr>
        <p:spPr>
          <a:xfrm>
            <a:off x="7315200" y="2514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6" name="Rectangle 15"/>
          <p:cNvSpPr/>
          <p:nvPr/>
        </p:nvSpPr>
        <p:spPr>
          <a:xfrm>
            <a:off x="7315200" y="2895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
        <p:nvSpPr>
          <p:cNvPr id="17" name="Rectangle 16"/>
          <p:cNvSpPr/>
          <p:nvPr/>
        </p:nvSpPr>
        <p:spPr>
          <a:xfrm>
            <a:off x="7315200" y="3276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a:t>
            </a:r>
            <a:endParaRPr lang="en-US" dirty="0"/>
          </a:p>
        </p:txBody>
      </p:sp>
      <p:sp>
        <p:nvSpPr>
          <p:cNvPr id="18" name="Rectangle 17"/>
          <p:cNvSpPr/>
          <p:nvPr/>
        </p:nvSpPr>
        <p:spPr>
          <a:xfrm>
            <a:off x="7315200" y="3657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39</a:t>
            </a:r>
            <a:endParaRPr lang="en-US" dirty="0"/>
          </a:p>
        </p:txBody>
      </p:sp>
      <p:sp>
        <p:nvSpPr>
          <p:cNvPr id="19" name="Rectangle 18"/>
          <p:cNvSpPr/>
          <p:nvPr/>
        </p:nvSpPr>
        <p:spPr>
          <a:xfrm>
            <a:off x="7315200" y="4038600"/>
            <a:ext cx="8382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20" name="TextBox 19"/>
          <p:cNvSpPr txBox="1"/>
          <p:nvPr/>
        </p:nvSpPr>
        <p:spPr>
          <a:xfrm>
            <a:off x="914400" y="6019800"/>
            <a:ext cx="7696200" cy="369332"/>
          </a:xfrm>
          <a:prstGeom prst="rect">
            <a:avLst/>
          </a:prstGeom>
          <a:solidFill>
            <a:srgbClr val="FF0000"/>
          </a:solidFill>
        </p:spPr>
        <p:txBody>
          <a:bodyPr wrap="square" rtlCol="0">
            <a:spAutoFit/>
          </a:bodyPr>
          <a:lstStyle/>
          <a:p>
            <a:r>
              <a:rPr lang="en-US" dirty="0" smtClean="0">
                <a:solidFill>
                  <a:srgbClr val="FFFF00"/>
                </a:solidFill>
              </a:rPr>
              <a:t>One dimensional array is the most natural method of mapping data to memory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t>
            </a:r>
            <a:r>
              <a:rPr lang="en-US" dirty="0" smtClean="0">
                <a:solidFill>
                  <a:srgbClr val="FF0000"/>
                </a:solidFill>
              </a:rPr>
              <a:t>yte</a:t>
            </a:r>
            <a:r>
              <a:rPr lang="en-US" dirty="0" smtClean="0"/>
              <a:t> Data Type</a:t>
            </a:r>
            <a:endParaRPr lang="en-US" dirty="0"/>
          </a:p>
        </p:txBody>
      </p:sp>
      <p:sp>
        <p:nvSpPr>
          <p:cNvPr id="3" name="Content Placeholder 2"/>
          <p:cNvSpPr>
            <a:spLocks noGrp="1"/>
          </p:cNvSpPr>
          <p:nvPr>
            <p:ph idx="1"/>
          </p:nvPr>
        </p:nvSpPr>
        <p:spPr/>
        <p:txBody>
          <a:bodyPr>
            <a:normAutofit/>
          </a:bodyPr>
          <a:lstStyle/>
          <a:p>
            <a:r>
              <a:rPr lang="en-US" dirty="0" smtClean="0"/>
              <a:t>The byte data type is an </a:t>
            </a:r>
            <a:r>
              <a:rPr lang="en-US" dirty="0" smtClean="0">
                <a:solidFill>
                  <a:srgbClr val="FF0000"/>
                </a:solidFill>
              </a:rPr>
              <a:t>8-bit</a:t>
            </a:r>
            <a:r>
              <a:rPr lang="en-US" dirty="0" smtClean="0"/>
              <a:t> signed </a:t>
            </a:r>
            <a:r>
              <a:rPr lang="en-US" u="sng" dirty="0" smtClean="0">
                <a:solidFill>
                  <a:srgbClr val="FF0000"/>
                </a:solidFill>
              </a:rPr>
              <a:t>two's complement integer. </a:t>
            </a:r>
          </a:p>
          <a:p>
            <a:r>
              <a:rPr lang="en-US" dirty="0" smtClean="0"/>
              <a:t>It has a minimum value of </a:t>
            </a:r>
            <a:r>
              <a:rPr lang="en-US" dirty="0" smtClean="0">
                <a:solidFill>
                  <a:srgbClr val="FF0000"/>
                </a:solidFill>
              </a:rPr>
              <a:t>-128 </a:t>
            </a:r>
            <a:r>
              <a:rPr lang="en-US" dirty="0" smtClean="0"/>
              <a:t>and a maximum value of </a:t>
            </a:r>
            <a:r>
              <a:rPr lang="en-US" dirty="0" smtClean="0">
                <a:solidFill>
                  <a:srgbClr val="FF0000"/>
                </a:solidFill>
              </a:rPr>
              <a:t>127 </a:t>
            </a:r>
            <a:r>
              <a:rPr lang="en-US" dirty="0" smtClean="0"/>
              <a:t>(inclusive).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t>
            </a:r>
            <a:r>
              <a:rPr lang="en-US" dirty="0" smtClean="0">
                <a:solidFill>
                  <a:srgbClr val="FF0000"/>
                </a:solidFill>
              </a:rPr>
              <a:t>hort</a:t>
            </a:r>
            <a:r>
              <a:rPr lang="en-US" dirty="0" smtClean="0"/>
              <a:t> data Type</a:t>
            </a:r>
            <a:endParaRPr lang="en-US" dirty="0"/>
          </a:p>
        </p:txBody>
      </p:sp>
      <p:sp>
        <p:nvSpPr>
          <p:cNvPr id="3" name="Content Placeholder 2"/>
          <p:cNvSpPr>
            <a:spLocks noGrp="1"/>
          </p:cNvSpPr>
          <p:nvPr>
            <p:ph idx="1"/>
          </p:nvPr>
        </p:nvSpPr>
        <p:spPr/>
        <p:txBody>
          <a:bodyPr/>
          <a:lstStyle/>
          <a:p>
            <a:r>
              <a:rPr lang="en-US" dirty="0" smtClean="0"/>
              <a:t>The short data type is a </a:t>
            </a:r>
            <a:r>
              <a:rPr lang="en-US" dirty="0" smtClean="0">
                <a:solidFill>
                  <a:srgbClr val="FF0000"/>
                </a:solidFill>
              </a:rPr>
              <a:t>16-bit</a:t>
            </a:r>
            <a:r>
              <a:rPr lang="en-US" dirty="0" smtClean="0"/>
              <a:t> signed two's complement integer. </a:t>
            </a:r>
          </a:p>
          <a:p>
            <a:r>
              <a:rPr lang="en-US" dirty="0" smtClean="0"/>
              <a:t>It has a minimum value of </a:t>
            </a:r>
            <a:r>
              <a:rPr lang="en-US" u="sng" dirty="0" smtClean="0">
                <a:solidFill>
                  <a:srgbClr val="FF0000"/>
                </a:solidFill>
              </a:rPr>
              <a:t>-32,768 </a:t>
            </a:r>
            <a:r>
              <a:rPr lang="en-US" dirty="0" smtClean="0"/>
              <a:t>and a maximum value of </a:t>
            </a:r>
            <a:r>
              <a:rPr lang="en-US" u="sng" dirty="0" smtClean="0">
                <a:solidFill>
                  <a:srgbClr val="FF0000"/>
                </a:solidFill>
              </a:rPr>
              <a:t>32,767</a:t>
            </a:r>
            <a:r>
              <a:rPr lang="en-US" dirty="0" smtClean="0"/>
              <a:t> (inclusive).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i</a:t>
            </a:r>
            <a:r>
              <a:rPr lang="en-US" dirty="0" err="1" smtClean="0">
                <a:solidFill>
                  <a:srgbClr val="FF0000"/>
                </a:solidFill>
              </a:rPr>
              <a:t>nt</a:t>
            </a:r>
            <a:r>
              <a:rPr lang="en-US" dirty="0" smtClean="0"/>
              <a:t> Data Type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int</a:t>
            </a:r>
            <a:r>
              <a:rPr lang="en-US" dirty="0" smtClean="0"/>
              <a:t> data type is a </a:t>
            </a:r>
            <a:r>
              <a:rPr lang="en-US" u="sng" dirty="0" smtClean="0">
                <a:solidFill>
                  <a:srgbClr val="FF0000"/>
                </a:solidFill>
              </a:rPr>
              <a:t>32-bit</a:t>
            </a:r>
            <a:r>
              <a:rPr lang="en-US" dirty="0" smtClean="0"/>
              <a:t> signed two's complement integer. </a:t>
            </a:r>
          </a:p>
          <a:p>
            <a:r>
              <a:rPr lang="en-US" dirty="0" smtClean="0"/>
              <a:t>It has a minimum value of </a:t>
            </a:r>
            <a:r>
              <a:rPr lang="en-US" u="sng" dirty="0" smtClean="0">
                <a:solidFill>
                  <a:srgbClr val="FF0000"/>
                </a:solidFill>
              </a:rPr>
              <a:t>-2,147,483,648 </a:t>
            </a:r>
            <a:r>
              <a:rPr lang="en-US" dirty="0" smtClean="0"/>
              <a:t>and a maximum value of </a:t>
            </a:r>
            <a:r>
              <a:rPr lang="en-US" u="sng" dirty="0" smtClean="0">
                <a:solidFill>
                  <a:srgbClr val="FF0000"/>
                </a:solidFill>
              </a:rPr>
              <a:t>2,147,483,647</a:t>
            </a:r>
            <a:r>
              <a:rPr lang="en-US" dirty="0" smtClean="0"/>
              <a:t> (inclusive). </a:t>
            </a:r>
          </a:p>
          <a:p>
            <a:r>
              <a:rPr lang="en-US" dirty="0" smtClean="0"/>
              <a:t>This data type will most likely be large enough for the numbers your program will use, but if you need a </a:t>
            </a:r>
            <a:r>
              <a:rPr lang="en-US" dirty="0" smtClean="0">
                <a:solidFill>
                  <a:srgbClr val="FF0000"/>
                </a:solidFill>
              </a:rPr>
              <a:t>wider range of values</a:t>
            </a:r>
            <a:r>
              <a:rPr lang="en-US" dirty="0" smtClean="0"/>
              <a:t>, use </a:t>
            </a:r>
            <a:r>
              <a:rPr lang="en-US" u="sng" dirty="0" smtClean="0">
                <a:solidFill>
                  <a:srgbClr val="FF0000"/>
                </a:solidFill>
              </a:rPr>
              <a:t>long </a:t>
            </a:r>
            <a:r>
              <a:rPr lang="en-US" dirty="0" smtClean="0"/>
              <a:t>instead.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a:t>
            </a:r>
            <a:r>
              <a:rPr lang="en-US" dirty="0" smtClean="0">
                <a:solidFill>
                  <a:srgbClr val="FF0000"/>
                </a:solidFill>
              </a:rPr>
              <a:t>ong</a:t>
            </a:r>
            <a:r>
              <a:rPr lang="en-US" dirty="0" smtClean="0"/>
              <a:t> Data Type</a:t>
            </a:r>
            <a:endParaRPr lang="en-US" dirty="0"/>
          </a:p>
        </p:txBody>
      </p:sp>
      <p:sp>
        <p:nvSpPr>
          <p:cNvPr id="3" name="Content Placeholder 2"/>
          <p:cNvSpPr>
            <a:spLocks noGrp="1"/>
          </p:cNvSpPr>
          <p:nvPr>
            <p:ph idx="1"/>
          </p:nvPr>
        </p:nvSpPr>
        <p:spPr/>
        <p:txBody>
          <a:bodyPr/>
          <a:lstStyle/>
          <a:p>
            <a:r>
              <a:rPr lang="en-US" dirty="0" smtClean="0"/>
              <a:t>The long data type is a </a:t>
            </a:r>
            <a:r>
              <a:rPr lang="en-US" u="sng" dirty="0" smtClean="0">
                <a:solidFill>
                  <a:srgbClr val="FF0000"/>
                </a:solidFill>
              </a:rPr>
              <a:t>64-bit</a:t>
            </a:r>
            <a:r>
              <a:rPr lang="en-US" dirty="0" smtClean="0"/>
              <a:t> signed two's complement integer. </a:t>
            </a:r>
          </a:p>
          <a:p>
            <a:r>
              <a:rPr lang="en-US" dirty="0" smtClean="0"/>
              <a:t>It has a minimum value of </a:t>
            </a:r>
          </a:p>
          <a:p>
            <a:pPr lvl="1">
              <a:buNone/>
            </a:pPr>
            <a:r>
              <a:rPr lang="en-US" dirty="0" smtClean="0">
                <a:solidFill>
                  <a:srgbClr val="FF0000"/>
                </a:solidFill>
              </a:rPr>
              <a:t>-9,223,372,036,854,775,808 </a:t>
            </a:r>
            <a:r>
              <a:rPr lang="en-US" dirty="0" smtClean="0"/>
              <a:t>and a maximum value of </a:t>
            </a:r>
            <a:r>
              <a:rPr lang="en-US" dirty="0" smtClean="0">
                <a:solidFill>
                  <a:srgbClr val="FF0000"/>
                </a:solidFill>
              </a:rPr>
              <a:t>9,223,372,036,854,775,807</a:t>
            </a:r>
            <a:r>
              <a:rPr lang="en-US" dirty="0" smtClean="0"/>
              <a:t> (inclusive). </a:t>
            </a:r>
          </a:p>
          <a:p>
            <a:r>
              <a:rPr lang="en-US" dirty="0" smtClean="0"/>
              <a:t>Use this data type when you need a range of values wider than those provided by 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t>
            </a:r>
            <a:r>
              <a:rPr lang="en-US" dirty="0"/>
              <a:t>N</a:t>
            </a:r>
            <a:r>
              <a:rPr lang="en-US" dirty="0" smtClean="0"/>
              <a:t>umbers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floating-point types are </a:t>
            </a:r>
            <a:r>
              <a:rPr lang="en-US" sz="3400" b="1" u="sng" dirty="0" smtClean="0">
                <a:solidFill>
                  <a:srgbClr val="FF0000"/>
                </a:solidFill>
              </a:rPr>
              <a:t>float</a:t>
            </a:r>
            <a:r>
              <a:rPr lang="en-US" dirty="0" smtClean="0"/>
              <a:t> and </a:t>
            </a:r>
            <a:r>
              <a:rPr lang="en-US" sz="3400" b="1" u="sng" dirty="0" smtClean="0">
                <a:solidFill>
                  <a:srgbClr val="FF0000"/>
                </a:solidFill>
              </a:rPr>
              <a:t>double</a:t>
            </a:r>
            <a:r>
              <a:rPr lang="en-US" dirty="0" smtClean="0"/>
              <a:t>, which are conceptually associated with the </a:t>
            </a:r>
            <a:r>
              <a:rPr lang="en-US" u="sng" dirty="0" smtClean="0">
                <a:solidFill>
                  <a:srgbClr val="FF0000"/>
                </a:solidFill>
              </a:rPr>
              <a:t>single-precision 32-bit </a:t>
            </a:r>
            <a:r>
              <a:rPr lang="en-US" dirty="0" smtClean="0"/>
              <a:t>and </a:t>
            </a:r>
            <a:r>
              <a:rPr lang="en-US" u="sng" dirty="0" smtClean="0">
                <a:solidFill>
                  <a:srgbClr val="FF0000"/>
                </a:solidFill>
              </a:rPr>
              <a:t>double-precision 64-bit </a:t>
            </a:r>
            <a:r>
              <a:rPr lang="en-US" dirty="0" smtClean="0"/>
              <a:t>format IEEE 754 values and operations</a:t>
            </a:r>
          </a:p>
          <a:p>
            <a:r>
              <a:rPr lang="en-US" dirty="0" smtClean="0"/>
              <a:t>The IEEE 754 standard includes not only positive and negative numbers that consist, but also:</a:t>
            </a:r>
          </a:p>
          <a:p>
            <a:pPr lvl="1"/>
            <a:r>
              <a:rPr lang="en-US" dirty="0" smtClean="0"/>
              <a:t>positive and negative zeros</a:t>
            </a:r>
          </a:p>
          <a:p>
            <a:pPr lvl="1"/>
            <a:r>
              <a:rPr lang="en-US" dirty="0" smtClean="0"/>
              <a:t>positive and negative </a:t>
            </a:r>
            <a:r>
              <a:rPr lang="en-US" i="1" dirty="0" smtClean="0"/>
              <a:t>infinities</a:t>
            </a:r>
          </a:p>
          <a:p>
            <a:pPr lvl="1"/>
            <a:r>
              <a:rPr lang="en-US" dirty="0" smtClean="0"/>
              <a:t>special </a:t>
            </a:r>
            <a:r>
              <a:rPr lang="en-US" i="1" u="sng" dirty="0" smtClean="0">
                <a:solidFill>
                  <a:srgbClr val="FF0000"/>
                </a:solidFill>
              </a:rPr>
              <a:t>Not-a-Number </a:t>
            </a:r>
            <a:r>
              <a:rPr lang="en-US" dirty="0" smtClean="0"/>
              <a:t>values (hereafter abbreviated </a:t>
            </a:r>
            <a:r>
              <a:rPr lang="en-US" u="sng" dirty="0" err="1" smtClean="0">
                <a:solidFill>
                  <a:srgbClr val="FF0000"/>
                </a:solidFill>
              </a:rPr>
              <a:t>NaN</a:t>
            </a: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2096</TotalTime>
  <Words>1956</Words>
  <Application>Microsoft Office PowerPoint</Application>
  <PresentationFormat>On-screen Show (4:3)</PresentationFormat>
  <Paragraphs>386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Urban</vt:lpstr>
      <vt:lpstr>Primitive Data Types</vt:lpstr>
      <vt:lpstr>Primitive Data Types</vt:lpstr>
      <vt:lpstr>Primitive Data Types</vt:lpstr>
      <vt:lpstr>Java Primitive Data Types</vt:lpstr>
      <vt:lpstr>byte Data Type</vt:lpstr>
      <vt:lpstr>short data Type</vt:lpstr>
      <vt:lpstr>int Data Type</vt:lpstr>
      <vt:lpstr>long Data Type</vt:lpstr>
      <vt:lpstr>Floating Point Numbers</vt:lpstr>
      <vt:lpstr>Floating Point Numbers</vt:lpstr>
      <vt:lpstr>Floating Point Representation</vt:lpstr>
      <vt:lpstr>float Data Type</vt:lpstr>
      <vt:lpstr>double Data Type</vt:lpstr>
      <vt:lpstr>boolean Data Type</vt:lpstr>
      <vt:lpstr>char Data Type</vt:lpstr>
      <vt:lpstr>String Data Type</vt:lpstr>
      <vt:lpstr>Default Values</vt:lpstr>
      <vt:lpstr> Class Number </vt:lpstr>
      <vt:lpstr>Number Class Hierarchy</vt:lpstr>
      <vt:lpstr>Wrapper Classes</vt:lpstr>
      <vt:lpstr>Example</vt:lpstr>
      <vt:lpstr>Byte class</vt:lpstr>
      <vt:lpstr>Byte Class Static Fields</vt:lpstr>
      <vt:lpstr>Important Byte Class Methods</vt:lpstr>
      <vt:lpstr>Double Class Static Fields</vt:lpstr>
      <vt:lpstr>Important Double Class Methods</vt:lpstr>
      <vt:lpstr>Example</vt:lpstr>
      <vt:lpstr>Example</vt:lpstr>
      <vt:lpstr>Type-Safe Input Using Scanner</vt:lpstr>
      <vt:lpstr>Type-Safe Input Using Scanner</vt:lpstr>
      <vt:lpstr>Type-Safe Input Using Scanner</vt:lpstr>
      <vt:lpstr>Type-Safe Input Using Scanner</vt:lpstr>
      <vt:lpstr>Type-Safe Input Using Scanner</vt:lpstr>
      <vt:lpstr>Operators</vt:lpstr>
      <vt:lpstr>Operators</vt:lpstr>
      <vt:lpstr>Operators</vt:lpstr>
      <vt:lpstr>Operators</vt:lpstr>
      <vt:lpstr>Operators</vt:lpstr>
      <vt:lpstr>Operator Precedence</vt:lpstr>
      <vt:lpstr>Operator Precedence</vt:lpstr>
      <vt:lpstr>Data Structure</vt:lpstr>
      <vt:lpstr>Data Mapping</vt:lpstr>
      <vt:lpstr>Data Mapping</vt:lpstr>
      <vt:lpstr>Data Mapping ( 1D Array)</vt:lpstr>
    </vt:vector>
  </TitlesOfParts>
  <Company>SCSU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dc:title>
  <dc:creator>seyedt1</dc:creator>
  <cp:lastModifiedBy>Taraneh</cp:lastModifiedBy>
  <cp:revision>115</cp:revision>
  <dcterms:created xsi:type="dcterms:W3CDTF">2008-01-19T18:50:32Z</dcterms:created>
  <dcterms:modified xsi:type="dcterms:W3CDTF">2013-01-06T19:37:24Z</dcterms:modified>
</cp:coreProperties>
</file>